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3" r:id="rId3"/>
    <p:sldId id="261" r:id="rId4"/>
    <p:sldId id="265" r:id="rId5"/>
    <p:sldId id="266" r:id="rId6"/>
    <p:sldId id="262" r:id="rId7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1134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059560574874098E-2"/>
          <c:y val="7.26115645389067E-2"/>
          <c:w val="0.80856154378157841"/>
          <c:h val="0.67908768942654729"/>
        </c:manualLayout>
      </c:layout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1104590699747438E-2"/>
                  <c:y val="-5.38821978462883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87-4A17-8E08-45B8CAA6A177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87-4A17-8E08-45B8CAA6A177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87-4A17-8E08-45B8CAA6A177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87-4A17-8E08-45B8CAA6A177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887-4A17-8E08-45B8CAA6A177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887-4A17-8E08-45B8CAA6A177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887-4A17-8E08-45B8CAA6A177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887-4A17-8E08-45B8CAA6A177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887-4A17-8E08-45B8CAA6A177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887-4A17-8E08-45B8CAA6A177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887-4A17-8E08-45B8CAA6A177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887-4A17-8E08-45B8CAA6A177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887-4A17-8E08-45B8CAA6A177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887-4A17-8E08-45B8CAA6A177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887-4A17-8E08-45B8CAA6A177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887-4A17-8E08-45B8CAA6A177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887-4A17-8E08-45B8CAA6A177}"/>
                </c:ext>
              </c:extLst>
            </c:dLbl>
            <c:dLbl>
              <c:idx val="1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887-4A17-8E08-45B8CAA6A177}"/>
                </c:ext>
              </c:extLst>
            </c:dLbl>
            <c:dLbl>
              <c:idx val="1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887-4A17-8E08-45B8CAA6A1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6"/>
                </a:solidFill>
                <a:prstDash val="sysDash"/>
              </a:ln>
              <a:effectLst>
                <a:outerShdw blurRad="50800" dist="50800" dir="5400000" algn="ctr" rotWithShape="0">
                  <a:schemeClr val="bg1"/>
                </a:outerShdw>
              </a:effectLst>
            </c:spPr>
            <c:trendlineType val="linear"/>
            <c:dispRSqr val="0"/>
            <c:dispEq val="0"/>
          </c:trendline>
          <c:cat>
            <c:numRef>
              <c:f>Foglio1!$A$4:$A$23</c:f>
              <c:numCache>
                <c:formatCode>mmm\-yy</c:formatCode>
                <c:ptCount val="20"/>
                <c:pt idx="0">
                  <c:v>44470</c:v>
                </c:pt>
                <c:pt idx="1">
                  <c:v>44440</c:v>
                </c:pt>
                <c:pt idx="2">
                  <c:v>44409</c:v>
                </c:pt>
                <c:pt idx="3">
                  <c:v>44378</c:v>
                </c:pt>
                <c:pt idx="4">
                  <c:v>44348</c:v>
                </c:pt>
                <c:pt idx="5">
                  <c:v>44317</c:v>
                </c:pt>
                <c:pt idx="6">
                  <c:v>44287</c:v>
                </c:pt>
                <c:pt idx="7">
                  <c:v>44256</c:v>
                </c:pt>
                <c:pt idx="8">
                  <c:v>44228</c:v>
                </c:pt>
                <c:pt idx="9">
                  <c:v>44197</c:v>
                </c:pt>
                <c:pt idx="10">
                  <c:v>44166</c:v>
                </c:pt>
                <c:pt idx="11">
                  <c:v>44136</c:v>
                </c:pt>
                <c:pt idx="12">
                  <c:v>44105</c:v>
                </c:pt>
                <c:pt idx="13">
                  <c:v>44075</c:v>
                </c:pt>
                <c:pt idx="14">
                  <c:v>44044</c:v>
                </c:pt>
                <c:pt idx="15">
                  <c:v>44013</c:v>
                </c:pt>
                <c:pt idx="16">
                  <c:v>43983</c:v>
                </c:pt>
                <c:pt idx="17">
                  <c:v>43952</c:v>
                </c:pt>
                <c:pt idx="18">
                  <c:v>43922</c:v>
                </c:pt>
                <c:pt idx="19">
                  <c:v>43891</c:v>
                </c:pt>
              </c:numCache>
            </c:numRef>
          </c:cat>
          <c:val>
            <c:numRef>
              <c:f>Foglio1!$B$4:$B$23</c:f>
              <c:numCache>
                <c:formatCode>General</c:formatCode>
                <c:ptCount val="20"/>
                <c:pt idx="0">
                  <c:v>114.9</c:v>
                </c:pt>
                <c:pt idx="1">
                  <c:v>114</c:v>
                </c:pt>
                <c:pt idx="2">
                  <c:v>117.3</c:v>
                </c:pt>
                <c:pt idx="3">
                  <c:v>119.5</c:v>
                </c:pt>
                <c:pt idx="4">
                  <c:v>119.6</c:v>
                </c:pt>
                <c:pt idx="5">
                  <c:v>121.5</c:v>
                </c:pt>
                <c:pt idx="6">
                  <c:v>123.4</c:v>
                </c:pt>
                <c:pt idx="7">
                  <c:v>122.7</c:v>
                </c:pt>
                <c:pt idx="8">
                  <c:v>125.8</c:v>
                </c:pt>
                <c:pt idx="9">
                  <c:v>128.6</c:v>
                </c:pt>
                <c:pt idx="10">
                  <c:v>119.2</c:v>
                </c:pt>
                <c:pt idx="11">
                  <c:v>134.30000000000001</c:v>
                </c:pt>
                <c:pt idx="12">
                  <c:v>131</c:v>
                </c:pt>
                <c:pt idx="13">
                  <c:v>130.6</c:v>
                </c:pt>
                <c:pt idx="14">
                  <c:v>133.4</c:v>
                </c:pt>
                <c:pt idx="15">
                  <c:v>137.69999999999999</c:v>
                </c:pt>
                <c:pt idx="16">
                  <c:v>136.30000000000001</c:v>
                </c:pt>
                <c:pt idx="17">
                  <c:v>137.69999999999999</c:v>
                </c:pt>
                <c:pt idx="18">
                  <c:v>124</c:v>
                </c:pt>
                <c:pt idx="19">
                  <c:v>135.80000000000001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4-2887-4A17-8E08-45B8CAA6A17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1397120"/>
        <c:axId val="125194752"/>
      </c:lineChart>
      <c:dateAx>
        <c:axId val="13139712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5194752"/>
        <c:crosses val="autoZero"/>
        <c:auto val="1"/>
        <c:lblOffset val="100"/>
        <c:baseTimeUnit val="months"/>
      </c:dateAx>
      <c:valAx>
        <c:axId val="125194752"/>
        <c:scaling>
          <c:orientation val="minMax"/>
          <c:min val="112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1397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682588950240126E-2"/>
          <c:y val="4.9105981147169853E-2"/>
          <c:w val="0.88396655812214331"/>
          <c:h val="0.754881695184868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'ricarica pubbli'!$B$1</c:f>
              <c:strCache>
                <c:ptCount val="1"/>
                <c:pt idx="0">
                  <c:v>Fast Charge (&gt;22kW)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'ricarica pubbli'!$A$2:$A$5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'ricarica pubbli'!$B$2:$B$5</c:f>
              <c:numCache>
                <c:formatCode>#,##0</c:formatCode>
                <c:ptCount val="4"/>
                <c:pt idx="0">
                  <c:v>573</c:v>
                </c:pt>
                <c:pt idx="1">
                  <c:v>864</c:v>
                </c:pt>
                <c:pt idx="2">
                  <c:v>1231</c:v>
                </c:pt>
                <c:pt idx="3">
                  <c:v>2249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7F-40D5-874F-BCBCABF925AF}"/>
            </c:ext>
          </c:extLst>
        </c:ser>
        <c:ser>
          <c:idx val="1"/>
          <c:order val="1"/>
          <c:tx>
            <c:strRef>
              <c:f>'ricarica pubbli'!$C$1</c:f>
              <c:strCache>
                <c:ptCount val="1"/>
                <c:pt idx="0">
                  <c:v>Normal Charge (&lt;=22kW)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'ricarica pubbli'!$A$2:$A$5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'ricarica pubbli'!$C$2:$C$5</c:f>
              <c:numCache>
                <c:formatCode>#,##0</c:formatCode>
                <c:ptCount val="4"/>
                <c:pt idx="0">
                  <c:v>2860</c:v>
                </c:pt>
                <c:pt idx="1">
                  <c:v>8312</c:v>
                </c:pt>
                <c:pt idx="2">
                  <c:v>12150</c:v>
                </c:pt>
                <c:pt idx="3">
                  <c:v>20998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17F-40D5-874F-BCBCABF925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104320"/>
        <c:axId val="133844352"/>
      </c:barChart>
      <c:catAx>
        <c:axId val="4210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3844352"/>
        <c:crosses val="autoZero"/>
        <c:auto val="1"/>
        <c:lblAlgn val="ctr"/>
        <c:lblOffset val="100"/>
        <c:noMultiLvlLbl val="0"/>
      </c:catAx>
      <c:valAx>
        <c:axId val="133844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210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872850437263811"/>
          <c:y val="0.90689757304321361"/>
          <c:w val="0.64836119551446114"/>
          <c:h val="7.10047354405599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0C203-0C8C-48BE-81CD-DA17DC4E03A2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73D5C-AAF1-48AE-9D75-A788C8FA7A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3407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968F172-B620-4C22-A1E3-0E9558051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83E5A07C-E887-433F-8E0F-8CDF732F3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6A0DADC9-76E9-4956-9650-F7E4E0FDA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7548-87A8-419D-A73B-57B2164E771C}" type="datetime1">
              <a:rPr lang="it-IT" smtClean="0"/>
              <a:t>29/11/2021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71837EAB-9698-462F-A9C5-E1576914A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Conferenza stampa 2.12.2021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1ADD24D-C6A1-48AA-949A-E84E6AC48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BF6-C219-4202-920B-6D25BBE555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384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E8254D5-F6A4-4188-B2A1-977F32B0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0894B3BF-E8D1-4864-914B-72C771EC27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4B60A37-E219-4C6A-8621-39893E8CF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C1C0-1A17-4E0C-AEFA-E529856F5754}" type="datetime1">
              <a:rPr lang="it-IT" smtClean="0"/>
              <a:t>29/11/2021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274B7DFB-572F-408A-B475-343222431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Conferenza stampa 2.12.2021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DBF6832-289B-46F9-9D47-A2BA2E5B7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BF6-C219-4202-920B-6D25BBE555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9648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38A34F72-96B9-421A-BB84-43BBD60762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9251F31C-4B40-46C3-88AA-2B9E0518F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DFF8E0E7-29B7-4563-8E73-DDF54DAAA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3363E-3636-40C9-81E3-637466C1A4B2}" type="datetime1">
              <a:rPr lang="it-IT" smtClean="0"/>
              <a:t>29/11/2021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F829EAD-5CFE-4D72-A6C3-A93BE51AF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Conferenza stampa 2.12.2021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5D76F21C-46D0-4095-99CF-9575F2CAE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BF6-C219-4202-920B-6D25BBE555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166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4323EC1-FF0B-4B2F-B55B-B0D452253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5539CD6-836D-401E-B13C-2C0055262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90D94437-C47A-420B-8B44-ABBFB6BDE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F1364-8621-4AB0-A042-E6D2B7A681F0}" type="datetime1">
              <a:rPr lang="it-IT" smtClean="0"/>
              <a:t>29/11/2021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BC651C43-35CC-40B4-9594-A4294E924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Conferenza stampa 2.12.2021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8A7C4570-0E97-4E20-96C5-914254C27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BF6-C219-4202-920B-6D25BBE555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7381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ECFECAA-1A48-4D92-84F2-8CAFCE7C1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0BC617F7-04FC-45EB-8269-A1455E3FF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C7FF36EA-E6F7-45C5-BECB-6B1CFB261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8E40-9FAE-4786-BE6B-1F9BEC721B0C}" type="datetime1">
              <a:rPr lang="it-IT" smtClean="0"/>
              <a:t>29/11/2021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EA1CE5C-71F4-4D8C-A642-5D8909AAA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Conferenza stampa 2.12.2021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71615B7E-C14C-4F86-981B-47F4DA7E9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BF6-C219-4202-920B-6D25BBE555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3579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2CB1D14-8D91-4743-AC75-6BE019937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C8BF8E9-8618-4FEB-99A0-EA944CF9CD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254A0FBC-1767-4B14-924E-69C543787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88D406AC-24B7-4BA1-8818-8FEEE365F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6C30-0395-4C99-ABCD-CC3AB4AB4E92}" type="datetime1">
              <a:rPr lang="it-IT" smtClean="0"/>
              <a:t>29/11/2021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BDF927BB-6C2F-439D-86FD-8873C33AB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Conferenza stampa 2.12.2021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BD22F73D-94F6-457B-92EA-6981EAD2B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BF6-C219-4202-920B-6D25BBE555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687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7BC4339-AD91-498F-8F24-ED11E023F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2A8B4A46-0AC9-4561-80F7-B7A80459F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ED2DAA25-8EC4-4863-87F5-99B7F9EE8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55154EA6-E0C6-4C3F-9E40-7E0F80B03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2B695091-7A13-4C1D-9FF8-B2826F443B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035BC10D-C6D1-490B-A7ED-C9934E106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96C-30D8-4479-9E77-83A36F8DCD30}" type="datetime1">
              <a:rPr lang="it-IT" smtClean="0"/>
              <a:t>29/11/2021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476AD0B2-4221-4C2D-B15D-FD7969BC5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Conferenza stampa 2.12.2021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353F592E-E1F3-4DC7-AFEB-AB2B75B3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BF6-C219-4202-920B-6D25BBE555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463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FDA7B88-F805-4C54-8E6D-F341CB019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922ED946-A6A9-47D1-B522-A6740785E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E4B32-4158-4CA0-B4E6-479A74ED550C}" type="datetime1">
              <a:rPr lang="it-IT" smtClean="0"/>
              <a:t>29/11/2021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EA7418C8-7BC6-4F69-B027-EAFC6FB74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Conferenza stampa 2.12.2021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0A27D452-9433-4C81-BCCC-57D4062EC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BF6-C219-4202-920B-6D25BBE555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8640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069CD789-9610-41E5-B954-919ED0094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AE025-6CBE-4D85-8687-33974E2FBD76}" type="datetime1">
              <a:rPr lang="it-IT" smtClean="0"/>
              <a:t>29/11/2021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81096278-A87A-4716-9033-BC850B5A5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Conferenza stampa 2.12.2021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1C88AA71-EF20-49B8-BAE2-A42837DC1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BF6-C219-4202-920B-6D25BBE555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592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C5750DA-00DD-4D4C-A6C5-DFE563C1E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EC04829-8701-4C08-AF9D-B1CFCA8B8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503ECFFA-182C-49A3-B2A7-0401FE09A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A9D4A8A5-420B-4792-BF5A-2EF8BE949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8BF4-1620-4A40-86FB-ED5699C769E8}" type="datetime1">
              <a:rPr lang="it-IT" smtClean="0"/>
              <a:t>29/11/2021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92929500-425D-40EA-B8D0-8BC5256BF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Conferenza stampa 2.12.2021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6638AA61-8EF3-43A0-B877-426B699EE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BF6-C219-4202-920B-6D25BBE555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348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601B38C-253D-42A6-BAE7-F7B45BF08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0C55D75E-68C1-4928-B3BD-9628DF8F98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2742D830-C76D-44C4-AF3D-F66B7F3DFC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88F01325-B52A-4A56-89A8-B24C718CB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EA5D-3E91-4267-9F6E-4A8C32EA3669}" type="datetime1">
              <a:rPr lang="it-IT" smtClean="0"/>
              <a:t>29/11/2021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49A5250F-EB35-4784-B924-E49BF083B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Conferenza stampa 2.12.2021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24F08D91-6DB4-4369-BA54-B415D308E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BF6-C219-4202-920B-6D25BBE555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6421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8E172282-0EC6-461B-98BC-018668FD5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B19A610F-75EF-47FE-A974-A558B6519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CCCAE30-FC90-477B-8BB8-3B5EA97721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05499-4778-4EFF-8AD1-A8D60BDE7035}" type="datetime1">
              <a:rPr lang="it-IT" smtClean="0"/>
              <a:t>29/11/2021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042C7395-45FD-4119-BA8A-999BA1A877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Conferenza stampa 2.12.2021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8579F622-971F-431C-BD35-A687855767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DFBF6-C219-4202-920B-6D25BBE555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985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xmlns="" id="{054F0A8D-121E-4758-ADF4-E6FEFA8EF5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13" y="256212"/>
            <a:ext cx="8007659" cy="2256035"/>
          </a:xfrm>
          <a:prstGeom prst="rect">
            <a:avLst/>
          </a:prstGeom>
        </p:spPr>
      </p:pic>
      <p:sp>
        <p:nvSpPr>
          <p:cNvPr id="14" name="Titolo 1">
            <a:extLst>
              <a:ext uri="{FF2B5EF4-FFF2-40B4-BE49-F238E27FC236}">
                <a16:creationId xmlns:a16="http://schemas.microsoft.com/office/drawing/2014/main" xmlns="" id="{699FFCAE-8B22-45FF-9EB5-17A85377EA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1441" y="2328164"/>
            <a:ext cx="9978501" cy="2065143"/>
          </a:xfrm>
          <a:noFill/>
        </p:spPr>
        <p:txBody>
          <a:bodyPr anchor="ctr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it-IT" sz="3600" b="1" i="0" dirty="0">
                <a:solidFill>
                  <a:srgbClr val="06598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3600" b="1" i="0" dirty="0">
                <a:solidFill>
                  <a:srgbClr val="06598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600" b="1" i="0" dirty="0">
                <a:solidFill>
                  <a:srgbClr val="06598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3600" b="1" i="0" dirty="0">
                <a:solidFill>
                  <a:srgbClr val="06598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4000" b="1" i="0" dirty="0">
                <a:solidFill>
                  <a:srgbClr val="06598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TRANSIZIONE ENERGETICA, </a:t>
            </a:r>
            <a:br>
              <a:rPr lang="it-IT" sz="4000" b="1" i="0" dirty="0">
                <a:solidFill>
                  <a:srgbClr val="06598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4000" b="1" i="0" dirty="0">
                <a:solidFill>
                  <a:srgbClr val="06598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CONCORRENZA E INFLAZIONE</a:t>
            </a:r>
            <a:endParaRPr lang="it-IT" sz="40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Sottotitolo 2">
            <a:extLst>
              <a:ext uri="{FF2B5EF4-FFF2-40B4-BE49-F238E27FC236}">
                <a16:creationId xmlns:a16="http://schemas.microsoft.com/office/drawing/2014/main" xmlns="" id="{03C942A2-010D-45C9-8843-8B4F7B392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6530" y="4624260"/>
            <a:ext cx="2926320" cy="915772"/>
          </a:xfrm>
          <a:noFill/>
        </p:spPr>
        <p:txBody>
          <a:bodyPr anchor="ctr">
            <a:normAutofit/>
          </a:bodyPr>
          <a:lstStyle/>
          <a:p>
            <a:r>
              <a:rPr lang="it-IT" sz="2000" b="1" dirty="0" smtClean="0">
                <a:solidFill>
                  <a:schemeClr val="tx2"/>
                </a:solidFill>
              </a:rPr>
              <a:t>Roma, 2 </a:t>
            </a:r>
            <a:r>
              <a:rPr lang="it-IT" sz="2000" b="1" dirty="0">
                <a:solidFill>
                  <a:schemeClr val="tx2"/>
                </a:solidFill>
              </a:rPr>
              <a:t>dicembre 2021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1EB7998E-6085-4CF7-B56B-922F9003B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Conferenza stampa 2.12.2021</a:t>
            </a:r>
          </a:p>
        </p:txBody>
      </p:sp>
      <p:sp>
        <p:nvSpPr>
          <p:cNvPr id="16" name="Titolo 1">
            <a:extLst>
              <a:ext uri="{FF2B5EF4-FFF2-40B4-BE49-F238E27FC236}">
                <a16:creationId xmlns:a16="http://schemas.microsoft.com/office/drawing/2014/main" xmlns="" id="{8BBDB746-5B39-451E-B6E6-13F85E80A939}"/>
              </a:ext>
            </a:extLst>
          </p:cNvPr>
          <p:cNvSpPr txBox="1">
            <a:spLocks/>
          </p:cNvSpPr>
          <p:nvPr/>
        </p:nvSpPr>
        <p:spPr>
          <a:xfrm>
            <a:off x="3001383" y="1979069"/>
            <a:ext cx="5873675" cy="2592931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3600" b="1" dirty="0">
                <a:solidFill>
                  <a:srgbClr val="0659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AUTOMOTIVE</a:t>
            </a:r>
            <a:br>
              <a:rPr lang="it-IT" sz="3600" b="1" dirty="0">
                <a:solidFill>
                  <a:srgbClr val="06598C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600" b="1" dirty="0">
                <a:solidFill>
                  <a:srgbClr val="0659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3600" b="1" dirty="0">
                <a:solidFill>
                  <a:srgbClr val="06598C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it-IT" sz="36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xmlns="" id="{BE6B4FC1-5B77-46A5-B648-C6A7AAEDF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5280" y="5597779"/>
            <a:ext cx="1601441" cy="710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892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Grafico 19">
            <a:extLst>
              <a:ext uri="{FF2B5EF4-FFF2-40B4-BE49-F238E27FC236}">
                <a16:creationId xmlns:a16="http://schemas.microsoft.com/office/drawing/2014/main" xmlns="" id="{AA638243-A8D4-4432-A9A4-71ED27AF7D6C}"/>
              </a:ext>
            </a:extLst>
          </p:cNvPr>
          <p:cNvGraphicFramePr>
            <a:graphicFrameLocks/>
          </p:cNvGraphicFramePr>
          <p:nvPr/>
        </p:nvGraphicFramePr>
        <p:xfrm>
          <a:off x="643467" y="1480837"/>
          <a:ext cx="10905066" cy="4733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Titolo 1">
            <a:extLst>
              <a:ext uri="{FF2B5EF4-FFF2-40B4-BE49-F238E27FC236}">
                <a16:creationId xmlns:a16="http://schemas.microsoft.com/office/drawing/2014/main" xmlns="" id="{504461F7-3DA2-4560-98A8-004F318153A2}"/>
              </a:ext>
            </a:extLst>
          </p:cNvPr>
          <p:cNvSpPr>
            <a:spLocks noGrp="1"/>
          </p:cNvSpPr>
          <p:nvPr/>
        </p:nvSpPr>
        <p:spPr>
          <a:xfrm>
            <a:off x="1253344" y="361312"/>
            <a:ext cx="10128106" cy="839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t-IT" sz="3600" b="1" dirty="0">
                <a:solidFill>
                  <a:schemeClr val="accent1">
                    <a:lumMod val="75000"/>
                  </a:schemeClr>
                </a:solidFill>
              </a:rPr>
              <a:t>Trend emissioni medie CO2 di auto nuova immatricolazione (g/km)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xmlns="" id="{9B6C8583-E933-4EEC-972B-A223FE7949DC}"/>
              </a:ext>
            </a:extLst>
          </p:cNvPr>
          <p:cNvSpPr txBox="1"/>
          <p:nvPr/>
        </p:nvSpPr>
        <p:spPr>
          <a:xfrm>
            <a:off x="7931238" y="5717220"/>
            <a:ext cx="25710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2">
                    <a:lumMod val="50000"/>
                  </a:schemeClr>
                </a:solidFill>
              </a:rPr>
              <a:t>Fonte: </a:t>
            </a:r>
            <a:r>
              <a:rPr lang="it-IT" sz="1200" dirty="0" smtClean="0">
                <a:solidFill>
                  <a:schemeClr val="bg2">
                    <a:lumMod val="50000"/>
                  </a:schemeClr>
                </a:solidFill>
              </a:rPr>
              <a:t>elaborazione </a:t>
            </a:r>
            <a:r>
              <a:rPr lang="it-IT" sz="1200" dirty="0">
                <a:solidFill>
                  <a:schemeClr val="bg2">
                    <a:lumMod val="50000"/>
                  </a:schemeClr>
                </a:solidFill>
              </a:rPr>
              <a:t>su dati UNRAE</a:t>
            </a:r>
          </a:p>
        </p:txBody>
      </p:sp>
      <p:pic>
        <p:nvPicPr>
          <p:cNvPr id="28" name="Immagine 27">
            <a:extLst>
              <a:ext uri="{FF2B5EF4-FFF2-40B4-BE49-F238E27FC236}">
                <a16:creationId xmlns:a16="http://schemas.microsoft.com/office/drawing/2014/main" xmlns="" id="{C9487847-C291-4336-B7CB-4C8E741074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0" y="6165555"/>
            <a:ext cx="2332968" cy="657278"/>
          </a:xfrm>
          <a:prstGeom prst="rect">
            <a:avLst/>
          </a:prstGeom>
        </p:spPr>
      </p:pic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97FCF3C7-4716-486D-A9BC-C2CB8A19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BF6-C219-4202-920B-6D25BBE55598}" type="slidenum">
              <a:rPr lang="it-IT" smtClean="0"/>
              <a:t>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E998DA9-8037-4EED-B0B9-2578AEB8E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Conferenza stampa 2.12.2021</a:t>
            </a:r>
          </a:p>
        </p:txBody>
      </p:sp>
    </p:spTree>
    <p:extLst>
      <p:ext uri="{BB962C8B-B14F-4D97-AF65-F5344CB8AC3E}">
        <p14:creationId xmlns:p14="http://schemas.microsoft.com/office/powerpoint/2010/main" val="317833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olo 1">
            <a:extLst>
              <a:ext uri="{FF2B5EF4-FFF2-40B4-BE49-F238E27FC236}">
                <a16:creationId xmlns:a16="http://schemas.microsoft.com/office/drawing/2014/main" xmlns="" id="{504461F7-3DA2-4560-98A8-004F318153A2}"/>
              </a:ext>
            </a:extLst>
          </p:cNvPr>
          <p:cNvSpPr>
            <a:spLocks noGrp="1"/>
          </p:cNvSpPr>
          <p:nvPr/>
        </p:nvSpPr>
        <p:spPr>
          <a:xfrm>
            <a:off x="1809750" y="273762"/>
            <a:ext cx="10013593" cy="839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t-IT" sz="3600" b="1" dirty="0">
                <a:solidFill>
                  <a:schemeClr val="accent1">
                    <a:lumMod val="75000"/>
                  </a:schemeClr>
                </a:solidFill>
              </a:rPr>
              <a:t>Autovetture - Parco circolante Italia</a:t>
            </a: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xmlns="" id="{D6095CD3-BDC5-49A5-9E24-80F172D341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0" y="6165555"/>
            <a:ext cx="2332968" cy="657278"/>
          </a:xfrm>
          <a:prstGeom prst="rect">
            <a:avLst/>
          </a:prstGeom>
        </p:spPr>
      </p:pic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1CA5C658-12D0-45B4-B33C-97A3433AEC33}"/>
              </a:ext>
            </a:extLst>
          </p:cNvPr>
          <p:cNvSpPr txBox="1"/>
          <p:nvPr/>
        </p:nvSpPr>
        <p:spPr>
          <a:xfrm>
            <a:off x="5303177" y="5765498"/>
            <a:ext cx="36172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2">
                    <a:lumMod val="50000"/>
                  </a:schemeClr>
                </a:solidFill>
              </a:rPr>
              <a:t>Fonte: </a:t>
            </a:r>
            <a:r>
              <a:rPr lang="it-IT" sz="1200" dirty="0" smtClean="0">
                <a:solidFill>
                  <a:schemeClr val="bg2">
                    <a:lumMod val="50000"/>
                  </a:schemeClr>
                </a:solidFill>
              </a:rPr>
              <a:t>stime </a:t>
            </a:r>
            <a:r>
              <a:rPr lang="it-IT" sz="1600" dirty="0">
                <a:solidFill>
                  <a:schemeClr val="bg2">
                    <a:lumMod val="50000"/>
                  </a:schemeClr>
                </a:solidFill>
              </a:rPr>
              <a:t>UNRAE</a:t>
            </a:r>
            <a:r>
              <a:rPr lang="it-IT" sz="1200" dirty="0">
                <a:solidFill>
                  <a:schemeClr val="bg2">
                    <a:lumMod val="50000"/>
                  </a:schemeClr>
                </a:solidFill>
              </a:rPr>
              <a:t> – dati al 30.06.2021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52004ABE-DC8B-431D-B104-CB87F7BA9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Conferenza stampa 2.12.2021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6864A895-3AA2-45D2-A3F1-F09839C80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BF6-C219-4202-920B-6D25BBE55598}" type="slidenum">
              <a:rPr lang="it-IT" smtClean="0"/>
              <a:t>3</a:t>
            </a:fld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4103C1B0-3F7B-40AE-9CDD-8D1ED6FFF75E}"/>
              </a:ext>
            </a:extLst>
          </p:cNvPr>
          <p:cNvSpPr txBox="1"/>
          <p:nvPr/>
        </p:nvSpPr>
        <p:spPr>
          <a:xfrm>
            <a:off x="5277896" y="1311732"/>
            <a:ext cx="2405848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Ante Euro 4:</a:t>
            </a:r>
          </a:p>
          <a:p>
            <a:pPr algn="ctr"/>
            <a:r>
              <a:rPr lang="it-IT" b="1" dirty="0"/>
              <a:t>10.494.000 (27%)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xmlns="" id="{C4303BCB-5C00-4B4C-9ACF-ECE3CDC4C7E1}"/>
              </a:ext>
            </a:extLst>
          </p:cNvPr>
          <p:cNvSpPr txBox="1"/>
          <p:nvPr/>
        </p:nvSpPr>
        <p:spPr>
          <a:xfrm>
            <a:off x="8698177" y="1634898"/>
            <a:ext cx="2405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Età media in Europa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4F2282A7-2BA7-42CE-BEB8-4B48EEBDBF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663" y="1384584"/>
            <a:ext cx="4713353" cy="4644445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C783AB05-87C0-446E-AA2F-91F7AA8BC7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0600" y="2066630"/>
            <a:ext cx="2307149" cy="347847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402947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xmlns="" id="{D530A01C-D5F1-40F9-ADF5-C625DF07D8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0" y="6165555"/>
            <a:ext cx="2332968" cy="657278"/>
          </a:xfrm>
          <a:prstGeom prst="rect">
            <a:avLst/>
          </a:prstGeom>
        </p:spPr>
      </p:pic>
      <p:sp>
        <p:nvSpPr>
          <p:cNvPr id="15" name="Freccia a pentagono 14">
            <a:extLst>
              <a:ext uri="{FF2B5EF4-FFF2-40B4-BE49-F238E27FC236}">
                <a16:creationId xmlns:a16="http://schemas.microsoft.com/office/drawing/2014/main" xmlns="" id="{27D2CF37-9962-4E55-8718-50E6EBFA1752}"/>
              </a:ext>
            </a:extLst>
          </p:cNvPr>
          <p:cNvSpPr/>
          <p:nvPr/>
        </p:nvSpPr>
        <p:spPr>
          <a:xfrm>
            <a:off x="1160903" y="683348"/>
            <a:ext cx="2802185" cy="243202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800" b="1" dirty="0">
                <a:solidFill>
                  <a:schemeClr val="bg1"/>
                </a:solidFill>
              </a:rPr>
              <a:t>Prezzo medio autovetture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xmlns="" id="{AC73BF2E-C0D1-457C-A6EB-8CC4A9947F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309911"/>
              </p:ext>
            </p:extLst>
          </p:nvPr>
        </p:nvGraphicFramePr>
        <p:xfrm>
          <a:off x="4537692" y="434824"/>
          <a:ext cx="3669744" cy="2721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3729">
                  <a:extLst>
                    <a:ext uri="{9D8B030D-6E8A-4147-A177-3AD203B41FA5}">
                      <a16:colId xmlns:a16="http://schemas.microsoft.com/office/drawing/2014/main" xmlns="" val="2873301425"/>
                    </a:ext>
                  </a:extLst>
                </a:gridCol>
                <a:gridCol w="1976015">
                  <a:extLst>
                    <a:ext uri="{9D8B030D-6E8A-4147-A177-3AD203B41FA5}">
                      <a16:colId xmlns:a16="http://schemas.microsoft.com/office/drawing/2014/main" xmlns="" val="3183874632"/>
                    </a:ext>
                  </a:extLst>
                </a:gridCol>
              </a:tblGrid>
              <a:tr h="29408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u="none" strike="noStrike" dirty="0">
                          <a:effectLst/>
                        </a:rPr>
                        <a:t>2020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u="none" strike="noStrike" dirty="0">
                          <a:effectLst/>
                        </a:rPr>
                        <a:t>Prezzo medio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32005456"/>
                  </a:ext>
                </a:extLst>
              </a:tr>
              <a:tr h="29408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effectLst/>
                        </a:rPr>
                        <a:t>Diesel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33.989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858944604"/>
                  </a:ext>
                </a:extLst>
              </a:tr>
              <a:tr h="29408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effectLst/>
                        </a:rPr>
                        <a:t>Benzina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22.528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468044052"/>
                  </a:ext>
                </a:extLst>
              </a:tr>
              <a:tr h="29408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effectLst/>
                        </a:rPr>
                        <a:t>Ibrido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30.971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204037773"/>
                  </a:ext>
                </a:extLst>
              </a:tr>
              <a:tr h="29408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effectLst/>
                        </a:rPr>
                        <a:t>GPL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17.344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720908714"/>
                  </a:ext>
                </a:extLst>
              </a:tr>
              <a:tr h="29408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effectLst/>
                        </a:rPr>
                        <a:t>Elettrico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39.085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191811811"/>
                  </a:ext>
                </a:extLst>
              </a:tr>
              <a:tr h="29408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Metano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24.392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74553982"/>
                  </a:ext>
                </a:extLst>
              </a:tr>
              <a:tr h="53438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effectLst/>
                        </a:rPr>
                        <a:t>Valore medio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27.849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112327110"/>
                  </a:ext>
                </a:extLst>
              </a:tr>
            </a:tbl>
          </a:graphicData>
        </a:graphic>
      </p:graphicFrame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E76664C-70D8-418E-8344-3AB01C5D5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Conferenza stampa 2.12.2021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3D835C76-65D8-4142-9B49-D92C068FF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BF6-C219-4202-920B-6D25BBE55598}" type="slidenum">
              <a:rPr lang="it-IT" smtClean="0"/>
              <a:t>4</a:t>
            </a:fld>
            <a:endParaRPr lang="it-IT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xmlns="" id="{2337BAE3-F188-4D58-9DB8-6D36734336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724606"/>
              </p:ext>
            </p:extLst>
          </p:nvPr>
        </p:nvGraphicFramePr>
        <p:xfrm>
          <a:off x="4537692" y="3574478"/>
          <a:ext cx="6124852" cy="2255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0396">
                  <a:extLst>
                    <a:ext uri="{9D8B030D-6E8A-4147-A177-3AD203B41FA5}">
                      <a16:colId xmlns:a16="http://schemas.microsoft.com/office/drawing/2014/main" xmlns="" val="3349626903"/>
                    </a:ext>
                  </a:extLst>
                </a:gridCol>
                <a:gridCol w="2269032">
                  <a:extLst>
                    <a:ext uri="{9D8B030D-6E8A-4147-A177-3AD203B41FA5}">
                      <a16:colId xmlns:a16="http://schemas.microsoft.com/office/drawing/2014/main" xmlns="" val="122572809"/>
                    </a:ext>
                  </a:extLst>
                </a:gridCol>
                <a:gridCol w="1875424">
                  <a:extLst>
                    <a:ext uri="{9D8B030D-6E8A-4147-A177-3AD203B41FA5}">
                      <a16:colId xmlns:a16="http://schemas.microsoft.com/office/drawing/2014/main" xmlns="" val="3638023803"/>
                    </a:ext>
                  </a:extLst>
                </a:gridCol>
              </a:tblGrid>
              <a:tr h="243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 dirty="0">
                          <a:effectLst/>
                        </a:rPr>
                        <a:t>Elettrico (BEV)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u="none" strike="noStrike">
                          <a:effectLst/>
                        </a:rPr>
                        <a:t>unità</a:t>
                      </a:r>
                      <a:endParaRPr lang="it-IT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u="none" strike="noStrike" dirty="0">
                          <a:effectLst/>
                        </a:rPr>
                        <a:t>prezzo fattura (€)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488327107"/>
                  </a:ext>
                </a:extLst>
              </a:tr>
              <a:tr h="250549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2020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32.540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30.831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909706118"/>
                  </a:ext>
                </a:extLst>
              </a:tr>
              <a:tr h="250549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2021 </a:t>
                      </a:r>
                      <a:r>
                        <a:rPr lang="it-IT" sz="1800" u="none" strike="noStrike" dirty="0" err="1">
                          <a:effectLst/>
                        </a:rPr>
                        <a:t>sett</a:t>
                      </a:r>
                      <a:r>
                        <a:rPr lang="it-IT" sz="1800" u="none" strike="noStrike" dirty="0">
                          <a:effectLst/>
                        </a:rPr>
                        <a:t> YTD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47.247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30.452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130811050"/>
                  </a:ext>
                </a:extLst>
              </a:tr>
              <a:tr h="250549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840639643"/>
                  </a:ext>
                </a:extLst>
              </a:tr>
              <a:tr h="250549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823364540"/>
                  </a:ext>
                </a:extLst>
              </a:tr>
              <a:tr h="250549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 dirty="0">
                          <a:effectLst/>
                        </a:rPr>
                        <a:t>Plug-in (PHEV)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u="none" strike="noStrike" dirty="0">
                          <a:effectLst/>
                        </a:rPr>
                        <a:t>unità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u="none" strike="noStrike" dirty="0">
                          <a:effectLst/>
                        </a:rPr>
                        <a:t>prezzo fattura (€)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139507490"/>
                  </a:ext>
                </a:extLst>
              </a:tr>
              <a:tr h="250549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2020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27.433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43.372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704662398"/>
                  </a:ext>
                </a:extLst>
              </a:tr>
              <a:tr h="250549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2021 sett YTD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52.969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41.769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156841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30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xmlns="" id="{D530A01C-D5F1-40F9-ADF5-C625DF07D8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0" y="6165555"/>
            <a:ext cx="2332968" cy="657278"/>
          </a:xfrm>
          <a:prstGeom prst="rect">
            <a:avLst/>
          </a:prstGeom>
        </p:spPr>
      </p:pic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xmlns="" id="{A404E2E7-915F-4067-A6E6-AE021D469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Conferenza stampa 2.12.2021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xmlns="" id="{67CB3BC8-F3A4-4FF4-90FA-0888C70BC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BF6-C219-4202-920B-6D25BBE55598}" type="slidenum">
              <a:rPr lang="it-IT" smtClean="0"/>
              <a:t>5</a:t>
            </a:fld>
            <a:endParaRPr lang="it-IT"/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xmlns="" id="{58A6A588-D5ED-4C42-9B7B-3A3D688B7EC3}"/>
              </a:ext>
            </a:extLst>
          </p:cNvPr>
          <p:cNvSpPr>
            <a:spLocks noGrp="1"/>
          </p:cNvSpPr>
          <p:nvPr/>
        </p:nvSpPr>
        <p:spPr>
          <a:xfrm>
            <a:off x="1670670" y="-27597"/>
            <a:ext cx="10013593" cy="839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t-IT" sz="3300" b="1" dirty="0">
                <a:solidFill>
                  <a:schemeClr val="accent1">
                    <a:lumMod val="75000"/>
                  </a:schemeClr>
                </a:solidFill>
              </a:rPr>
              <a:t>Infrastrutture ricarica pubblica (giugno 2021) </a:t>
            </a:r>
            <a:endParaRPr lang="it-IT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310E0645-6B4F-4E28-AF30-120F724CD1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737" y="705252"/>
            <a:ext cx="10679668" cy="5583064"/>
          </a:xfrm>
          <a:prstGeom prst="rect">
            <a:avLst/>
          </a:prstGeom>
        </p:spPr>
      </p:pic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B1FA5F6D-6133-4323-B487-0D3F44B540BC}"/>
              </a:ext>
            </a:extLst>
          </p:cNvPr>
          <p:cNvSpPr txBox="1"/>
          <p:nvPr/>
        </p:nvSpPr>
        <p:spPr>
          <a:xfrm>
            <a:off x="4936672" y="2597840"/>
            <a:ext cx="3362929" cy="1200329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/>
              <a:t>A giugno 2021 l’Italia era tredicesima per numero di punti di ricarica per 100 km (4,6 contro 5,9 della media europea )</a:t>
            </a:r>
          </a:p>
        </p:txBody>
      </p:sp>
      <p:sp>
        <p:nvSpPr>
          <p:cNvPr id="21" name="Freccia a sinistra 20">
            <a:extLst>
              <a:ext uri="{FF2B5EF4-FFF2-40B4-BE49-F238E27FC236}">
                <a16:creationId xmlns:a16="http://schemas.microsoft.com/office/drawing/2014/main" xmlns="" id="{46458537-E81C-494E-9AF4-82CCF72FCD84}"/>
              </a:ext>
            </a:extLst>
          </p:cNvPr>
          <p:cNvSpPr/>
          <p:nvPr/>
        </p:nvSpPr>
        <p:spPr>
          <a:xfrm>
            <a:off x="3837088" y="2836527"/>
            <a:ext cx="1099584" cy="72912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xmlns="" id="{377B3BFE-B91E-49A9-9CA7-2035A0FECA5E}"/>
              </a:ext>
            </a:extLst>
          </p:cNvPr>
          <p:cNvSpPr txBox="1"/>
          <p:nvPr/>
        </p:nvSpPr>
        <p:spPr>
          <a:xfrm>
            <a:off x="9897771" y="1396330"/>
            <a:ext cx="1621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2">
                    <a:lumMod val="50000"/>
                  </a:schemeClr>
                </a:solidFill>
              </a:rPr>
              <a:t>Fonte: EAFO</a:t>
            </a:r>
          </a:p>
        </p:txBody>
      </p:sp>
    </p:spTree>
    <p:extLst>
      <p:ext uri="{BB962C8B-B14F-4D97-AF65-F5344CB8AC3E}">
        <p14:creationId xmlns:p14="http://schemas.microsoft.com/office/powerpoint/2010/main" val="346032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xmlns="" id="{D530A01C-D5F1-40F9-ADF5-C625DF07D8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0" y="6165555"/>
            <a:ext cx="2332968" cy="657278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9C77738C-289C-4167-A656-86B3F71864B1}"/>
              </a:ext>
            </a:extLst>
          </p:cNvPr>
          <p:cNvSpPr txBox="1"/>
          <p:nvPr/>
        </p:nvSpPr>
        <p:spPr>
          <a:xfrm>
            <a:off x="10289784" y="5555687"/>
            <a:ext cx="1621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2">
                    <a:lumMod val="50000"/>
                  </a:schemeClr>
                </a:solidFill>
              </a:rPr>
              <a:t>Fonte: EAFO</a:t>
            </a:r>
          </a:p>
        </p:txBody>
      </p:sp>
      <p:graphicFrame>
        <p:nvGraphicFramePr>
          <p:cNvPr id="17" name="Grafico 16">
            <a:extLst>
              <a:ext uri="{FF2B5EF4-FFF2-40B4-BE49-F238E27FC236}">
                <a16:creationId xmlns:a16="http://schemas.microsoft.com/office/drawing/2014/main" xmlns="" id="{29DBDF38-70D3-4814-A342-62CDB5A0C9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2316300"/>
              </p:ext>
            </p:extLst>
          </p:nvPr>
        </p:nvGraphicFramePr>
        <p:xfrm>
          <a:off x="4429125" y="647699"/>
          <a:ext cx="6886575" cy="5381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D4FCE5F0-3199-4B96-A543-BABD869DB40E}"/>
              </a:ext>
            </a:extLst>
          </p:cNvPr>
          <p:cNvSpPr txBox="1"/>
          <p:nvPr/>
        </p:nvSpPr>
        <p:spPr>
          <a:xfrm>
            <a:off x="6838207" y="1201175"/>
            <a:ext cx="2524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In Italia 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solo il 9,7%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delle colonnine è a ricarica veloce (&gt; 22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kW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EC511C26-0A00-48D5-9337-54A4544277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1516" y="707131"/>
            <a:ext cx="1505176" cy="1417374"/>
          </a:xfrm>
          <a:prstGeom prst="rect">
            <a:avLst/>
          </a:prstGeom>
        </p:spPr>
      </p:pic>
      <p:sp>
        <p:nvSpPr>
          <p:cNvPr id="15" name="Freccia a pentagono 14">
            <a:extLst>
              <a:ext uri="{FF2B5EF4-FFF2-40B4-BE49-F238E27FC236}">
                <a16:creationId xmlns:a16="http://schemas.microsoft.com/office/drawing/2014/main" xmlns="" id="{27D2CF37-9962-4E55-8718-50E6EBFA1752}"/>
              </a:ext>
            </a:extLst>
          </p:cNvPr>
          <p:cNvSpPr/>
          <p:nvPr/>
        </p:nvSpPr>
        <p:spPr>
          <a:xfrm>
            <a:off x="426128" y="1740107"/>
            <a:ext cx="4002997" cy="3942581"/>
          </a:xfrm>
          <a:prstGeom prst="homePlate">
            <a:avLst>
              <a:gd name="adj" fmla="val 400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200" b="1" dirty="0">
                <a:solidFill>
                  <a:schemeClr val="bg1"/>
                </a:solidFill>
              </a:rPr>
              <a:t>Numero punti di ricarica pubblici normali e ad alta potenza in Italia </a:t>
            </a:r>
            <a:br>
              <a:rPr lang="it-IT" sz="3200" b="1" dirty="0">
                <a:solidFill>
                  <a:schemeClr val="bg1"/>
                </a:solidFill>
              </a:rPr>
            </a:br>
            <a:r>
              <a:rPr lang="it-IT" sz="3200" b="1" dirty="0">
                <a:solidFill>
                  <a:schemeClr val="bg1"/>
                </a:solidFill>
              </a:rPr>
              <a:t>(YTD </a:t>
            </a:r>
            <a:r>
              <a:rPr lang="it-IT" sz="3200" b="1" dirty="0" err="1">
                <a:solidFill>
                  <a:schemeClr val="bg1"/>
                </a:solidFill>
              </a:rPr>
              <a:t>nov</a:t>
            </a:r>
            <a:r>
              <a:rPr lang="it-IT" sz="3200" b="1" dirty="0">
                <a:solidFill>
                  <a:schemeClr val="bg1"/>
                </a:solidFill>
              </a:rPr>
              <a:t> 2021)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87B5ED2-114F-43CD-85C5-8B382F012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Conferenza stampa 2.12.2021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116085B7-1849-4700-A9AE-C524981BA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BF6-C219-4202-920B-6D25BBE55598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51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335</TotalTime>
  <Words>193</Words>
  <Application>Microsoft Office PowerPoint</Application>
  <PresentationFormat>Personalizzato</PresentationFormat>
  <Paragraphs>63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  TRANSIZIONE ENERGETICA,  CONCORRENZA E INFLAZIONE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Federauto Roma</dc:creator>
  <cp:lastModifiedBy>Ragaini</cp:lastModifiedBy>
  <cp:revision>41</cp:revision>
  <cp:lastPrinted>2021-11-26T17:21:06Z</cp:lastPrinted>
  <dcterms:created xsi:type="dcterms:W3CDTF">2021-11-23T15:09:53Z</dcterms:created>
  <dcterms:modified xsi:type="dcterms:W3CDTF">2021-11-29T13:27:34Z</dcterms:modified>
</cp:coreProperties>
</file>