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9" r:id="rId3"/>
    <p:sldId id="267" r:id="rId4"/>
    <p:sldId id="268" r:id="rId5"/>
    <p:sldId id="265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42C"/>
    <a:srgbClr val="3D3D3D"/>
    <a:srgbClr val="4897A4"/>
    <a:srgbClr val="FFFFFF"/>
    <a:srgbClr val="499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C1590-209E-5FD0-BFD0-F827E44CC811}" v="239" dt="2021-10-24T08:29:41.169"/>
    <p1510:client id="{264AB619-C8DE-D910-B0A9-EF40B178D441}" v="7" dt="2021-08-24T12:16:49.682"/>
    <p1510:client id="{36134243-A91B-F4CC-FF8D-2C4B4CE921A5}" v="40" dt="2021-10-13T17:36:13.865"/>
    <p1510:client id="{513763CB-1C7E-8062-5A10-3EA7FB11C6F0}" v="365" dt="2021-08-17T16:21:52.663"/>
    <p1510:client id="{52D3DE0C-F874-FCDE-8064-24D9ECC00412}" v="6" dt="2021-08-17T16:27:01.445"/>
    <p1510:client id="{5E01A36A-91BB-BABB-5CA7-4941FBAF63BE}" v="40" dt="2021-10-19T10:18:59.983"/>
    <p1510:client id="{6FBD16CA-7279-87B5-504F-23E051DCD891}" v="468" dt="2021-10-21T16:29:24.137"/>
    <p1510:client id="{7ED3D637-76DA-D023-2CFD-256F0B539B6E}" v="35" dt="2021-10-19T09:57:53.538"/>
    <p1510:client id="{B685039E-B4B0-DD82-FA21-9EED70A67A56}" v="408" dt="2021-08-05T10:18:35.701"/>
    <p1510:client id="{C213F50E-EB08-4C27-A28C-423D537CBDAE}" v="313" dt="2021-08-05T09:41:11.702"/>
    <p1510:client id="{CDE34B39-60E6-4F96-EB0F-477490037D65}" v="5" dt="2021-08-24T13:55:53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 snapToGrid="0">
      <p:cViewPr>
        <p:scale>
          <a:sx n="77" d="100"/>
          <a:sy n="77" d="100"/>
        </p:scale>
        <p:origin x="-1752" y="-7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DC01-BBD7-4EA3-AEAC-0DBF6FBAA3CE}" type="datetimeFigureOut">
              <a:rPr lang="it-IT" smtClean="0"/>
              <a:t>11/11/2021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86731-9062-43B1-B987-F7AA5CF4B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05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86731-9062-43B1-B987-F7AA5CF4B98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01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86731-9062-43B1-B987-F7AA5CF4B98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52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4" descr="Immagine che contiene freccia&#10;&#10;Descrizione generata automaticamente">
            <a:extLst>
              <a:ext uri="{FF2B5EF4-FFF2-40B4-BE49-F238E27FC236}">
                <a16:creationId xmlns="" xmlns:a16="http://schemas.microsoft.com/office/drawing/2014/main" id="{70C90E8F-E931-488C-9CA6-692BEA4F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2" y="4326"/>
            <a:ext cx="12239977" cy="687051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BC5696A4-9A14-42F7-89BA-DC96BD72B525}"/>
              </a:ext>
            </a:extLst>
          </p:cNvPr>
          <p:cNvSpPr txBox="1"/>
          <p:nvPr/>
        </p:nvSpPr>
        <p:spPr>
          <a:xfrm>
            <a:off x="337715" y="469900"/>
            <a:ext cx="51689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400" b="1" i="1" dirty="0">
                <a:solidFill>
                  <a:schemeClr val="bg1"/>
                </a:solidFill>
                <a:latin typeface="Arial"/>
                <a:cs typeface="Arial"/>
              </a:rPr>
              <a:t>Monica </a:t>
            </a:r>
            <a:r>
              <a:rPr lang="it-IT" sz="4400" b="1" i="1" dirty="0" smtClean="0">
                <a:solidFill>
                  <a:schemeClr val="bg1"/>
                </a:solidFill>
                <a:latin typeface="Arial"/>
                <a:cs typeface="Arial"/>
              </a:rPr>
              <a:t>ASNAGHI</a:t>
            </a:r>
            <a:endParaRPr lang="it-IT" sz="44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8EDC97F7-02F0-4EEE-A14F-18C79F2BEE80}"/>
              </a:ext>
            </a:extLst>
          </p:cNvPr>
          <p:cNvSpPr txBox="1"/>
          <p:nvPr/>
        </p:nvSpPr>
        <p:spPr>
          <a:xfrm>
            <a:off x="6457949" y="1530350"/>
            <a:ext cx="5143500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Arial"/>
                <a:cs typeface="Arial"/>
              </a:rPr>
              <a:t>MILANO</a:t>
            </a:r>
            <a:r>
              <a:rPr lang="it-IT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, </a:t>
            </a:r>
            <a:r>
              <a:rPr lang="it-IT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due luoghi rigenerati a servizio della città e dei quartieri: </a:t>
            </a:r>
          </a:p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Piazzale </a:t>
            </a:r>
            <a:r>
              <a:rPr lang="it-IT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Loreto</a:t>
            </a:r>
            <a:endParaRPr lang="it-IT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Mercato Coperto Morsenchio</a:t>
            </a:r>
          </a:p>
          <a:p>
            <a:endParaRPr lang="it-IT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AF550E24-E323-4AF6-9CA4-313C76A29866}"/>
              </a:ext>
            </a:extLst>
          </p:cNvPr>
          <p:cNvSpPr/>
          <p:nvPr/>
        </p:nvSpPr>
        <p:spPr>
          <a:xfrm>
            <a:off x="346593" y="1610252"/>
            <a:ext cx="4420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i="1" dirty="0">
                <a:solidFill>
                  <a:schemeClr val="bg1"/>
                </a:solidFill>
                <a:latin typeface="Arial"/>
                <a:cs typeface="Arial"/>
              </a:rPr>
              <a:t>Area Urbanistica</a:t>
            </a:r>
          </a:p>
          <a:p>
            <a:r>
              <a:rPr lang="it-IT" sz="3000" b="1" i="1" dirty="0">
                <a:solidFill>
                  <a:schemeClr val="bg1"/>
                </a:solidFill>
                <a:latin typeface="Arial"/>
                <a:cs typeface="Arial"/>
              </a:rPr>
              <a:t>Confcommercio Milano, Lodi, </a:t>
            </a:r>
          </a:p>
          <a:p>
            <a:r>
              <a:rPr lang="it-IT" sz="3000" b="1" i="1" dirty="0">
                <a:solidFill>
                  <a:schemeClr val="bg1"/>
                </a:solidFill>
                <a:latin typeface="Arial"/>
                <a:cs typeface="Arial"/>
              </a:rPr>
              <a:t>Monza e Brianza</a:t>
            </a:r>
          </a:p>
        </p:txBody>
      </p:sp>
    </p:spTree>
    <p:extLst>
      <p:ext uri="{BB962C8B-B14F-4D97-AF65-F5344CB8AC3E}">
        <p14:creationId xmlns:p14="http://schemas.microsoft.com/office/powerpoint/2010/main" val="96472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="" xmlns:a16="http://schemas.microsoft.com/office/drawing/2014/main" id="{8F3D5FD7-E47D-4ADB-B9D4-776732B7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11050" cy="6871503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960AB00F-8CFA-41B7-806C-32C225D5A5A1}"/>
              </a:ext>
            </a:extLst>
          </p:cNvPr>
          <p:cNvSpPr/>
          <p:nvPr/>
        </p:nvSpPr>
        <p:spPr>
          <a:xfrm>
            <a:off x="4494696" y="1549095"/>
            <a:ext cx="68591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Confcommercio Milano </a:t>
            </a:r>
          </a:p>
          <a:p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ha sempre creduto nella fondamentale </a:t>
            </a:r>
            <a:r>
              <a:rPr lang="it-IT" sz="3000" b="1" u="sng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relazione tra lo sviluppo</a:t>
            </a:r>
            <a:r>
              <a:rPr lang="it-IT" sz="3000" b="1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del sistema delle </a:t>
            </a:r>
            <a:r>
              <a:rPr lang="it-IT" sz="3000" b="1" u="sng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economiche</a:t>
            </a:r>
            <a:r>
              <a:rPr lang="it-IT" sz="3000" b="1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in ottica di equilibrio tra le diverse formule distributive</a:t>
            </a:r>
            <a:r>
              <a:rPr lang="it-IT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000" b="1" u="sng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le politiche urbanistiche e della mobilità.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BC5A2AE-24E1-47A0-B8AD-C00B25E14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1223716"/>
            <a:ext cx="3087757" cy="170252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175AA2BD-DDAB-EC4C-8FFD-EA62AEAC7A76}"/>
              </a:ext>
            </a:extLst>
          </p:cNvPr>
          <p:cNvSpPr/>
          <p:nvPr/>
        </p:nvSpPr>
        <p:spPr>
          <a:xfrm>
            <a:off x="331608" y="6401372"/>
            <a:ext cx="1133674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Urbanpromo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2021 |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MONICA ASNAGHI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Confcommercio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Milano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, Lodi, Monza e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Brianza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45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="" xmlns:a16="http://schemas.microsoft.com/office/drawing/2014/main" id="{8F3D5FD7-E47D-4ADB-B9D4-776732B7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11050" cy="6871503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960AB00F-8CFA-41B7-806C-32C225D5A5A1}"/>
              </a:ext>
            </a:extLst>
          </p:cNvPr>
          <p:cNvSpPr/>
          <p:nvPr/>
        </p:nvSpPr>
        <p:spPr>
          <a:xfrm>
            <a:off x="3869636" y="1451917"/>
            <a:ext cx="74779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Urbanistica </a:t>
            </a:r>
          </a:p>
          <a:p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Tra le varie mansioni affianca e accompagna le Associazioni di Categoria e Territoriali nei confronti delle Pubbliche Amministrazioni sui temi che riguardano l’impatto delle scelte urbanistiche e viabilistiche sulla rete delle imprese del commercio, del turismo e dei servizi.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78E35F57-27AF-4168-8FC5-989A511E2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1223716"/>
            <a:ext cx="3087757" cy="170252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75AA2BD-DDAB-EC4C-8FFD-EA62AEAC7A76}"/>
              </a:ext>
            </a:extLst>
          </p:cNvPr>
          <p:cNvSpPr/>
          <p:nvPr/>
        </p:nvSpPr>
        <p:spPr>
          <a:xfrm>
            <a:off x="331608" y="6401372"/>
            <a:ext cx="1133674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Urbanpromo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2021 |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MONICA ASNAGHI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Confcommercio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Milano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, Lodi, Monza e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Brianza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57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="" xmlns:a16="http://schemas.microsoft.com/office/drawing/2014/main" id="{8F3D5FD7-E47D-4ADB-B9D4-776732B78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-13503"/>
            <a:ext cx="12211050" cy="687150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A0B2FCA6-8ED9-441F-A8B8-6FFAFD046A29}"/>
              </a:ext>
            </a:extLst>
          </p:cNvPr>
          <p:cNvSpPr txBox="1"/>
          <p:nvPr/>
        </p:nvSpPr>
        <p:spPr>
          <a:xfrm>
            <a:off x="645948" y="2276028"/>
            <a:ext cx="1090568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   </a:t>
            </a:r>
            <a:endParaRPr lang="it-IT" sz="3000" b="1" dirty="0">
              <a:solidFill>
                <a:srgbClr val="E6542C"/>
              </a:solidFill>
              <a:latin typeface="Arial"/>
              <a:cs typeface="Arial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78253C8D-0AB1-4AF6-948D-03644ABE8573}"/>
              </a:ext>
            </a:extLst>
          </p:cNvPr>
          <p:cNvSpPr/>
          <p:nvPr/>
        </p:nvSpPr>
        <p:spPr>
          <a:xfrm>
            <a:off x="914399" y="683562"/>
            <a:ext cx="103632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Gli interventi che presentiamo sono il frutto </a:t>
            </a:r>
            <a:r>
              <a:rPr lang="it-I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</a:t>
            </a:r>
            <a:r>
              <a:rPr lang="it-IT" sz="3000" b="1" dirty="0" smtClean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interlocuzione </a:t>
            </a:r>
            <a:r>
              <a:rPr lang="it-IT" sz="3000" b="1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Confcommercio con il Comune di Milano.</a:t>
            </a:r>
          </a:p>
          <a:p>
            <a:endParaRPr lang="it-IT" sz="2000" b="1" dirty="0">
              <a:solidFill>
                <a:srgbClr val="E654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u="sng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scala di quartiere</a:t>
            </a:r>
            <a:r>
              <a:rPr lang="it-IT" sz="3000" b="1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la rinascita di un Mercato comunale coperto che diventa un servizio di quartiere, una centralità commerciale e sociale per gli abitanti.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u="sng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scala urbana</a:t>
            </a:r>
            <a:r>
              <a:rPr lang="it-IT" sz="3000" b="1" dirty="0">
                <a:solidFill>
                  <a:srgbClr val="E65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la rigenerazione di una piazza che </a:t>
            </a:r>
            <a:r>
              <a:rPr lang="it-IT" sz="3000" u="sng" dirty="0">
                <a:latin typeface="Arial" panose="020B0604020202020204" pitchFamily="34" charset="0"/>
                <a:cs typeface="Arial" panose="020B0604020202020204" pitchFamily="34" charset="0"/>
              </a:rPr>
              <a:t>da incrocio veicolare di cesura si trasforma in cerniera di collegamento </a:t>
            </a:r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tra importanti assi commerciali della città: Corso Buenos Aires - Viale Padova – Viale Monza.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175AA2BD-DDAB-EC4C-8FFD-EA62AEAC7A76}"/>
              </a:ext>
            </a:extLst>
          </p:cNvPr>
          <p:cNvSpPr/>
          <p:nvPr/>
        </p:nvSpPr>
        <p:spPr>
          <a:xfrm>
            <a:off x="331608" y="6401372"/>
            <a:ext cx="1133674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Urbanpromo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2021 |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MONICA ASNAGHI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Confcommercio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Milano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, Lodi, Monza e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Brianza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48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="" xmlns:a16="http://schemas.microsoft.com/office/drawing/2014/main" id="{8F3D5FD7-E47D-4ADB-B9D4-776732B7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15"/>
            <a:ext cx="12211050" cy="687150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730A501-4034-4097-B82C-7E2FDEB8020A}"/>
              </a:ext>
            </a:extLst>
          </p:cNvPr>
          <p:cNvSpPr txBox="1"/>
          <p:nvPr/>
        </p:nvSpPr>
        <p:spPr>
          <a:xfrm>
            <a:off x="645952" y="683757"/>
            <a:ext cx="1090568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400" b="1" i="1" dirty="0">
                <a:solidFill>
                  <a:srgbClr val="E6542C"/>
                </a:solidFill>
                <a:latin typeface="Arial"/>
                <a:cs typeface="Arial"/>
              </a:rPr>
              <a:t> MILANO</a:t>
            </a:r>
            <a:endParaRPr lang="it-IT" sz="4400" b="1" dirty="0">
              <a:solidFill>
                <a:srgbClr val="E6542C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DA406A2-C52E-4128-8CA8-B7B5F14FF7E6}"/>
              </a:ext>
            </a:extLst>
          </p:cNvPr>
          <p:cNvSpPr txBox="1"/>
          <p:nvPr/>
        </p:nvSpPr>
        <p:spPr>
          <a:xfrm>
            <a:off x="652682" y="2254542"/>
            <a:ext cx="1090568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i="1" dirty="0">
                <a:solidFill>
                  <a:srgbClr val="E6542C"/>
                </a:solidFill>
                <a:latin typeface="Arial"/>
                <a:cs typeface="Arial"/>
              </a:rPr>
              <a:t>Evoluzione di un Mercato Coperto </a:t>
            </a:r>
          </a:p>
          <a:p>
            <a:r>
              <a:rPr lang="it-IT" sz="3000" b="1" dirty="0">
                <a:latin typeface="Arial"/>
                <a:cs typeface="Arial"/>
              </a:rPr>
              <a:t>    </a:t>
            </a:r>
            <a:r>
              <a:rPr lang="it-IT" sz="3000" dirty="0">
                <a:latin typeface="Arial"/>
                <a:cs typeface="Arial"/>
              </a:rPr>
              <a:t>Claudio Salluzzo </a:t>
            </a:r>
          </a:p>
          <a:p>
            <a:r>
              <a:rPr lang="it-IT" sz="3000" dirty="0">
                <a:latin typeface="Arial"/>
                <a:cs typeface="Arial"/>
              </a:rPr>
              <a:t>    Coordinatore Filiera </a:t>
            </a:r>
            <a:r>
              <a:rPr lang="it-IT" sz="3000" dirty="0" err="1">
                <a:latin typeface="Arial"/>
                <a:cs typeface="Arial"/>
              </a:rPr>
              <a:t>Agroalim</a:t>
            </a:r>
            <a:r>
              <a:rPr lang="it-IT" sz="3000" dirty="0">
                <a:latin typeface="Arial"/>
                <a:cs typeface="Arial"/>
              </a:rPr>
              <a:t>. Confcommercio Milano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A0B2FCA6-8ED9-441F-A8B8-6FFAFD046A29}"/>
              </a:ext>
            </a:extLst>
          </p:cNvPr>
          <p:cNvSpPr txBox="1"/>
          <p:nvPr/>
        </p:nvSpPr>
        <p:spPr>
          <a:xfrm>
            <a:off x="645952" y="3955090"/>
            <a:ext cx="1090568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i="1" dirty="0">
                <a:solidFill>
                  <a:srgbClr val="E6542C"/>
                </a:solidFill>
                <a:latin typeface="Arial"/>
                <a:cs typeface="Arial"/>
              </a:rPr>
              <a:t>Loreto, una piazza verde e inclusiva per la Milano del  futuro </a:t>
            </a:r>
            <a:endParaRPr lang="it-IT" sz="3000" b="1" i="1" dirty="0">
              <a:latin typeface="Arial"/>
              <a:cs typeface="Arial"/>
            </a:endParaRPr>
          </a:p>
          <a:p>
            <a:r>
              <a:rPr lang="it-IT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   </a:t>
            </a:r>
            <a:r>
              <a:rPr lang="it-IT" sz="3000" dirty="0">
                <a:latin typeface="Arial"/>
                <a:cs typeface="Arial"/>
              </a:rPr>
              <a:t>Michele Montevecchi </a:t>
            </a:r>
          </a:p>
          <a:p>
            <a:r>
              <a:rPr lang="it-IT" sz="3000" dirty="0">
                <a:latin typeface="Arial"/>
                <a:cs typeface="Arial"/>
              </a:rPr>
              <a:t>    Direttore Sviluppo New Business </a:t>
            </a:r>
            <a:r>
              <a:rPr lang="it-IT" sz="3000" dirty="0" err="1">
                <a:latin typeface="Arial"/>
                <a:cs typeface="Arial"/>
              </a:rPr>
              <a:t>Nhood</a:t>
            </a:r>
            <a:endParaRPr lang="it-IT" sz="3000" dirty="0">
              <a:latin typeface="Arial"/>
              <a:cs typeface="Arial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BBF4A25-BE34-4D01-9ACD-B6AC751EBAF7}"/>
              </a:ext>
            </a:extLst>
          </p:cNvPr>
          <p:cNvSpPr/>
          <p:nvPr/>
        </p:nvSpPr>
        <p:spPr>
          <a:xfrm>
            <a:off x="3322033" y="856586"/>
            <a:ext cx="8202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dirty="0">
                <a:latin typeface="Arial"/>
                <a:cs typeface="Arial"/>
              </a:rPr>
              <a:t>due luoghi rigenerati a servizio della città e dei quartieri: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75AA2BD-DDAB-EC4C-8FFD-EA62AEAC7A76}"/>
              </a:ext>
            </a:extLst>
          </p:cNvPr>
          <p:cNvSpPr/>
          <p:nvPr/>
        </p:nvSpPr>
        <p:spPr>
          <a:xfrm>
            <a:off x="331608" y="6401372"/>
            <a:ext cx="1133674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Urbanpromo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2021 |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MONICA ASNAGHI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Confcommercio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Milano</a:t>
            </a:r>
            <a:r>
              <a:rPr lang="it-IT" sz="1400" dirty="0">
                <a:solidFill>
                  <a:schemeClr val="bg1"/>
                </a:solidFill>
                <a:latin typeface="Arial"/>
                <a:cs typeface="Arial"/>
              </a:rPr>
              <a:t>, Lodi, Monza e 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Brianza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002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296</Words>
  <Application>Microsoft Office PowerPoint</Application>
  <PresentationFormat>Personalizzato</PresentationFormat>
  <Paragraphs>31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Quattro</dc:creator>
  <cp:lastModifiedBy>torresan</cp:lastModifiedBy>
  <cp:revision>289</cp:revision>
  <dcterms:created xsi:type="dcterms:W3CDTF">2021-08-05T09:19:59Z</dcterms:created>
  <dcterms:modified xsi:type="dcterms:W3CDTF">2021-11-11T16:57:39Z</dcterms:modified>
</cp:coreProperties>
</file>