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9" r:id="rId3"/>
    <p:sldId id="262" r:id="rId4"/>
    <p:sldId id="264" r:id="rId5"/>
    <p:sldId id="265" r:id="rId6"/>
    <p:sldId id="266" r:id="rId7"/>
    <p:sldId id="267" r:id="rId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42C"/>
    <a:srgbClr val="3D3D3D"/>
    <a:srgbClr val="4897A4"/>
    <a:srgbClr val="FFFFFF"/>
    <a:srgbClr val="499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 snapToGrid="0">
      <p:cViewPr>
        <p:scale>
          <a:sx n="73" d="100"/>
          <a:sy n="73" d="100"/>
        </p:scale>
        <p:origin x="-1914" y="-8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5CFAC-F570-42B8-BC17-0023234E47C2}" type="datetimeFigureOut">
              <a:rPr lang="it-IT" smtClean="0"/>
              <a:t>11/11/2021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CA618-9C09-4AB4-8E7B-6CBB47948A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50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CA618-9C09-4AB4-8E7B-6CBB47948A8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42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4" descr="Immagine che contiene freccia&#10;&#10;Descrizione generata automaticamente">
            <a:extLst>
              <a:ext uri="{FF2B5EF4-FFF2-40B4-BE49-F238E27FC236}">
                <a16:creationId xmlns="" xmlns:a16="http://schemas.microsoft.com/office/drawing/2014/main" id="{70C90E8F-E931-488C-9CA6-692BEA4FF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" y="4326"/>
            <a:ext cx="12239977" cy="687051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BC5696A4-9A14-42F7-89BA-DC96BD72B525}"/>
              </a:ext>
            </a:extLst>
          </p:cNvPr>
          <p:cNvSpPr txBox="1"/>
          <p:nvPr/>
        </p:nvSpPr>
        <p:spPr>
          <a:xfrm>
            <a:off x="337715" y="469900"/>
            <a:ext cx="516890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400" b="1" i="1" dirty="0">
                <a:solidFill>
                  <a:schemeClr val="bg1"/>
                </a:solidFill>
                <a:latin typeface="Arial"/>
                <a:cs typeface="Arial"/>
              </a:rPr>
              <a:t>Claudio </a:t>
            </a:r>
            <a:r>
              <a:rPr lang="it-IT" sz="4400" b="1" i="1" dirty="0" smtClean="0">
                <a:solidFill>
                  <a:schemeClr val="bg1"/>
                </a:solidFill>
                <a:latin typeface="Arial"/>
                <a:cs typeface="Arial"/>
              </a:rPr>
              <a:t>SALLUZZO</a:t>
            </a:r>
            <a:endParaRPr lang="it-IT" sz="44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sz="3000" b="1" i="1" dirty="0" smtClean="0">
                <a:solidFill>
                  <a:schemeClr val="bg1"/>
                </a:solidFill>
                <a:latin typeface="Arial"/>
                <a:cs typeface="Arial"/>
              </a:rPr>
              <a:t>Coordinatore </a:t>
            </a:r>
            <a:r>
              <a:rPr lang="it-IT" sz="3000" b="1" i="1" dirty="0">
                <a:solidFill>
                  <a:schemeClr val="bg1"/>
                </a:solidFill>
                <a:latin typeface="Arial"/>
                <a:cs typeface="Arial"/>
              </a:rPr>
              <a:t>Filiera Agroalimentare</a:t>
            </a:r>
          </a:p>
          <a:p>
            <a:r>
              <a:rPr lang="it-IT" sz="3000" b="1" i="1" dirty="0" smtClean="0">
                <a:solidFill>
                  <a:schemeClr val="bg1"/>
                </a:solidFill>
                <a:latin typeface="Arial"/>
                <a:cs typeface="Arial"/>
              </a:rPr>
              <a:t>Confcommercio Milano, Lodi, Monza e </a:t>
            </a:r>
            <a:r>
              <a:rPr lang="it-IT" sz="3000" b="1" i="1" dirty="0">
                <a:solidFill>
                  <a:schemeClr val="bg1"/>
                </a:solidFill>
                <a:latin typeface="Arial"/>
                <a:cs typeface="Arial"/>
              </a:rPr>
              <a:t>Brianza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8EDC97F7-02F0-4EEE-A14F-18C79F2BEE80}"/>
              </a:ext>
            </a:extLst>
          </p:cNvPr>
          <p:cNvSpPr txBox="1"/>
          <p:nvPr/>
        </p:nvSpPr>
        <p:spPr>
          <a:xfrm>
            <a:off x="6457949" y="1530350"/>
            <a:ext cx="51435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Evoluzione di un Mercato Coperto</a:t>
            </a:r>
          </a:p>
        </p:txBody>
      </p:sp>
    </p:spTree>
    <p:extLst>
      <p:ext uri="{BB962C8B-B14F-4D97-AF65-F5344CB8AC3E}">
        <p14:creationId xmlns:p14="http://schemas.microsoft.com/office/powerpoint/2010/main" val="329391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="" xmlns:a16="http://schemas.microsoft.com/office/drawing/2014/main" id="{8F3D5FD7-E47D-4ADB-B9D4-776732B78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1050" cy="687150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ACA989CD-ED5C-4196-9877-9AAEC23D0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r="1685" b="1"/>
          <a:stretch/>
        </p:blipFill>
        <p:spPr>
          <a:xfrm>
            <a:off x="4214191" y="2128636"/>
            <a:ext cx="7394711" cy="415951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98449CDD-9B98-4E50-8CD7-AD7C99554219}"/>
              </a:ext>
            </a:extLst>
          </p:cNvPr>
          <p:cNvSpPr txBox="1"/>
          <p:nvPr/>
        </p:nvSpPr>
        <p:spPr>
          <a:xfrm>
            <a:off x="784263" y="752572"/>
            <a:ext cx="1032105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 </a:t>
            </a:r>
            <a:r>
              <a:rPr lang="it-IT" sz="3000" b="1" dirty="0">
                <a:solidFill>
                  <a:srgbClr val="E6542C"/>
                </a:solidFill>
                <a:latin typeface="Arial"/>
                <a:cs typeface="Arial"/>
              </a:rPr>
              <a:t>Mercati Rionali Coperti </a:t>
            </a:r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nascono nel dopo guerra.</a:t>
            </a:r>
          </a:p>
          <a:p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La loro finalità è quella di offrire al consumatore prodotti di qualità a prezzi calmierati.</a:t>
            </a:r>
          </a:p>
          <a:p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Negli anni 60 si consolida la relazione con le Associazioni di Categoria: nascono le offerte risparmio per favorire la convenienza.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175AA2BD-DDAB-EC4C-8FFD-EA62AEAC7A76}"/>
              </a:ext>
            </a:extLst>
          </p:cNvPr>
          <p:cNvSpPr/>
          <p:nvPr/>
        </p:nvSpPr>
        <p:spPr>
          <a:xfrm>
            <a:off x="304798" y="6439946"/>
            <a:ext cx="11336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Urbanpromo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2021 | CLAUDIO SALLUZZO, 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Confcommercio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Milano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, Lodi, Monza e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Brianza</a:t>
            </a:r>
            <a:endParaRPr lang="it-IT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50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="" xmlns:a16="http://schemas.microsoft.com/office/drawing/2014/main" id="{8F3D5FD7-E47D-4ADB-B9D4-776732B7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52"/>
            <a:ext cx="12211050" cy="687150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0DA406A2-C52E-4128-8CA8-B7B5F14FF7E6}"/>
              </a:ext>
            </a:extLst>
          </p:cNvPr>
          <p:cNvSpPr txBox="1"/>
          <p:nvPr/>
        </p:nvSpPr>
        <p:spPr>
          <a:xfrm>
            <a:off x="4920929" y="2405869"/>
            <a:ext cx="6459521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Dal 1960 al 1998 si sviluppano le offerte risparmio. Nasce il gruppo d’acquisto </a:t>
            </a:r>
            <a:r>
              <a:rPr lang="it-IT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Comeric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. Dal 1998 la liberalizzazione commerciale trasforma i Mercati: luoghi di acquisto ma anche di aggregazione sociale.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764392" y="2017337"/>
            <a:ext cx="3086155" cy="4191276"/>
            <a:chOff x="764392" y="2017337"/>
            <a:chExt cx="3086155" cy="419127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92" y="2017337"/>
              <a:ext cx="3086155" cy="4191276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981512" y="2223083"/>
              <a:ext cx="1853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Immagini in </a:t>
              </a:r>
            </a:p>
            <a:p>
              <a:r>
                <a:rPr lang="it-IT" dirty="0"/>
                <a:t>alta risoluzione</a:t>
              </a:r>
            </a:p>
          </p:txBody>
        </p:sp>
      </p:grpSp>
      <p:pic>
        <p:nvPicPr>
          <p:cNvPr id="12" name="Immagine 11" descr="Immagine che contiene esterni, strada, via, scena&#10;&#10;Descrizione generata automaticamente">
            <a:extLst>
              <a:ext uri="{FF2B5EF4-FFF2-40B4-BE49-F238E27FC236}">
                <a16:creationId xmlns="" xmlns:a16="http://schemas.microsoft.com/office/drawing/2014/main" id="{DE8B82E4-8986-467E-ABE2-13DE40344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4" y="718458"/>
            <a:ext cx="3963435" cy="549015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75AA2BD-DDAB-EC4C-8FFD-EA62AEAC7A76}"/>
              </a:ext>
            </a:extLst>
          </p:cNvPr>
          <p:cNvSpPr/>
          <p:nvPr/>
        </p:nvSpPr>
        <p:spPr>
          <a:xfrm>
            <a:off x="304798" y="6439946"/>
            <a:ext cx="11336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Urbanpromo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2021 | CLAUDIO SALLUZZO, 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Confcommercio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Milano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, Lodi, Monza e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Brianza</a:t>
            </a:r>
            <a:endParaRPr lang="it-IT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63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="" xmlns:a16="http://schemas.microsoft.com/office/drawing/2014/main" id="{8F3D5FD7-E47D-4ADB-B9D4-776732B7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52"/>
            <a:ext cx="12211050" cy="687150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0DA406A2-C52E-4128-8CA8-B7B5F14FF7E6}"/>
              </a:ext>
            </a:extLst>
          </p:cNvPr>
          <p:cNvSpPr txBox="1"/>
          <p:nvPr/>
        </p:nvSpPr>
        <p:spPr>
          <a:xfrm>
            <a:off x="4907680" y="1663746"/>
            <a:ext cx="6459521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 dirty="0">
                <a:solidFill>
                  <a:srgbClr val="E6542C"/>
                </a:solidFill>
                <a:latin typeface="Arial"/>
                <a:cs typeface="Arial"/>
              </a:rPr>
              <a:t>SI AVVIA IL CAMBIAMENTO.</a:t>
            </a:r>
          </a:p>
          <a:p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Il Comune di Milano crede nel sistema dei Mercati Rionali Coperti. Rilancia il sistema distributivo.</a:t>
            </a:r>
          </a:p>
          <a:p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Nascono i Consorzi degli Operatori per la gestione diretta.</a:t>
            </a:r>
          </a:p>
        </p:txBody>
      </p:sp>
      <p:pic>
        <p:nvPicPr>
          <p:cNvPr id="7" name="Immagine 6" descr="Immagine che contiene testo, esterni&#10;&#10;Descrizione generata automaticamente">
            <a:extLst>
              <a:ext uri="{FF2B5EF4-FFF2-40B4-BE49-F238E27FC236}">
                <a16:creationId xmlns="" xmlns:a16="http://schemas.microsoft.com/office/drawing/2014/main" id="{3D5DBCC3-98EE-481A-89DF-05BA49D8D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" y="559837"/>
            <a:ext cx="4114713" cy="275253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FC5DF360-999E-4CA1-BBF9-861C326BD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3312367"/>
            <a:ext cx="4114713" cy="298579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175AA2BD-DDAB-EC4C-8FFD-EA62AEAC7A76}"/>
              </a:ext>
            </a:extLst>
          </p:cNvPr>
          <p:cNvSpPr/>
          <p:nvPr/>
        </p:nvSpPr>
        <p:spPr>
          <a:xfrm>
            <a:off x="304798" y="6439946"/>
            <a:ext cx="11336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Urbanpromo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2021 | CLAUDIO SALLUZZO, 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Confcommercio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Milano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, Lodi, Monza e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Brianza</a:t>
            </a:r>
            <a:endParaRPr lang="it-IT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43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="" xmlns:a16="http://schemas.microsoft.com/office/drawing/2014/main" id="{8F3D5FD7-E47D-4ADB-B9D4-776732B7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050" cy="687150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0DA406A2-C52E-4128-8CA8-B7B5F14FF7E6}"/>
              </a:ext>
            </a:extLst>
          </p:cNvPr>
          <p:cNvSpPr txBox="1"/>
          <p:nvPr/>
        </p:nvSpPr>
        <p:spPr>
          <a:xfrm>
            <a:off x="1669775" y="1088611"/>
            <a:ext cx="8454886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000" b="1" dirty="0">
                <a:solidFill>
                  <a:srgbClr val="E6542C"/>
                </a:solidFill>
                <a:latin typeface="Arial"/>
                <a:cs typeface="Arial"/>
              </a:rPr>
              <a:t>L’EVOLUZIONE.</a:t>
            </a:r>
          </a:p>
          <a:p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Il Mercato Comunale Morsenchio è esempio di questo sviluppo.</a:t>
            </a:r>
          </a:p>
          <a:p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Nasce negli anni ‘50, si evolve in Consorzio, e diventa il </a:t>
            </a:r>
            <a:r>
              <a:rPr lang="it-IT" sz="3000" b="1" dirty="0">
                <a:solidFill>
                  <a:srgbClr val="E6542C"/>
                </a:solidFill>
                <a:latin typeface="Arial"/>
                <a:cs typeface="Arial"/>
              </a:rPr>
              <a:t>perno della comunità di quartiere</a:t>
            </a:r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7" name="Immagine 6" descr="Immagine che contiene testo, esterni, segnale, città&#10;&#10;Descrizione generata automaticamente">
            <a:extLst>
              <a:ext uri="{FF2B5EF4-FFF2-40B4-BE49-F238E27FC236}">
                <a16:creationId xmlns="" xmlns:a16="http://schemas.microsoft.com/office/drawing/2014/main" id="{60C57B8C-F58A-4270-9DF6-099FDA64A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5" y="3933081"/>
            <a:ext cx="3770912" cy="237668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31251461-0302-4B2C-B8F4-4C13581CB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7" y="3919829"/>
            <a:ext cx="3935964" cy="2397847"/>
          </a:xfrm>
          <a:prstGeom prst="rect">
            <a:avLst/>
          </a:prstGeom>
        </p:spPr>
      </p:pic>
      <p:pic>
        <p:nvPicPr>
          <p:cNvPr id="12" name="Immagine 11" descr="Immagine che contiene testo, esterni, vecchio, segnale&#10;&#10;Descrizione generata automaticamente">
            <a:extLst>
              <a:ext uri="{FF2B5EF4-FFF2-40B4-BE49-F238E27FC236}">
                <a16:creationId xmlns="" xmlns:a16="http://schemas.microsoft.com/office/drawing/2014/main" id="{6D5E3CF7-E462-4A86-80E2-F1A5AFCD0A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r="4" b="4"/>
          <a:stretch/>
        </p:blipFill>
        <p:spPr>
          <a:xfrm>
            <a:off x="8222441" y="3911914"/>
            <a:ext cx="3428380" cy="239784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75AA2BD-DDAB-EC4C-8FFD-EA62AEAC7A76}"/>
              </a:ext>
            </a:extLst>
          </p:cNvPr>
          <p:cNvSpPr/>
          <p:nvPr/>
        </p:nvSpPr>
        <p:spPr>
          <a:xfrm>
            <a:off x="304798" y="6439946"/>
            <a:ext cx="11336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Urbanpromo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2021 | CLAUDIO SALLUZZO, 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Confcommercio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Milano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, Lodi, Monza e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Brianza</a:t>
            </a:r>
            <a:endParaRPr lang="it-IT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45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="" xmlns:a16="http://schemas.microsoft.com/office/drawing/2014/main" id="{8F3D5FD7-E47D-4ADB-B9D4-776732B7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52"/>
            <a:ext cx="12211050" cy="687150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0DA406A2-C52E-4128-8CA8-B7B5F14FF7E6}"/>
              </a:ext>
            </a:extLst>
          </p:cNvPr>
          <p:cNvSpPr txBox="1"/>
          <p:nvPr/>
        </p:nvSpPr>
        <p:spPr>
          <a:xfrm>
            <a:off x="4907679" y="1955297"/>
            <a:ext cx="6459521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Oggi, il </a:t>
            </a:r>
            <a:r>
              <a:rPr lang="it-IT" sz="3000" b="1" dirty="0">
                <a:latin typeface="Arial"/>
                <a:cs typeface="Arial"/>
              </a:rPr>
              <a:t>Mercato Morsenchio è una </a:t>
            </a:r>
            <a:r>
              <a:rPr lang="it-IT" sz="3000" b="1" dirty="0">
                <a:solidFill>
                  <a:srgbClr val="E6542C"/>
                </a:solidFill>
                <a:latin typeface="Arial"/>
                <a:cs typeface="Arial"/>
              </a:rPr>
              <a:t>struttura all’avanguardia</a:t>
            </a:r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: dotato di un sistema </a:t>
            </a:r>
            <a:r>
              <a:rPr lang="it-IT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wifi</a:t>
            </a:r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; di climatizzazione dell’aria; di dehors esterni; di colonnine per la ricarica di computer e dispositivi cellulari.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4F5D3877-6614-4D55-AFA0-A8374BA81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2" y="574995"/>
            <a:ext cx="3900196" cy="4191275"/>
          </a:xfrm>
          <a:prstGeom prst="rect">
            <a:avLst/>
          </a:prstGeom>
        </p:spPr>
      </p:pic>
      <p:pic>
        <p:nvPicPr>
          <p:cNvPr id="8" name="Immagine 7" descr="Immagine che contiene testo, cielo, esterni, persone&#10;&#10;Descrizione generata automaticamente">
            <a:extLst>
              <a:ext uri="{FF2B5EF4-FFF2-40B4-BE49-F238E27FC236}">
                <a16:creationId xmlns="" xmlns:a16="http://schemas.microsoft.com/office/drawing/2014/main" id="{E3C64568-D599-4507-8280-17EA801450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4"/>
          <a:stretch/>
        </p:blipFill>
        <p:spPr>
          <a:xfrm>
            <a:off x="548649" y="4426226"/>
            <a:ext cx="4131320" cy="185677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175AA2BD-DDAB-EC4C-8FFD-EA62AEAC7A76}"/>
              </a:ext>
            </a:extLst>
          </p:cNvPr>
          <p:cNvSpPr/>
          <p:nvPr/>
        </p:nvSpPr>
        <p:spPr>
          <a:xfrm>
            <a:off x="304798" y="6439946"/>
            <a:ext cx="11336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Urbanpromo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2021 | CLAUDIO SALLUZZO, 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Confcommercio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Milano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, Lodi, Monza e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Brianza</a:t>
            </a:r>
            <a:endParaRPr lang="it-IT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15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="" xmlns:a16="http://schemas.microsoft.com/office/drawing/2014/main" id="{8F3D5FD7-E47D-4ADB-B9D4-776732B7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52"/>
            <a:ext cx="12211050" cy="687150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0DA406A2-C52E-4128-8CA8-B7B5F14FF7E6}"/>
              </a:ext>
            </a:extLst>
          </p:cNvPr>
          <p:cNvSpPr txBox="1"/>
          <p:nvPr/>
        </p:nvSpPr>
        <p:spPr>
          <a:xfrm>
            <a:off x="4852260" y="660836"/>
            <a:ext cx="6633158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Tra le iniziative, oltre a quelle di </a:t>
            </a:r>
            <a:r>
              <a:rPr lang="it-IT" sz="3000" b="1" dirty="0">
                <a:solidFill>
                  <a:srgbClr val="E6542C"/>
                </a:solidFill>
                <a:latin typeface="Arial"/>
                <a:cs typeface="Arial"/>
              </a:rPr>
              <a:t>interscambio sociale con il quartiere </a:t>
            </a:r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(es. una Cena al Mercato), quella della consegna a domicilio con biciclette elettriche. </a:t>
            </a:r>
            <a:r>
              <a:rPr lang="it-IT" sz="3000" b="1" dirty="0">
                <a:solidFill>
                  <a:srgbClr val="E6542C"/>
                </a:solidFill>
                <a:latin typeface="Arial"/>
                <a:cs typeface="Arial"/>
              </a:rPr>
              <a:t>Ecosostenibilità ed utilità di quartiere.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40FE4AA4-2C9E-4743-B7A2-4137EFEA9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1" y="1827241"/>
            <a:ext cx="4035631" cy="2240074"/>
          </a:xfrm>
          <a:prstGeom prst="rect">
            <a:avLst/>
          </a:prstGeom>
        </p:spPr>
      </p:pic>
      <p:pic>
        <p:nvPicPr>
          <p:cNvPr id="11" name="Immagine 10" descr="Immagine che contiene testo, dilegno&#10;&#10;Descrizione generata automaticamente">
            <a:extLst>
              <a:ext uri="{FF2B5EF4-FFF2-40B4-BE49-F238E27FC236}">
                <a16:creationId xmlns="" xmlns:a16="http://schemas.microsoft.com/office/drawing/2014/main" id="{AF54015E-3117-4F97-9A80-FE55463966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r="12871" b="1"/>
          <a:stretch/>
        </p:blipFill>
        <p:spPr>
          <a:xfrm>
            <a:off x="8619061" y="4050245"/>
            <a:ext cx="3027239" cy="2226220"/>
          </a:xfrm>
          <a:prstGeom prst="rect">
            <a:avLst/>
          </a:prstGeom>
        </p:spPr>
      </p:pic>
      <p:pic>
        <p:nvPicPr>
          <p:cNvPr id="7" name="Immagine 6" descr="Immagine che contiene testo, interni, soffitto, persona&#10;&#10;Descrizione generata automaticamente">
            <a:extLst>
              <a:ext uri="{FF2B5EF4-FFF2-40B4-BE49-F238E27FC236}">
                <a16:creationId xmlns="" xmlns:a16="http://schemas.microsoft.com/office/drawing/2014/main" id="{6AFB1A97-F419-45D2-BED4-5A42D0E7F5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1" y="4077353"/>
            <a:ext cx="4008952" cy="2220919"/>
          </a:xfrm>
          <a:prstGeom prst="rect">
            <a:avLst/>
          </a:prstGeom>
        </p:spPr>
      </p:pic>
      <p:pic>
        <p:nvPicPr>
          <p:cNvPr id="12" name="Immagine 11" descr="Immagine che contiene cibo, piatto, fresco, parecchi&#10;&#10;Descrizione generata automaticamente">
            <a:extLst>
              <a:ext uri="{FF2B5EF4-FFF2-40B4-BE49-F238E27FC236}">
                <a16:creationId xmlns="" xmlns:a16="http://schemas.microsoft.com/office/drawing/2014/main" id="{FEE630DD-2F7B-4A46-B5E7-D832D9DCB1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" r="3" b="5989"/>
          <a:stretch/>
        </p:blipFill>
        <p:spPr>
          <a:xfrm>
            <a:off x="4581332" y="4050245"/>
            <a:ext cx="4022806" cy="22262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75AA2BD-DDAB-EC4C-8FFD-EA62AEAC7A76}"/>
              </a:ext>
            </a:extLst>
          </p:cNvPr>
          <p:cNvSpPr/>
          <p:nvPr/>
        </p:nvSpPr>
        <p:spPr>
          <a:xfrm>
            <a:off x="304798" y="6439946"/>
            <a:ext cx="11336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Urbanpromo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2021 | CLAUDIO SALLUZZO, 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Confcommercio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Milano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, Lodi, Monza e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Brianza</a:t>
            </a:r>
            <a:endParaRPr lang="it-IT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529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323</Words>
  <Application>Microsoft Office PowerPoint</Application>
  <PresentationFormat>Personalizzato</PresentationFormat>
  <Paragraphs>26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Quattro</dc:creator>
  <cp:lastModifiedBy>torresan</cp:lastModifiedBy>
  <cp:revision>287</cp:revision>
  <cp:lastPrinted>2021-11-05T10:02:52Z</cp:lastPrinted>
  <dcterms:created xsi:type="dcterms:W3CDTF">2021-08-05T09:19:59Z</dcterms:created>
  <dcterms:modified xsi:type="dcterms:W3CDTF">2021-11-11T16:55:22Z</dcterms:modified>
</cp:coreProperties>
</file>