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8" r:id="rId2"/>
    <p:sldId id="306" r:id="rId3"/>
    <p:sldId id="307" r:id="rId4"/>
    <p:sldId id="303" r:id="rId5"/>
    <p:sldId id="304" r:id="rId6"/>
    <p:sldId id="305" r:id="rId7"/>
    <p:sldId id="298" r:id="rId8"/>
    <p:sldId id="302" r:id="rId9"/>
    <p:sldId id="309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66"/>
    <a:srgbClr val="000099"/>
    <a:srgbClr val="FF0000"/>
    <a:srgbClr val="990099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3714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68BFC0-1CA0-401A-ADE5-30952E2CD276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1712E4-D491-4D5D-A202-C6B1198736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44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A583FC-7A20-453A-AA50-BA73878B3EB3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6AFFFB3-58F6-4F66-A0D3-919734C608E4}" type="slidenum">
              <a:rPr lang="it-IT" sz="1200">
                <a:latin typeface="+mn-lt"/>
              </a:rPr>
              <a:pPr algn="r">
                <a:defRPr/>
              </a:pPr>
              <a:t>3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FF7B17-9A7F-4708-A84E-FC697AA3A80E}" type="slidenum">
              <a:rPr lang="it-IT" sz="1200">
                <a:latin typeface="+mn-lt"/>
              </a:rPr>
              <a:pPr algn="r">
                <a:defRPr/>
              </a:pPr>
              <a:t>4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5E435F3-83B6-4242-975B-B7309C675AE0}" type="slidenum">
              <a:rPr lang="it-IT" sz="1200">
                <a:latin typeface="+mn-lt"/>
              </a:rPr>
              <a:pPr algn="r">
                <a:defRPr/>
              </a:pPr>
              <a:t>5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53BCF0-993C-47B2-A5E8-4A71F73FC977}" type="slidenum">
              <a:rPr lang="it-IT" sz="1200">
                <a:latin typeface="Calibri" pitchFamily="34" charset="0"/>
              </a:rPr>
              <a:pPr algn="r"/>
              <a:t>6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D1B23D8-C771-498B-8ADD-6AE3D0FE06D3}" type="slidenum">
              <a:rPr lang="it-IT" sz="1200">
                <a:latin typeface="+mn-lt"/>
              </a:rPr>
              <a:pPr algn="r">
                <a:defRPr/>
              </a:pPr>
              <a:t>7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AEE7E84-2C95-43B6-88A5-9238C1421B57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9216-7620-4410-A55C-A79D2E7BEDF9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6BD8-8DEC-4A97-BDAC-737B3068A1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D290-0D34-4379-B337-ECB2C303143E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F9378-450D-4CEB-8703-7BBE972208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4755-299F-4D23-B87A-488C0D2C0518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2F09C-FB9B-48DF-B06D-7CD8F1574D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4A59-B392-40DC-9372-3D005FD0833E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3E3C-9BB2-46E8-96FB-BA786C3991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CFF8-0F14-44DE-9B6D-9E8C0634DCBE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9AF3-5237-475F-9465-19EACF6FA4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1718-00F2-412D-BF4C-1867F8A7FE66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8F5A-580B-4117-8448-4BF4715AEA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5CDB-E867-4F3A-8A70-75291F19AD2E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2E81-1195-4C0A-B763-D7B8168098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C6B4-F995-4492-9529-6735EA7E8507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DBBF-D831-4E6B-B7CA-68D3C20797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8CE8-FB22-4835-89E5-307B2943FA60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58C3-E895-44B7-A230-5C53C9F14F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9134-4941-4565-AA0B-4BECB4CF55E9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C5DE-6548-4254-8D71-AF6BE85043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047C8-D921-44AF-8CCC-1B692581292A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2599-9C13-4E6D-BF1E-F2B4ED216B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31971-619F-4C36-9494-22D530D30928}" type="datetimeFigureOut">
              <a:rPr lang="it-IT"/>
              <a:pPr>
                <a:defRPr/>
              </a:pPr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FC48B2-7C77-4FF2-BA59-6B53937226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I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consumi dentro la gabbia fiscale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3 dicembre 2014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338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07950" y="638175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/>
              <a:t>ELABORAZIONI, STIME E PREVISIONI UFFICIO STUDI CONFCOMMERCIO SU DATI ISTAT, CONFCOMMERCIO-FORMAT, NOTA DI AGGIORNAMENTO AL DEF, CONFCOMMERCIO-CENSIS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73113"/>
            <a:ext cx="9144000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66088" y="4445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364" name="Text Box 34"/>
          <p:cNvSpPr txBox="1">
            <a:spLocks noChangeArrowheads="1"/>
          </p:cNvSpPr>
          <p:nvPr/>
        </p:nvSpPr>
        <p:spPr bwMode="auto">
          <a:xfrm>
            <a:off x="0" y="0"/>
            <a:ext cx="58689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reddito, consumi, risparmio</a:t>
            </a:r>
          </a:p>
          <a:p>
            <a:pPr>
              <a:lnSpc>
                <a:spcPct val="80000"/>
              </a:lnSpc>
            </a:pPr>
            <a:r>
              <a:rPr lang="it-IT" sz="2800" b="1">
                <a:solidFill>
                  <a:srgbClr val="990099"/>
                </a:solidFill>
                <a:latin typeface="Calibri" pitchFamily="34" charset="0"/>
              </a:rPr>
              <a:t>valori reali per abitante, euro del 2013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3276600" y="981075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66"/>
                </a:solidFill>
              </a:rPr>
              <a:t>reddito disponibile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6372225" y="3068638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FF"/>
                </a:solidFill>
              </a:rPr>
              <a:t>consumi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5507038" y="5661025"/>
            <a:ext cx="16906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6600"/>
                </a:solidFill>
              </a:rPr>
              <a:t>risparmio</a:t>
            </a: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611188" y="1700213"/>
            <a:ext cx="8064500" cy="714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400" b="1">
                <a:solidFill>
                  <a:srgbClr val="000066"/>
                </a:solidFill>
                <a:latin typeface="Calibri" pitchFamily="34" charset="0"/>
              </a:rPr>
              <a:t>reddito disponibile reale pro capite nel 2013-14: indietro di 27 anni (al 1986); dal picco del 2007 meno 2.700 euro a testa</a:t>
            </a:r>
          </a:p>
        </p:txBody>
      </p:sp>
      <p:sp>
        <p:nvSpPr>
          <p:cNvPr id="17421" name="Rettangolo 1"/>
          <p:cNvSpPr>
            <a:spLocks noChangeArrowheads="1"/>
          </p:cNvSpPr>
          <p:nvPr/>
        </p:nvSpPr>
        <p:spPr bwMode="auto">
          <a:xfrm>
            <a:off x="684213" y="3573463"/>
            <a:ext cx="7848600" cy="7143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400" b="1">
                <a:solidFill>
                  <a:schemeClr val="hlink"/>
                </a:solidFill>
                <a:latin typeface="Calibri" pitchFamily="34" charset="0"/>
              </a:rPr>
              <a:t>consumi reali pro capite nel 2014: indietro di 17 anni (al 1997); dal picco del 2007 meno 1.980 euro a testa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96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596188" y="7143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567372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i divari territoriali di crescita</a:t>
            </a:r>
            <a:endParaRPr lang="it-IT" sz="2400" b="1">
              <a:solidFill>
                <a:srgbClr val="990099"/>
              </a:solidFill>
            </a:endParaRP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7625" y="554038"/>
            <a:ext cx="8291513" cy="63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87313" y="4456113"/>
            <a:ext cx="1550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/>
              <a:t>1995=100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5003800" y="4508500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/>
              <a:t>2010=100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8172450" y="575151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990099"/>
                </a:solidFill>
              </a:rPr>
              <a:t>91,7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8172450" y="50593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</a:rPr>
              <a:t>95,8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8186738" y="4700588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6600"/>
                </a:solidFill>
              </a:rPr>
              <a:t>97,2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96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596188" y="7143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52388" y="0"/>
            <a:ext cx="61801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>
                <a:solidFill>
                  <a:srgbClr val="990099"/>
                </a:solidFill>
              </a:rPr>
              <a:t>congiuntura dei consumi: l’ICC</a:t>
            </a:r>
            <a:endParaRPr lang="it-IT" sz="2400" b="1">
              <a:solidFill>
                <a:srgbClr val="990099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4"/>
          <a:srcRect t="17047"/>
          <a:stretch>
            <a:fillRect/>
          </a:stretch>
        </p:blipFill>
        <p:spPr bwMode="auto">
          <a:xfrm>
            <a:off x="25400" y="692150"/>
            <a:ext cx="91186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997200"/>
            <a:ext cx="6227763" cy="386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5651500" y="1087438"/>
            <a:ext cx="316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</a:rPr>
              <a:t>ottobre 2014: </a:t>
            </a:r>
            <a:r>
              <a:rPr lang="it-IT" sz="32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it-IT" sz="3200" b="1">
                <a:solidFill>
                  <a:srgbClr val="FF0000"/>
                </a:solidFill>
              </a:rPr>
              <a:t>% cong. = 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96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596188" y="7143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7218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fiducia delle famiglie e delle imprese</a:t>
            </a:r>
            <a:endParaRPr lang="it-IT" sz="2400" b="1">
              <a:solidFill>
                <a:srgbClr val="990099"/>
              </a:solidFill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4"/>
          <a:srcRect l="1791" t="8034" r="1965" b="2306"/>
          <a:stretch>
            <a:fillRect/>
          </a:stretch>
        </p:blipFill>
        <p:spPr bwMode="auto">
          <a:xfrm>
            <a:off x="0" y="692150"/>
            <a:ext cx="91440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1963" y="42863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75088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  <a:latin typeface="Calibri" pitchFamily="34" charset="0"/>
              </a:rPr>
              <a:t>conto delle tredicesime e stima dei consumi aggiuntivi del mese di dicembre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596188" y="1047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13" y="933450"/>
            <a:ext cx="9132887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propensione agli acquisti durante le festività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748713" y="5492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25604" name="Picture 8"/>
          <p:cNvPicPr>
            <a:picLocks noChangeAspect="1" noChangeArrowheads="1"/>
          </p:cNvPicPr>
          <p:nvPr/>
        </p:nvPicPr>
        <p:blipFill>
          <a:blip r:embed="rId4"/>
          <a:srcRect l="4768" t="3543" r="3549" b="4272"/>
          <a:stretch>
            <a:fillRect/>
          </a:stretch>
        </p:blipFill>
        <p:spPr bwMode="auto">
          <a:xfrm>
            <a:off x="0" y="620713"/>
            <a:ext cx="7019925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019925" y="981075"/>
            <a:ext cx="2124075" cy="5921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500" b="1"/>
              <a:t>regali di Natale: considerati spese necessarie e gradite per il 50% circa degli intervistati; questa % non cambia nel medio-lungo termine (ed è già un buon risultato)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105"/>
          <p:cNvSpPr txBox="1">
            <a:spLocks noChangeArrowheads="1"/>
          </p:cNvSpPr>
          <p:nvPr/>
        </p:nvSpPr>
        <p:spPr bwMode="auto">
          <a:xfrm>
            <a:off x="88900" y="60325"/>
            <a:ext cx="72199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3600" b="1">
                <a:solidFill>
                  <a:srgbClr val="990099"/>
                </a:solidFill>
              </a:rPr>
              <a:t>orientamenti in tema di regali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748713" y="5492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7</a:t>
            </a:r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484313"/>
            <a:ext cx="720090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I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consumi dentro la gabbia fiscale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3 dicembre 2014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29698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07950" y="638175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/>
              <a:t>ELABORAZIONI, STIME E PREVISIONI UFFICIO STUDI CONFCOMMERCIO SU DATI ISTAT, CONFCOMMERCIO-FORMAT, NOTA DI AGGIORNAMENTO AL DEF, CONFCOMMERCIO-CENSIS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241</Words>
  <Application>Microsoft Office PowerPoint</Application>
  <PresentationFormat>Presentazione su schermo (4:3)</PresentationFormat>
  <Paragraphs>58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Castellucci</cp:lastModifiedBy>
  <cp:revision>119</cp:revision>
  <cp:lastPrinted>2012-12-04T11:10:05Z</cp:lastPrinted>
  <dcterms:created xsi:type="dcterms:W3CDTF">2012-11-27T09:48:37Z</dcterms:created>
  <dcterms:modified xsi:type="dcterms:W3CDTF">2014-12-02T10:59:47Z</dcterms:modified>
</cp:coreProperties>
</file>