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4" r:id="rId2"/>
    <p:sldId id="371" r:id="rId3"/>
    <p:sldId id="351" r:id="rId4"/>
    <p:sldId id="364" r:id="rId5"/>
    <p:sldId id="327" r:id="rId6"/>
    <p:sldId id="328" r:id="rId7"/>
    <p:sldId id="368" r:id="rId8"/>
    <p:sldId id="374" r:id="rId9"/>
    <p:sldId id="352" r:id="rId10"/>
    <p:sldId id="376" r:id="rId11"/>
    <p:sldId id="370" r:id="rId12"/>
    <p:sldId id="377" r:id="rId13"/>
    <p:sldId id="369" r:id="rId14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66"/>
    <a:srgbClr val="990099"/>
    <a:srgbClr val="0000CC"/>
    <a:srgbClr val="FF3300"/>
    <a:srgbClr val="CC0000"/>
    <a:srgbClr val="000099"/>
    <a:srgbClr val="0000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85951" autoAdjust="0"/>
  </p:normalViewPr>
  <p:slideViewPr>
    <p:cSldViewPr>
      <p:cViewPr>
        <p:scale>
          <a:sx n="60" d="100"/>
          <a:sy n="60" d="100"/>
        </p:scale>
        <p:origin x="-2741" y="-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5C292-18B0-4B5C-A016-C0ED39B7ABF4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3D187-171B-4943-BE73-025F62D393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81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68C5C-FFC8-4B5F-8D6B-58E470E817D0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0618D9-8754-4B5F-B35D-6C5ED72394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91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6388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DAF2C9-F485-4B6C-918E-788B3EA9CFAE}" type="slidenum">
              <a:rPr lang="it-IT" altLang="it-IT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D04B26-BEF0-469A-89C1-41C1F42C0647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it-IT" altLang="it-IT" sz="18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6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436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0BD617-EC5E-48D8-80B7-A94584259649}" type="slidenum">
              <a:rPr lang="it-IT" altLang="it-IT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CBF9-0686-4D42-A811-C91AD2DE53D4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1557-C5C0-4F95-9396-1265890226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D4CC-B890-461D-822F-327AA562530F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736D-8364-4736-BE51-C6E701577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16BB-CC5D-44D5-8BF4-2A7EEB6C41B1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153C-8540-4B2F-9926-8EF150D6D5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27384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4D20-66D9-494B-8FE4-3B68F80427F6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3234-3703-4FDC-A068-1B31AF78E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E57-0C45-40DC-B926-CAB1768EE2E0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122F-8F93-47FD-95A0-4DFF15430A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096C-8DC6-4221-A250-689195870FC1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4397-57D5-44DB-BF3B-85988835D1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C5E9-D1D3-47F6-B858-119D1C8BC9A1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3010-CF95-472D-9AEF-EF5A1D04ED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A104-9DE0-42EB-B00C-1F1DEBAFAF11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BD99-980D-40BE-A3DA-93AC595A13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382-E996-454F-9A2E-164380ADD672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1800-08AB-40C7-9CA4-BE85A6BA44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82E0-69B1-4190-9C3C-7BDF895F3FB1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062E-0F76-41A3-9153-80FEC54010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8054-6BA9-42FE-824E-B5E4A20BCC70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CC12-401A-4091-ACDB-5043520FC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075E2-3EEB-4FFE-A6B4-25D31CA12075}" type="datetimeFigureOut">
              <a:rPr lang="it-IT"/>
              <a:pPr>
                <a:defRPr/>
              </a:pPr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7F88B-ECDF-4142-B690-5C9078445C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4000" b="1" dirty="0" smtClean="0">
                <a:solidFill>
                  <a:srgbClr val="CD0065"/>
                </a:solidFill>
                <a:cs typeface="Times New Roman" pitchFamily="18" charset="0"/>
              </a:rPr>
              <a:t>Italia in declino senza Mezzogiorno</a:t>
            </a:r>
            <a:endParaRPr lang="it-IT" sz="40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Cosenza, 12 maggio 2017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-36512" y="-27384"/>
            <a:ext cx="7632849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it-IT" altLang="it-IT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territorio: le presenze turistiche</a:t>
            </a:r>
            <a:endParaRPr lang="it-IT" altLang="it-IT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52097" y="25738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9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404664"/>
            <a:ext cx="91440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700" b="1" dirty="0">
                <a:solidFill>
                  <a:srgbClr val="CC0066"/>
                </a:solidFill>
                <a:latin typeface="Arial"/>
                <a:cs typeface="+mn-cs"/>
              </a:rPr>
              <a:t>presenze negli esercizi </a:t>
            </a:r>
            <a:r>
              <a:rPr lang="it-IT" sz="2700" b="1" dirty="0" smtClean="0">
                <a:solidFill>
                  <a:srgbClr val="CC0066"/>
                </a:solidFill>
                <a:latin typeface="Arial"/>
                <a:cs typeface="+mn-cs"/>
              </a:rPr>
              <a:t>ricettivi - milioni </a:t>
            </a:r>
            <a:r>
              <a:rPr lang="it-IT" sz="2700" b="1" dirty="0">
                <a:solidFill>
                  <a:srgbClr val="CC0066"/>
                </a:solidFill>
                <a:latin typeface="Arial"/>
                <a:cs typeface="+mn-cs"/>
              </a:rPr>
              <a:t>di pernottamenti, indici di crescita e quote sul totale Italia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2899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47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87593" y="6453336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10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36513" y="-27384"/>
            <a:ext cx="8724105" cy="52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it-IT" altLang="it-IT" sz="33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e</a:t>
            </a:r>
            <a:r>
              <a:rPr lang="it-IT" altLang="it-IT" sz="33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terogeneità delle performance territoriali</a:t>
            </a:r>
            <a:endParaRPr lang="it-IT" altLang="it-IT" sz="33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6658"/>
            <a:ext cx="6635110" cy="593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6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692696"/>
            <a:ext cx="9108504" cy="603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hart  1: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  elaborazioni </a:t>
            </a:r>
            <a:r>
              <a:rPr lang="it-IT" sz="2400" dirty="0">
                <a:latin typeface="Arial" pitchFamily="34" charset="0"/>
                <a:cs typeface="Arial" panose="020B0604020202020204" pitchFamily="34" charset="0"/>
              </a:rPr>
              <a:t>e previsioni Ufficio 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Studi Confcommercio (USC) su dati Istat.</a:t>
            </a:r>
          </a:p>
          <a:p>
            <a:pPr>
              <a:lnSpc>
                <a:spcPct val="95000"/>
              </a:lnSpc>
            </a:pP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 2:</a:t>
            </a:r>
            <a:r>
              <a:rPr lang="it-IT" sz="2400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  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elaborazioni </a:t>
            </a:r>
            <a:r>
              <a:rPr lang="it-IT" sz="2400" dirty="0">
                <a:latin typeface="Arial" pitchFamily="34" charset="0"/>
                <a:cs typeface="Arial" panose="020B0604020202020204" pitchFamily="34" charset="0"/>
              </a:rPr>
              <a:t>e previsioni USC su dati </a:t>
            </a:r>
            <a:r>
              <a:rPr lang="it-IT" sz="2400" dirty="0" err="1" smtClean="0">
                <a:latin typeface="Arial" pitchFamily="34" charset="0"/>
                <a:cs typeface="Arial" panose="020B0604020202020204" pitchFamily="34" charset="0"/>
              </a:rPr>
              <a:t>Eurostat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3:</a:t>
            </a:r>
            <a:r>
              <a:rPr lang="it-IT" sz="2400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  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elaborazioni </a:t>
            </a:r>
            <a:r>
              <a:rPr lang="it-IT" sz="2400" dirty="0">
                <a:latin typeface="Arial" pitchFamily="34" charset="0"/>
                <a:cs typeface="Arial" panose="020B0604020202020204" pitchFamily="34" charset="0"/>
              </a:rPr>
              <a:t>e previsioni USC su dati 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Istat</a:t>
            </a:r>
            <a:r>
              <a:rPr lang="it-IT" sz="2400" dirty="0">
                <a:latin typeface="Arial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4: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elaborazioni USC su indagine Format (Legalità mi piace.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2016).</a:t>
            </a: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 5: 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elaborazioni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USC su dati Osservatorio Confcommercio-</a:t>
            </a:r>
            <a:r>
              <a:rPr lang="it-IT" alt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Censis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(Outlook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Italia 2016, gennaio 2017).</a:t>
            </a:r>
            <a:endParaRPr lang="it-IT" alt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6:</a:t>
            </a:r>
            <a:r>
              <a:rPr lang="it-IT" sz="2400" dirty="0"/>
              <a:t> </a:t>
            </a:r>
            <a:r>
              <a:rPr lang="it-IT" sz="2400" dirty="0" smtClean="0"/>
              <a:t> elaborazioni </a:t>
            </a:r>
            <a:r>
              <a:rPr lang="it-IT" sz="2400" dirty="0"/>
              <a:t>Ufficio Studi Confcommercio su dati di varie fonti (cfr</a:t>
            </a:r>
            <a:r>
              <a:rPr lang="it-IT" sz="2400" dirty="0" smtClean="0"/>
              <a:t>. Ufficio </a:t>
            </a:r>
            <a:r>
              <a:rPr lang="it-IT" sz="2400" dirty="0"/>
              <a:t>Studi Confcommercio, 2016, Rapporto sulle Economie Territoriali).</a:t>
            </a:r>
            <a:endParaRPr lang="it-IT" sz="2400" dirty="0">
              <a:latin typeface="Arial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 7: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elaborazioni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USC su dati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Istat.</a:t>
            </a: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 8:  </a:t>
            </a:r>
            <a:r>
              <a:rPr lang="it-IT" sz="2400" dirty="0" smtClean="0">
                <a:latin typeface="Arial" pitchFamily="34" charset="0"/>
                <a:cs typeface="Arial" panose="020B0604020202020204" pitchFamily="34" charset="0"/>
              </a:rPr>
              <a:t>elaborazioni </a:t>
            </a:r>
            <a:r>
              <a:rPr lang="it-IT" sz="2400" dirty="0">
                <a:latin typeface="Arial" pitchFamily="34" charset="0"/>
                <a:cs typeface="Arial" panose="020B0604020202020204" pitchFamily="34" charset="0"/>
              </a:rPr>
              <a:t>e previsioni USC su dati Istat.</a:t>
            </a: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 9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: 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elaborazioni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USC su dati Istat.</a:t>
            </a:r>
          </a:p>
          <a:p>
            <a:pPr>
              <a:lnSpc>
                <a:spcPct val="95000"/>
              </a:lnSpc>
            </a:pPr>
            <a:r>
              <a:rPr lang="it-IT" sz="2400" b="1" dirty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chart </a:t>
            </a:r>
            <a:r>
              <a:rPr lang="it-IT" sz="2400" b="1" dirty="0" smtClean="0">
                <a:solidFill>
                  <a:srgbClr val="CC0066"/>
                </a:solidFill>
                <a:latin typeface="Arial" pitchFamily="34" charset="0"/>
                <a:cs typeface="Arial" panose="020B0604020202020204" pitchFamily="34" charset="0"/>
              </a:rPr>
              <a:t>10: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elaborazioni </a:t>
            </a:r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USC su dati 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Istat e </a:t>
            </a:r>
            <a:r>
              <a:rPr lang="it-IT" alt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it-IT" alt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alt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it-IT" sz="2400" dirty="0" smtClean="0">
              <a:latin typeface="Arial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it-IT" altLang="it-IT" sz="1900" i="1" dirty="0" smtClean="0">
                <a:cs typeface="Arial" pitchFamily="34" charset="0"/>
              </a:rPr>
              <a:t>la </a:t>
            </a:r>
            <a:r>
              <a:rPr lang="it-IT" altLang="it-IT" sz="1900" i="1" dirty="0">
                <a:cs typeface="Arial" pitchFamily="34" charset="0"/>
              </a:rPr>
              <a:t>presentazione è stata redatta con le informazioni </a:t>
            </a:r>
            <a:r>
              <a:rPr lang="it-IT" altLang="it-IT" sz="1900" i="1" dirty="0" smtClean="0">
                <a:cs typeface="Arial" pitchFamily="34" charset="0"/>
              </a:rPr>
              <a:t>disponibili al 5 maggio 2017</a:t>
            </a:r>
            <a:endParaRPr lang="it-IT" altLang="it-IT" sz="1900" i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87593" y="0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11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6" name="Text Box 105"/>
          <p:cNvSpPr txBox="1">
            <a:spLocks noChangeArrowheads="1"/>
          </p:cNvSpPr>
          <p:nvPr/>
        </p:nvSpPr>
        <p:spPr bwMode="auto">
          <a:xfrm>
            <a:off x="18849" y="162290"/>
            <a:ext cx="1728192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fonti</a:t>
            </a:r>
            <a:endParaRPr lang="it-IT" altLang="it-IT" sz="3000" b="1" i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4000" b="1" dirty="0" smtClean="0">
                <a:solidFill>
                  <a:srgbClr val="CD0065"/>
                </a:solidFill>
                <a:cs typeface="Times New Roman" pitchFamily="18" charset="0"/>
              </a:rPr>
              <a:t>Italia in declino senza Mezzogiorno</a:t>
            </a:r>
            <a:endParaRPr lang="it-IT" sz="40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Cosenza, 12 maggio 2017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4" name="Text Box 2052"/>
          <p:cNvSpPr txBox="1">
            <a:spLocks noChangeArrowheads="1"/>
          </p:cNvSpPr>
          <p:nvPr/>
        </p:nvSpPr>
        <p:spPr bwMode="auto">
          <a:xfrm>
            <a:off x="2209800" y="1828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-36512" y="-27384"/>
            <a:ext cx="2304256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d</a:t>
            </a:r>
            <a:r>
              <a:rPr lang="it-IT" alt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eclino?</a:t>
            </a:r>
            <a:endParaRPr lang="it-IT" altLang="it-IT" sz="36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687593" y="0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8" t="337" r="5367" b="1666"/>
          <a:stretch/>
        </p:blipFill>
        <p:spPr bwMode="auto">
          <a:xfrm>
            <a:off x="251520" y="689009"/>
            <a:ext cx="8640960" cy="590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94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5175"/>
            <a:ext cx="5976788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496" y="0"/>
            <a:ext cx="849694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recente passato (dal governo </a:t>
            </a:r>
            <a:r>
              <a:rPr lang="it-IT" altLang="it-IT" sz="3200" b="1" dirty="0" err="1" smtClean="0">
                <a:solidFill>
                  <a:srgbClr val="CC0066"/>
                </a:solidFill>
                <a:cs typeface="Times New Roman" pitchFamily="18" charset="0"/>
              </a:rPr>
              <a:t>Renzi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 a oggi)</a:t>
            </a:r>
            <a:endParaRPr lang="it-IT" altLang="it-IT" sz="32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87593" y="0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2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8"/>
          <p:cNvSpPr txBox="1">
            <a:spLocks noChangeArrowheads="1"/>
          </p:cNvSpPr>
          <p:nvPr/>
        </p:nvSpPr>
        <p:spPr bwMode="auto">
          <a:xfrm>
            <a:off x="-36512" y="-27384"/>
            <a:ext cx="907256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b="1" dirty="0" smtClean="0">
                <a:solidFill>
                  <a:srgbClr val="CC0066"/>
                </a:solidFill>
              </a:rPr>
              <a:t>prospettive per </a:t>
            </a:r>
            <a:r>
              <a:rPr lang="it-IT" altLang="it-IT" b="1" dirty="0">
                <a:solidFill>
                  <a:srgbClr val="CC0066"/>
                </a:solidFill>
              </a:rPr>
              <a:t>l’Italia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2854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687593" y="0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3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11" name="Fumetto 4 10"/>
          <p:cNvSpPr/>
          <p:nvPr/>
        </p:nvSpPr>
        <p:spPr>
          <a:xfrm>
            <a:off x="4296986" y="3645024"/>
            <a:ext cx="4876382" cy="2808312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var. debito pubblico</a:t>
            </a:r>
          </a:p>
          <a:p>
            <a:pPr lvl="0" algn="ctr"/>
            <a:r>
              <a:rPr lang="it-IT" sz="2000" b="1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2000-2016=+</a:t>
            </a:r>
            <a:r>
              <a:rPr lang="it-IT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916 </a:t>
            </a:r>
            <a:r>
              <a:rPr lang="it-IT" sz="2000" b="1" dirty="0" err="1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mld</a:t>
            </a:r>
            <a:r>
              <a:rPr lang="it-IT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euro di cui 613 dal 2007 (e cosa sarebbe successo se non ci fosse stata l’austerity europea</a:t>
            </a:r>
            <a:r>
              <a:rPr lang="it-IT" sz="2000" b="1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?)</a:t>
            </a:r>
            <a:endParaRPr lang="it-IT" sz="2000" b="1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" y="3645024"/>
            <a:ext cx="4203586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 flipV="1">
            <a:off x="7164288" y="2060848"/>
            <a:ext cx="0" cy="360040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-27384"/>
            <a:ext cx="7668344" cy="100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tIns="0" bIns="0" anchor="ctr"/>
          <a:lstStyle/>
          <a:p>
            <a:pPr>
              <a:lnSpc>
                <a:spcPct val="80000"/>
              </a:lnSpc>
              <a:defRPr/>
            </a:pPr>
            <a:r>
              <a:rPr lang="it-IT" sz="3200" b="1" dirty="0">
                <a:solidFill>
                  <a:srgbClr val="CC0066"/>
                </a:solidFill>
              </a:rPr>
              <a:t>r</a:t>
            </a:r>
            <a:r>
              <a:rPr lang="it-IT" sz="3200" b="1" dirty="0" smtClean="0">
                <a:solidFill>
                  <a:srgbClr val="CC0066"/>
                </a:solidFill>
              </a:rPr>
              <a:t>iduzione della fiducia delle famiglie: errori </a:t>
            </a:r>
            <a:r>
              <a:rPr lang="it-IT" sz="3200" b="1" dirty="0">
                <a:solidFill>
                  <a:srgbClr val="CC0066"/>
                </a:solidFill>
              </a:rPr>
              <a:t>nella politica </a:t>
            </a:r>
            <a:r>
              <a:rPr lang="it-IT" sz="3200" b="1" dirty="0" smtClean="0">
                <a:solidFill>
                  <a:srgbClr val="CC0066"/>
                </a:solidFill>
              </a:rPr>
              <a:t>fiscale (1/2)</a:t>
            </a:r>
            <a:endParaRPr lang="it-IT" sz="3200" b="1" dirty="0">
              <a:solidFill>
                <a:srgbClr val="CC006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8" b="4619"/>
          <a:stretch>
            <a:fillRect/>
          </a:stretch>
        </p:blipFill>
        <p:spPr bwMode="auto">
          <a:xfrm>
            <a:off x="120649" y="980902"/>
            <a:ext cx="6467475" cy="57262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CasellaDiTesto 1"/>
          <p:cNvSpPr txBox="1">
            <a:spLocks noChangeArrowheads="1"/>
          </p:cNvSpPr>
          <p:nvPr/>
        </p:nvSpPr>
        <p:spPr bwMode="auto">
          <a:xfrm>
            <a:off x="6624066" y="2974975"/>
            <a:ext cx="248443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500" b="1" dirty="0">
                <a:solidFill>
                  <a:srgbClr val="FF0000"/>
                </a:solidFill>
              </a:rPr>
              <a:t>I BONUS </a:t>
            </a:r>
          </a:p>
          <a:p>
            <a:r>
              <a:rPr lang="it-IT" altLang="it-IT" sz="2500" b="1" dirty="0">
                <a:solidFill>
                  <a:srgbClr val="FF0000"/>
                </a:solidFill>
              </a:rPr>
              <a:t>NON HANNO VEICOLATO IL MESSAGGIO</a:t>
            </a:r>
          </a:p>
          <a:p>
            <a:r>
              <a:rPr lang="it-IT" altLang="it-IT" sz="2500" b="1" dirty="0">
                <a:solidFill>
                  <a:srgbClr val="FF0000"/>
                </a:solidFill>
              </a:rPr>
              <a:t>DI RIDUZIONE DELLA PRESSIONE FISCALE</a:t>
            </a:r>
          </a:p>
        </p:txBody>
      </p:sp>
      <p:sp>
        <p:nvSpPr>
          <p:cNvPr id="2" name="Rettangolo 1"/>
          <p:cNvSpPr/>
          <p:nvPr/>
        </p:nvSpPr>
        <p:spPr>
          <a:xfrm>
            <a:off x="6732240" y="1496978"/>
            <a:ext cx="241176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altLang="it-IT" sz="2000" b="1" dirty="0">
                <a:solidFill>
                  <a:srgbClr val="FF0000"/>
                </a:solidFill>
              </a:rPr>
              <a:t>Legalità, mi </a:t>
            </a:r>
            <a:r>
              <a:rPr lang="it-IT" altLang="it-IT" sz="2000" b="1" dirty="0" smtClean="0">
                <a:solidFill>
                  <a:srgbClr val="FF0000"/>
                </a:solidFill>
              </a:rPr>
              <a:t>piace </a:t>
            </a:r>
          </a:p>
          <a:p>
            <a:r>
              <a:rPr lang="it-IT" altLang="it-IT" sz="2000" b="1" dirty="0" smtClean="0">
                <a:solidFill>
                  <a:srgbClr val="FF0000"/>
                </a:solidFill>
              </a:rPr>
              <a:t>(</a:t>
            </a:r>
            <a:r>
              <a:rPr lang="it-IT" altLang="it-IT" sz="2000" b="1" dirty="0" err="1" smtClean="0">
                <a:solidFill>
                  <a:srgbClr val="FF0000"/>
                </a:solidFill>
              </a:rPr>
              <a:t>nov</a:t>
            </a:r>
            <a:r>
              <a:rPr lang="it-IT" altLang="it-IT" sz="2000" b="1" dirty="0" smtClean="0">
                <a:solidFill>
                  <a:srgbClr val="FF0000"/>
                </a:solidFill>
              </a:rPr>
              <a:t>. 2016)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687593" y="0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4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7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204116"/>
              </p:ext>
            </p:extLst>
          </p:nvPr>
        </p:nvGraphicFramePr>
        <p:xfrm>
          <a:off x="0" y="2111375"/>
          <a:ext cx="9142413" cy="469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Foglio di lavoro" r:id="rId4" imgW="8667666" imgH="5149800" progId="Excel.Sheet.8">
                  <p:embed/>
                </p:oleObj>
              </mc:Choice>
              <mc:Fallback>
                <p:oleObj name="Foglio di lavoro" r:id="rId4" imgW="8667666" imgH="51498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11375"/>
                        <a:ext cx="9142413" cy="469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ttangolo 5"/>
          <p:cNvSpPr>
            <a:spLocks noChangeArrowheads="1"/>
          </p:cNvSpPr>
          <p:nvPr/>
        </p:nvSpPr>
        <p:spPr bwMode="auto">
          <a:xfrm>
            <a:off x="-36514" y="-26988"/>
            <a:ext cx="9180513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300" b="1" dirty="0">
                <a:solidFill>
                  <a:srgbClr val="CC0066"/>
                </a:solidFill>
                <a:latin typeface="Arial Narrow" panose="020B0606020202030204" pitchFamily="34" charset="0"/>
              </a:rPr>
              <a:t>riduzione della fiducia delle </a:t>
            </a:r>
            <a:r>
              <a:rPr lang="it-IT" sz="3300" b="1" dirty="0" smtClean="0">
                <a:solidFill>
                  <a:srgbClr val="CC0066"/>
                </a:solidFill>
                <a:latin typeface="Arial Narrow" panose="020B0606020202030204" pitchFamily="34" charset="0"/>
              </a:rPr>
              <a:t>famiglie: politiche</a:t>
            </a:r>
            <a:r>
              <a:rPr lang="it-IT" altLang="it-IT" sz="3300" b="1" dirty="0" smtClean="0">
                <a:solidFill>
                  <a:srgbClr val="CC0066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it-IT" altLang="it-IT" sz="3300" b="1" dirty="0">
                <a:solidFill>
                  <a:srgbClr val="CC0066"/>
                </a:solidFill>
                <a:latin typeface="Arial Narrow" pitchFamily="34" charset="0"/>
                <a:cs typeface="Times New Roman" pitchFamily="18" charset="0"/>
              </a:rPr>
              <a:t>efficaci per migliorare la condizione economica delle famiglie </a:t>
            </a:r>
          </a:p>
        </p:txBody>
      </p:sp>
      <p:sp>
        <p:nvSpPr>
          <p:cNvPr id="9220" name="Rettangolo 1"/>
          <p:cNvSpPr>
            <a:spLocks noChangeArrowheads="1"/>
          </p:cNvSpPr>
          <p:nvPr/>
        </p:nvSpPr>
        <p:spPr bwMode="auto">
          <a:xfrm>
            <a:off x="-36513" y="1085835"/>
            <a:ext cx="91805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it-IT" altLang="it-IT" sz="3000" b="1" i="1" dirty="0">
                <a:solidFill>
                  <a:srgbClr val="0000FF"/>
                </a:solidFill>
                <a:latin typeface="Arial Narrow" pitchFamily="34" charset="0"/>
                <a:cs typeface="Arial" charset="0"/>
              </a:rPr>
              <a:t>secondo lei quale delle seguenti opzioni sarebbe più utile per migliorare la condizione economica della sua famiglia?</a:t>
            </a:r>
          </a:p>
        </p:txBody>
      </p:sp>
      <p:sp>
        <p:nvSpPr>
          <p:cNvPr id="7" name="Rettangolo 6"/>
          <p:cNvSpPr/>
          <p:nvPr/>
        </p:nvSpPr>
        <p:spPr>
          <a:xfrm>
            <a:off x="6255414" y="1971997"/>
            <a:ext cx="270505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altLang="it-IT" sz="2400" b="1" dirty="0" err="1" smtClean="0">
                <a:solidFill>
                  <a:srgbClr val="FF0000"/>
                </a:solidFill>
              </a:rPr>
              <a:t>Censis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Clima </a:t>
            </a:r>
            <a:r>
              <a:rPr lang="it-IT" b="1" dirty="0"/>
              <a:t>di fiducia e aspettative delle famiglie italiane </a:t>
            </a:r>
            <a:r>
              <a:rPr lang="it-IT" b="1" dirty="0" smtClean="0"/>
              <a:t>2016 (gen. 2017)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  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137" y="6475228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5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8"/>
          <p:cNvSpPr txBox="1">
            <a:spLocks noChangeArrowheads="1"/>
          </p:cNvSpPr>
          <p:nvPr/>
        </p:nvSpPr>
        <p:spPr bwMode="auto">
          <a:xfrm>
            <a:off x="-36512" y="-27384"/>
            <a:ext cx="9109075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3000" b="1" dirty="0">
                <a:solidFill>
                  <a:srgbClr val="CC0066"/>
                </a:solidFill>
              </a:rPr>
              <a:t>una valutazione sinottica dei problemi </a:t>
            </a:r>
            <a:r>
              <a:rPr lang="it-IT" altLang="it-IT" sz="3000" b="1" dirty="0" smtClean="0">
                <a:solidFill>
                  <a:srgbClr val="CC0066"/>
                </a:solidFill>
              </a:rPr>
              <a:t>strutturali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600" b="1" dirty="0" smtClean="0">
                <a:solidFill>
                  <a:srgbClr val="CC0066"/>
                </a:solidFill>
              </a:rPr>
              <a:t>(Forum Confcommercio, Cernobbio, 18 marzo 2016)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8748464" y="6453188"/>
            <a:ext cx="395287" cy="40481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</a:rPr>
              <a:t>6</a:t>
            </a:r>
            <a:endParaRPr lang="it-IT" altLang="it-IT" sz="2400" b="1" dirty="0">
              <a:solidFill>
                <a:srgbClr val="FFFF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925" y="692696"/>
            <a:ext cx="914558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700" b="1" dirty="0"/>
              <a:t>o</a:t>
            </a:r>
            <a:r>
              <a:rPr lang="it-IT" sz="2700" b="1" dirty="0" smtClean="0"/>
              <a:t>pzioni per il lungo </a:t>
            </a:r>
            <a:r>
              <a:rPr lang="it-IT" sz="2700" b="1" dirty="0"/>
              <a:t>termine: l’Italia rivive a partire dal suo </a:t>
            </a:r>
            <a:r>
              <a:rPr lang="it-IT" sz="2700" b="1" dirty="0" smtClean="0"/>
              <a:t>Mezzogiorno: risultati </a:t>
            </a:r>
            <a:r>
              <a:rPr lang="it-IT" sz="2700" b="1" dirty="0"/>
              <a:t>di una riduzione dei deficit/eccessi alla posizione regionale migliore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988715"/>
            <a:ext cx="6453187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3501603"/>
            <a:ext cx="64452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3501603"/>
            <a:ext cx="25844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1988715"/>
            <a:ext cx="2573337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2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/>
          </p:cNvSpPr>
          <p:nvPr/>
        </p:nvSpPr>
        <p:spPr bwMode="auto">
          <a:xfrm>
            <a:off x="35496" y="71859"/>
            <a:ext cx="61563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tIns="0" bIns="0" anchor="ctr"/>
          <a:lstStyle/>
          <a:p>
            <a:pPr>
              <a:lnSpc>
                <a:spcPct val="80000"/>
              </a:lnSpc>
              <a:defRPr/>
            </a:pPr>
            <a:r>
              <a:rPr lang="it-IT" sz="3600" b="1" dirty="0" smtClean="0">
                <a:solidFill>
                  <a:srgbClr val="CC0066"/>
                </a:solidFill>
              </a:rPr>
              <a:t>declino meridionale</a:t>
            </a:r>
            <a:endParaRPr lang="it-IT" sz="3600" b="1" dirty="0">
              <a:solidFill>
                <a:srgbClr val="CC0066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748464" y="6453188"/>
            <a:ext cx="395287" cy="40481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</a:rPr>
              <a:t>7</a:t>
            </a:r>
            <a:endParaRPr lang="it-IT" altLang="it-IT" sz="24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7129" y="738904"/>
            <a:ext cx="4156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Popolazione residente</a:t>
            </a:r>
            <a:endParaRPr lang="it-IT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93750"/>
            <a:ext cx="8640960" cy="504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9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8309" y="44624"/>
            <a:ext cx="8370115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it-IT" altLang="it-IT" sz="30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territorio: alcune variabili in termini reali</a:t>
            </a:r>
            <a:endParaRPr lang="it-IT" altLang="it-IT" sz="30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687593" y="0"/>
            <a:ext cx="456407" cy="404664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8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196" y="4849879"/>
            <a:ext cx="3701644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>
              <a:lnSpc>
                <a:spcPct val="85000"/>
              </a:lnSpc>
              <a:buNone/>
              <a:defRPr sz="3000" b="1">
                <a:solidFill>
                  <a:srgbClr val="CC0066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sz="3200" dirty="0" smtClean="0"/>
              <a:t>… e in termini reali per abitante</a:t>
            </a:r>
          </a:p>
          <a:p>
            <a:pPr>
              <a:lnSpc>
                <a:spcPct val="90000"/>
              </a:lnSpc>
            </a:pPr>
            <a:r>
              <a:rPr lang="it-IT" altLang="it-IT" sz="2400" dirty="0" smtClean="0"/>
              <a:t>migliaia di euro, anno 2015</a:t>
            </a:r>
            <a:endParaRPr lang="it-IT" alt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/>
          <a:srcRect r="7946" b="3518"/>
          <a:stretch/>
        </p:blipFill>
        <p:spPr>
          <a:xfrm>
            <a:off x="3491880" y="3631957"/>
            <a:ext cx="5472608" cy="310941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9372"/>
            <a:ext cx="8928992" cy="310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9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9069</TotalTime>
  <Words>411</Words>
  <Application>Microsoft Office PowerPoint</Application>
  <PresentationFormat>Presentazione su schermo (4:3)</PresentationFormat>
  <Paragraphs>74</Paragraphs>
  <Slides>13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Tema di Office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Alunni</cp:lastModifiedBy>
  <cp:revision>343</cp:revision>
  <cp:lastPrinted>2017-05-08T12:40:47Z</cp:lastPrinted>
  <dcterms:created xsi:type="dcterms:W3CDTF">2012-11-27T09:48:37Z</dcterms:created>
  <dcterms:modified xsi:type="dcterms:W3CDTF">2017-05-12T09:52:43Z</dcterms:modified>
</cp:coreProperties>
</file>