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0" r:id="rId2"/>
    <p:sldId id="341" r:id="rId3"/>
    <p:sldId id="342" r:id="rId4"/>
    <p:sldId id="352" r:id="rId5"/>
    <p:sldId id="343" r:id="rId6"/>
    <p:sldId id="355" r:id="rId7"/>
    <p:sldId id="348" r:id="rId8"/>
    <p:sldId id="354" r:id="rId9"/>
    <p:sldId id="357" r:id="rId10"/>
    <p:sldId id="344" r:id="rId11"/>
    <p:sldId id="351" r:id="rId12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0099"/>
    <a:srgbClr val="FF3300"/>
    <a:srgbClr val="FF6600"/>
    <a:srgbClr val="CC0000"/>
    <a:srgbClr val="0000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29" autoAdjust="0"/>
  </p:normalViewPr>
  <p:slideViewPr>
    <p:cSldViewPr>
      <p:cViewPr>
        <p:scale>
          <a:sx n="100" d="100"/>
          <a:sy n="100" d="100"/>
        </p:scale>
        <p:origin x="-209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FDDF3-13B0-4946-8811-397DF2964BF5}" type="datetimeFigureOut">
              <a:rPr lang="it-IT" smtClean="0"/>
              <a:t>28/02/2019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31E14-8C67-4D6E-A25E-7F7E79A67E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657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768C5C-FFC8-4B5F-8D6B-58E470E817D0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1" y="4715632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0618D9-8754-4B5F-B35D-6C5ED72394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891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altLang="it-IT" dirty="0" smtClean="0"/>
          </a:p>
        </p:txBody>
      </p:sp>
      <p:sp>
        <p:nvSpPr>
          <p:cNvPr id="21508" name="Rectangl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16798" indent="-275692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02766" indent="-220553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43873" indent="-220553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84980" indent="-220553" defTabSz="9557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64E3B0-2CB4-4291-8C96-B147F62E9EFF}" type="slidenum">
              <a:rPr lang="it-IT" altLang="it-IT" sz="18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8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14340" name="Rectangle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2F26D1-2B04-456E-8243-E5CEF146C6E6}" type="slidenum">
              <a:rPr lang="it-IT" altLang="it-IT" sz="18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it-IT" altLang="it-IT" sz="1800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14340" name="Rectangle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2F26D1-2B04-456E-8243-E5CEF146C6E6}" type="slidenum">
              <a:rPr lang="it-IT" altLang="it-IT" sz="18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it-IT" altLang="it-IT" sz="1800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14340" name="Rectangle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2F26D1-2B04-456E-8243-E5CEF146C6E6}" type="slidenum">
              <a:rPr lang="it-IT" altLang="it-IT" sz="18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it-IT" altLang="it-IT" sz="1800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14340" name="Rectangle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2F26D1-2B04-456E-8243-E5CEF146C6E6}" type="slidenum">
              <a:rPr lang="it-IT" altLang="it-IT" sz="18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it-IT" altLang="it-IT" sz="1800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14340" name="Rectangle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2F26D1-2B04-456E-8243-E5CEF146C6E6}" type="slidenum">
              <a:rPr lang="it-IT" altLang="it-IT" sz="18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it-IT" altLang="it-IT" sz="1800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CBF9-0686-4D42-A811-C91AD2DE53D4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21557-C5C0-4F95-9396-1265890226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D4CC-B890-461D-822F-327AA562530F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736D-8364-4736-BE51-C6E7015770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F16BB-CC5D-44D5-8BF4-2A7EEB6C41B1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153C-8540-4B2F-9926-8EF150D6D5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273846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54D20-66D9-494B-8FE4-3B68F80427F6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3234-3703-4FDC-A068-1B31AF78EA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54E57-0C45-40DC-B926-CAB1768EE2E0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122F-8F93-47FD-95A0-4DFF15430A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096C-8DC6-4221-A250-689195870FC1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24397-57D5-44DB-BF3B-85988835D1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EC5E9-D1D3-47F6-B858-119D1C8BC9A1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3010-CF95-472D-9AEF-EF5A1D04ED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A104-9DE0-42EB-B00C-1F1DEBAFAF11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0BD99-980D-40BE-A3DA-93AC595A13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E382-E996-454F-9A2E-164380ADD672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D1800-08AB-40C7-9CA4-BE85A6BA44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82E0-69B1-4190-9C3C-7BDF895F3FB1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062E-0F76-41A3-9153-80FEC54010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F8054-6BA9-42FE-824E-B5E4A20BCC70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ACC12-401A-4091-ACDB-5043520FCB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075E2-3EEB-4FFE-A6B4-25D31CA12075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97F88B-ECDF-4142-B690-5C9078445C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10" Type="http://schemas.openxmlformats.org/officeDocument/2006/relationships/image" Target="../media/image20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539552" y="1182874"/>
            <a:ext cx="80645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it-IT" sz="36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 smtClean="0">
                <a:solidFill>
                  <a:srgbClr val="002060"/>
                </a:solidFill>
                <a:cs typeface="Times New Roman" pitchFamily="18" charset="0"/>
              </a:rPr>
              <a:t>IMPRESE </a:t>
            </a:r>
            <a:r>
              <a:rPr lang="it-IT" sz="3600" b="1" dirty="0">
                <a:solidFill>
                  <a:srgbClr val="002060"/>
                </a:solidFill>
                <a:cs typeface="Times New Roman" pitchFamily="18" charset="0"/>
              </a:rPr>
              <a:t>E CITTA’</a:t>
            </a:r>
          </a:p>
          <a:p>
            <a:pPr algn="ctr" eaLnBrk="0" hangingPunct="0"/>
            <a:endParaRPr lang="it-IT" sz="3600" b="1" dirty="0">
              <a:solidFill>
                <a:srgbClr val="CD0065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D</a:t>
            </a:r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emografia d’impresa nelle città italiane</a:t>
            </a:r>
          </a:p>
          <a:p>
            <a:pPr algn="ctr" eaLnBrk="0" hangingPunct="0"/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(4</a:t>
            </a:r>
            <a:r>
              <a:rPr lang="it-IT" sz="3600" b="1" baseline="30000" dirty="0">
                <a:solidFill>
                  <a:srgbClr val="CD0065"/>
                </a:solidFill>
                <a:cs typeface="Times New Roman" pitchFamily="18" charset="0"/>
              </a:rPr>
              <a:t>a</a:t>
            </a:r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 edizione)</a:t>
            </a:r>
            <a:endParaRPr lang="it-IT" sz="3600" b="1" dirty="0">
              <a:solidFill>
                <a:srgbClr val="CD0065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 smtClean="0">
                <a:solidFill>
                  <a:srgbClr val="002060"/>
                </a:solidFill>
                <a:cs typeface="Times New Roman" pitchFamily="18" charset="0"/>
              </a:rPr>
              <a:t>Roma, 6 marzo 2019</a:t>
            </a:r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865" y="260648"/>
            <a:ext cx="243027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0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604250" y="44624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9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-36512" y="-27384"/>
            <a:ext cx="784887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lnSpc>
                <a:spcPct val="95000"/>
              </a:lnSpc>
              <a:defRPr/>
            </a:pPr>
            <a:r>
              <a:rPr lang="it-IT" sz="3100" b="1" dirty="0">
                <a:latin typeface="Arial" pitchFamily="34" charset="0"/>
                <a:cs typeface="Times New Roman" pitchFamily="18" charset="0"/>
              </a:rPr>
              <a:t>S</a:t>
            </a:r>
            <a:r>
              <a:rPr lang="it-IT" sz="3100" b="1" dirty="0" smtClean="0">
                <a:latin typeface="Arial" pitchFamily="34" charset="0"/>
                <a:cs typeface="Times New Roman" pitchFamily="18" charset="0"/>
              </a:rPr>
              <a:t>ulle </a:t>
            </a:r>
            <a:r>
              <a:rPr lang="it-IT" sz="3100" b="1" dirty="0" smtClean="0">
                <a:latin typeface="Arial" pitchFamily="34" charset="0"/>
                <a:cs typeface="Times New Roman" pitchFamily="18" charset="0"/>
              </a:rPr>
              <a:t>determinanti del numero di negozi in sede fissa (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CS</a:t>
            </a:r>
            <a:r>
              <a:rPr lang="it-IT" sz="3100" b="1" dirty="0" smtClean="0">
                <a:latin typeface="Arial" pitchFamily="34" charset="0"/>
                <a:cs typeface="Times New Roman" pitchFamily="18" charset="0"/>
              </a:rPr>
              <a:t>+</a:t>
            </a:r>
            <a:r>
              <a:rPr lang="it-IT" sz="3100" b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NCS</a:t>
            </a:r>
            <a:r>
              <a:rPr lang="it-IT" sz="3100" b="1" dirty="0" smtClean="0">
                <a:latin typeface="Arial" pitchFamily="34" charset="0"/>
                <a:cs typeface="Times New Roman" pitchFamily="18" charset="0"/>
              </a:rPr>
              <a:t>) (3/3)</a:t>
            </a:r>
            <a:endParaRPr lang="it-IT" sz="3100" b="1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838396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(7) stimiamo che il 70-80% della riduzione del totale numero di negozi nei CS delle 120 città considerate sia attribuibile a razionalizzazione e scelte imprenditoriali relative all’insufficiente redditività e alla competizione di commercio elettronico, centri commerciali, parchi commerciali e outlet; il tema della competizione necessita di approfondimenti che saranno sviluppati nel corso del 2019 con modelli statistici appositamente realizzati 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0" y="98072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(6) è positiva la relazione tra pubblici esercizi e commercio in sede fissa: complementarità piuttosto che sostituibilità; la perdita di offerta commerciale è un pericolo per ampiezza mercati, redditività e sopravvivenza dell’ offerta di ristorazione; i dati restituiscono oscillazioni molto forti sull’offerta </a:t>
            </a:r>
            <a:r>
              <a:rPr lang="it-IT" sz="2400" b="1" dirty="0" smtClean="0"/>
              <a:t>di alberghi e pubblici esercizi: </a:t>
            </a:r>
            <a:r>
              <a:rPr lang="it-IT" sz="2400" b="1" dirty="0" smtClean="0"/>
              <a:t>ci può essere un problema di qualità dentro la variabilità del numero di esercizi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61105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"/>
          <p:cNvSpPr txBox="1">
            <a:spLocks noChangeArrowheads="1"/>
          </p:cNvSpPr>
          <p:nvPr/>
        </p:nvSpPr>
        <p:spPr bwMode="auto">
          <a:xfrm>
            <a:off x="35496" y="-7967"/>
            <a:ext cx="1356877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>
            <a:defPPr>
              <a:defRPr lang="it-IT"/>
            </a:defPPr>
            <a:lvl1pPr>
              <a:lnSpc>
                <a:spcPct val="85000"/>
              </a:lnSpc>
              <a:defRPr sz="3600" b="1">
                <a:solidFill>
                  <a:srgbClr val="CC0066"/>
                </a:solidFill>
                <a:latin typeface="Arial" pitchFamily="34" charset="0"/>
                <a:cs typeface="Times New Roman" pitchFamily="18" charset="0"/>
              </a:defRPr>
            </a:lvl1pPr>
          </a:lstStyle>
          <a:p>
            <a:r>
              <a:rPr lang="it-IT" dirty="0"/>
              <a:t>F</a:t>
            </a:r>
            <a:r>
              <a:rPr lang="it-IT" smtClean="0"/>
              <a:t>onti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496" y="548680"/>
            <a:ext cx="9001000" cy="553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5000"/>
              </a:lnSpc>
            </a:pPr>
            <a:r>
              <a:rPr lang="it-IT" sz="28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</a:t>
            </a:r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hart 1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: elaborazioni Ufficio Studi Confcommercio (USC) su dati </a:t>
            </a:r>
            <a:r>
              <a:rPr lang="it-IT" sz="2800" dirty="0" err="1" smtClean="0">
                <a:latin typeface="Arial" pitchFamily="34" charset="0"/>
                <a:cs typeface="Times New Roman" pitchFamily="18" charset="0"/>
              </a:rPr>
              <a:t>Si.Camera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, Istat (statistiche sulla popolazione e ASIA - Archivio Statistico delle Imprese Attive).</a:t>
            </a:r>
            <a:endParaRPr lang="it-IT" sz="1400" dirty="0" smtClean="0">
              <a:latin typeface="Arial" pitchFamily="34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it-IT" sz="28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</a:t>
            </a:r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hart 2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: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elaborazioni USC su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dati </a:t>
            </a:r>
            <a:r>
              <a:rPr lang="it-IT" sz="2800" dirty="0" err="1" smtClean="0">
                <a:latin typeface="Arial" pitchFamily="34" charset="0"/>
                <a:cs typeface="Times New Roman" pitchFamily="18" charset="0"/>
              </a:rPr>
              <a:t>Si.Camera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.</a:t>
            </a:r>
            <a:endParaRPr lang="it-IT" sz="1400" b="1" dirty="0">
              <a:solidFill>
                <a:srgbClr val="CC0066"/>
              </a:solidFill>
              <a:latin typeface="Arial" pitchFamily="34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it-IT" sz="28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</a:t>
            </a:r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hart 3: </a:t>
            </a:r>
            <a:r>
              <a:rPr lang="it-IT" sz="3200" dirty="0" smtClean="0"/>
              <a:t>elaborazioni USC </a:t>
            </a:r>
            <a:r>
              <a:rPr lang="it-IT" sz="3200" dirty="0"/>
              <a:t>su </a:t>
            </a:r>
            <a:r>
              <a:rPr lang="it-IT" sz="3200" dirty="0" smtClean="0"/>
              <a:t>dati </a:t>
            </a:r>
            <a:r>
              <a:rPr lang="it-IT" sz="3200" dirty="0" err="1" smtClean="0"/>
              <a:t>Movimprese</a:t>
            </a:r>
            <a:r>
              <a:rPr lang="it-IT" sz="3200" dirty="0" smtClean="0"/>
              <a:t> e Istat (Rilevazione continua Forze di Lavoro).</a:t>
            </a:r>
            <a:endParaRPr lang="it-IT" sz="1400" b="1" dirty="0">
              <a:latin typeface="Arial" pitchFamily="34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4-5-6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: elaborazioni USC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su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dati </a:t>
            </a:r>
            <a:r>
              <a:rPr lang="it-IT" sz="2800" dirty="0" err="1" smtClean="0">
                <a:latin typeface="Arial" pitchFamily="34" charset="0"/>
                <a:cs typeface="Times New Roman" pitchFamily="18" charset="0"/>
              </a:rPr>
              <a:t>Si.Camera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.</a:t>
            </a:r>
            <a:endParaRPr lang="it-IT" sz="1400" dirty="0" smtClean="0">
              <a:latin typeface="Arial" pitchFamily="34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it-IT" sz="28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</a:t>
            </a:r>
            <a:r>
              <a:rPr lang="it-IT" sz="28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hart 7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: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elaborazioni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USC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su dati </a:t>
            </a:r>
            <a:r>
              <a:rPr lang="it-IT" sz="2800" dirty="0" err="1" smtClean="0">
                <a:latin typeface="Arial" pitchFamily="34" charset="0"/>
                <a:cs typeface="Times New Roman" pitchFamily="18" charset="0"/>
              </a:rPr>
              <a:t>Si.Camera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 e Istat.</a:t>
            </a:r>
          </a:p>
          <a:p>
            <a:pPr algn="just">
              <a:lnSpc>
                <a:spcPct val="95000"/>
              </a:lnSpc>
            </a:pPr>
            <a:r>
              <a:rPr lang="it-IT" sz="2800" b="1" dirty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chart 8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: </a:t>
            </a:r>
            <a:r>
              <a:rPr lang="it-IT" sz="2800" dirty="0">
                <a:latin typeface="Arial" pitchFamily="34" charset="0"/>
                <a:cs typeface="Times New Roman" pitchFamily="18" charset="0"/>
              </a:rPr>
              <a:t>elaborazioni USC su 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dati </a:t>
            </a:r>
            <a:r>
              <a:rPr lang="it-IT" sz="2800" dirty="0" err="1" smtClean="0">
                <a:latin typeface="Arial" pitchFamily="34" charset="0"/>
                <a:cs typeface="Times New Roman" pitchFamily="18" charset="0"/>
              </a:rPr>
              <a:t>Si.Camera</a:t>
            </a:r>
            <a:r>
              <a:rPr lang="it-IT" sz="2800" dirty="0" smtClean="0">
                <a:latin typeface="Arial" pitchFamily="34" charset="0"/>
                <a:cs typeface="Times New Roman" pitchFamily="18" charset="0"/>
              </a:rPr>
              <a:t>, Istat e Nomisma (canoni di locazione esercizi commerciali su base comunale distinti per centro, semi-centro, periferia))</a:t>
            </a:r>
            <a:endParaRPr lang="it-IT" sz="28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5496" y="6453336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la presentazione è stata realizzata con le informazioni disponibili al 6 febbraio 2019</a:t>
            </a:r>
            <a:endParaRPr lang="it-IT" i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04250" y="422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754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/>
          </p:cNvSpPr>
          <p:nvPr/>
        </p:nvSpPr>
        <p:spPr bwMode="auto">
          <a:xfrm>
            <a:off x="0" y="4366"/>
            <a:ext cx="3995936" cy="61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it-IT" sz="3600" b="1" dirty="0">
                <a:latin typeface="Arial" pitchFamily="34" charset="0"/>
                <a:cs typeface="Times New Roman" pitchFamily="18" charset="0"/>
              </a:rPr>
              <a:t>C</a:t>
            </a:r>
            <a:r>
              <a:rPr lang="it-IT" sz="3600" b="1" dirty="0" smtClean="0">
                <a:latin typeface="Arial" pitchFamily="34" charset="0"/>
                <a:cs typeface="Times New Roman" pitchFamily="18" charset="0"/>
              </a:rPr>
              <a:t>ampo </a:t>
            </a:r>
            <a:r>
              <a:rPr lang="it-IT" sz="3600" b="1" dirty="0" smtClean="0">
                <a:latin typeface="Arial" pitchFamily="34" charset="0"/>
                <a:cs typeface="Times New Roman" pitchFamily="18" charset="0"/>
              </a:rPr>
              <a:t>di analisi</a:t>
            </a:r>
            <a:endParaRPr lang="it-IT" sz="3600" b="1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604448" y="-27384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2" name="Rettangolo 1"/>
          <p:cNvSpPr/>
          <p:nvPr/>
        </p:nvSpPr>
        <p:spPr>
          <a:xfrm>
            <a:off x="19510" y="692696"/>
            <a:ext cx="3491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13 categorie:</a:t>
            </a:r>
          </a:p>
          <a:p>
            <a:r>
              <a:rPr lang="it-IT" sz="2200" dirty="0" smtClean="0"/>
              <a:t>1) non specializzati</a:t>
            </a:r>
          </a:p>
          <a:p>
            <a:r>
              <a:rPr lang="it-IT" sz="2200" dirty="0" smtClean="0"/>
              <a:t>2) alimentari</a:t>
            </a:r>
            <a:endParaRPr lang="it-IT" sz="2200" dirty="0"/>
          </a:p>
          <a:p>
            <a:r>
              <a:rPr lang="it-IT" sz="2200" dirty="0" smtClean="0"/>
              <a:t>3) tabacchi</a:t>
            </a:r>
            <a:endParaRPr lang="it-IT" sz="2200" dirty="0"/>
          </a:p>
          <a:p>
            <a:r>
              <a:rPr lang="it-IT" sz="2200" dirty="0" smtClean="0"/>
              <a:t>4) carburanti</a:t>
            </a:r>
            <a:endParaRPr lang="it-IT" sz="2200" dirty="0"/>
          </a:p>
          <a:p>
            <a:r>
              <a:rPr lang="it-IT" sz="2200" dirty="0" smtClean="0"/>
              <a:t>5) computer e telefonia</a:t>
            </a:r>
            <a:endParaRPr lang="it-IT" sz="2200" dirty="0"/>
          </a:p>
          <a:p>
            <a:r>
              <a:rPr lang="it-IT" sz="2200" dirty="0" smtClean="0"/>
              <a:t>6) mobili e ferramenta</a:t>
            </a:r>
          </a:p>
          <a:p>
            <a:r>
              <a:rPr lang="it-IT" sz="2200" dirty="0" smtClean="0"/>
              <a:t>7) libri e giocattoli</a:t>
            </a:r>
            <a:endParaRPr lang="it-IT" sz="2200" dirty="0"/>
          </a:p>
          <a:p>
            <a:r>
              <a:rPr lang="it-IT" sz="2200" dirty="0"/>
              <a:t>8</a:t>
            </a:r>
            <a:r>
              <a:rPr lang="it-IT" sz="2200" dirty="0" smtClean="0"/>
              <a:t>) vestiario e calzature</a:t>
            </a:r>
          </a:p>
          <a:p>
            <a:r>
              <a:rPr lang="it-IT" sz="2200" dirty="0"/>
              <a:t>9</a:t>
            </a:r>
            <a:r>
              <a:rPr lang="it-IT" sz="2200" dirty="0" smtClean="0"/>
              <a:t>) farmacie</a:t>
            </a:r>
            <a:endParaRPr lang="it-IT" sz="2200" dirty="0"/>
          </a:p>
          <a:p>
            <a:r>
              <a:rPr lang="it-IT" sz="2200" dirty="0" smtClean="0"/>
              <a:t>10) ambulanti</a:t>
            </a:r>
          </a:p>
          <a:p>
            <a:r>
              <a:rPr lang="it-IT" sz="2200" i="1" dirty="0" smtClean="0">
                <a:solidFill>
                  <a:schemeClr val="bg1">
                    <a:lumMod val="50000"/>
                  </a:schemeClr>
                </a:solidFill>
              </a:rPr>
              <a:t>11) altro commercio</a:t>
            </a:r>
          </a:p>
          <a:p>
            <a:r>
              <a:rPr lang="it-IT" sz="2200" dirty="0" smtClean="0"/>
              <a:t>12) alloggio</a:t>
            </a:r>
          </a:p>
          <a:p>
            <a:r>
              <a:rPr lang="it-IT" sz="2200" dirty="0" smtClean="0"/>
              <a:t>13) bar e ristoranti</a:t>
            </a:r>
            <a:endParaRPr lang="it-IT" sz="2200" dirty="0"/>
          </a:p>
        </p:txBody>
      </p:sp>
      <p:sp>
        <p:nvSpPr>
          <p:cNvPr id="4" name="Rettangolo 3"/>
          <p:cNvSpPr/>
          <p:nvPr/>
        </p:nvSpPr>
        <p:spPr>
          <a:xfrm>
            <a:off x="3275856" y="697920"/>
            <a:ext cx="57617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 smtClean="0">
                <a:solidFill>
                  <a:prstClr val="black"/>
                </a:solidFill>
              </a:rPr>
              <a:t>110 </a:t>
            </a:r>
            <a:r>
              <a:rPr lang="it-IT" sz="2400" dirty="0">
                <a:solidFill>
                  <a:prstClr val="black"/>
                </a:solidFill>
              </a:rPr>
              <a:t>comuni </a:t>
            </a:r>
            <a:r>
              <a:rPr lang="it-IT" sz="2400" dirty="0" smtClean="0">
                <a:solidFill>
                  <a:prstClr val="black"/>
                </a:solidFill>
              </a:rPr>
              <a:t>di </a:t>
            </a:r>
            <a:r>
              <a:rPr lang="it-IT" sz="2400" dirty="0">
                <a:solidFill>
                  <a:prstClr val="black"/>
                </a:solidFill>
              </a:rPr>
              <a:t>medie dimensioni </a:t>
            </a:r>
            <a:r>
              <a:rPr lang="it-IT" sz="2400" dirty="0" smtClean="0">
                <a:solidFill>
                  <a:prstClr val="black"/>
                </a:solidFill>
              </a:rPr>
              <a:t>capoluoghi di provincia</a:t>
            </a:r>
            <a:r>
              <a:rPr lang="it-IT" sz="2400" dirty="0">
                <a:solidFill>
                  <a:prstClr val="black"/>
                </a:solidFill>
              </a:rPr>
              <a:t> </a:t>
            </a:r>
            <a:r>
              <a:rPr lang="it-IT" sz="2400" dirty="0" smtClean="0">
                <a:solidFill>
                  <a:prstClr val="black"/>
                </a:solidFill>
              </a:rPr>
              <a:t>e 10 comuni non capoluogo più popolosi con la distinzione </a:t>
            </a:r>
            <a:r>
              <a:rPr lang="it-IT" sz="2400" b="1" dirty="0" smtClean="0">
                <a:solidFill>
                  <a:srgbClr val="0070C0"/>
                </a:solidFill>
              </a:rPr>
              <a:t>Centri Storici</a:t>
            </a:r>
            <a:r>
              <a:rPr lang="it-IT" sz="2400" dirty="0" smtClean="0">
                <a:solidFill>
                  <a:prstClr val="black"/>
                </a:solidFill>
              </a:rPr>
              <a:t> vs </a:t>
            </a:r>
            <a:r>
              <a:rPr lang="it-IT" sz="2400" b="1" dirty="0" smtClean="0">
                <a:solidFill>
                  <a:srgbClr val="FF0000"/>
                </a:solidFill>
              </a:rPr>
              <a:t>Non Centri Storici</a:t>
            </a:r>
            <a:r>
              <a:rPr lang="it-IT" sz="2400" dirty="0" smtClean="0">
                <a:solidFill>
                  <a:prstClr val="black"/>
                </a:solidFill>
              </a:rPr>
              <a:t> (classificazioni urbanistiche/intuitive)</a:t>
            </a:r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5496" y="5541039"/>
            <a:ext cx="33467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</a:rPr>
              <a:t>6</a:t>
            </a:r>
            <a:r>
              <a:rPr lang="it-IT" sz="2400" dirty="0" smtClean="0">
                <a:solidFill>
                  <a:prstClr val="black"/>
                </a:solidFill>
              </a:rPr>
              <a:t> osservazioni annuali:</a:t>
            </a:r>
          </a:p>
          <a:p>
            <a:pPr lvl="0"/>
            <a:r>
              <a:rPr lang="it-IT" sz="2400" dirty="0" smtClean="0">
                <a:solidFill>
                  <a:prstClr val="black"/>
                </a:solidFill>
              </a:rPr>
              <a:t>2008, 2012, 2014, 2015, 2016, 2018</a:t>
            </a:r>
            <a:endParaRPr lang="it-IT" sz="24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212" y="2636912"/>
            <a:ext cx="558227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729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/>
          </p:cNvSpPr>
          <p:nvPr/>
        </p:nvSpPr>
        <p:spPr bwMode="auto">
          <a:xfrm>
            <a:off x="0" y="0"/>
            <a:ext cx="846043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lnSpc>
                <a:spcPct val="85000"/>
              </a:lnSpc>
              <a:defRPr/>
            </a:pPr>
            <a:r>
              <a:rPr lang="it-IT" sz="3000" b="1" dirty="0">
                <a:latin typeface="Arial" pitchFamily="34" charset="0"/>
                <a:cs typeface="Times New Roman" pitchFamily="18" charset="0"/>
              </a:rPr>
              <a:t>M</a:t>
            </a:r>
            <a:r>
              <a:rPr lang="it-IT" sz="3000" b="1" dirty="0" smtClean="0">
                <a:latin typeface="Arial" pitchFamily="34" charset="0"/>
                <a:cs typeface="Times New Roman" pitchFamily="18" charset="0"/>
              </a:rPr>
              <a:t>acro-trend </a:t>
            </a:r>
            <a:r>
              <a:rPr lang="it-IT" sz="3000" b="1" dirty="0" smtClean="0">
                <a:latin typeface="Arial" pitchFamily="34" charset="0"/>
                <a:cs typeface="Times New Roman" pitchFamily="18" charset="0"/>
              </a:rPr>
              <a:t>sulla demografia d’impresa (1/2)</a:t>
            </a:r>
            <a:endParaRPr lang="it-IT" sz="3000" b="1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8640762" y="0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2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2" y="692696"/>
            <a:ext cx="8928993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3861048"/>
            <a:ext cx="892899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107504" y="2348880"/>
            <a:ext cx="892899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07504" y="3068960"/>
            <a:ext cx="8928992" cy="36004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02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/>
          </p:cNvSpPr>
          <p:nvPr/>
        </p:nvSpPr>
        <p:spPr bwMode="auto">
          <a:xfrm>
            <a:off x="35496" y="0"/>
            <a:ext cx="846043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lnSpc>
                <a:spcPct val="85000"/>
              </a:lnSpc>
              <a:defRPr/>
            </a:pPr>
            <a:r>
              <a:rPr lang="it-IT" sz="3000" b="1" dirty="0">
                <a:latin typeface="Arial" pitchFamily="34" charset="0"/>
                <a:cs typeface="Times New Roman" pitchFamily="18" charset="0"/>
              </a:rPr>
              <a:t>M</a:t>
            </a:r>
            <a:r>
              <a:rPr lang="it-IT" sz="3000" b="1" dirty="0" smtClean="0">
                <a:latin typeface="Arial" pitchFamily="34" charset="0"/>
                <a:cs typeface="Times New Roman" pitchFamily="18" charset="0"/>
              </a:rPr>
              <a:t>acro-trend </a:t>
            </a:r>
            <a:r>
              <a:rPr lang="it-IT" sz="3000" b="1" dirty="0" smtClean="0">
                <a:latin typeface="Arial" pitchFamily="34" charset="0"/>
                <a:cs typeface="Times New Roman" pitchFamily="18" charset="0"/>
              </a:rPr>
              <a:t>sulla demografia d’impresa (2/2)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8640762" y="0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3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692696"/>
            <a:ext cx="8803133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27" y="4941168"/>
            <a:ext cx="8786709" cy="18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23927" y="692696"/>
            <a:ext cx="3223937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i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dati in </a:t>
            </a:r>
            <a:r>
              <a:rPr lang="it-IT" sz="3600" i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migliaia</a:t>
            </a:r>
            <a:endParaRPr lang="it-IT" sz="3600" i="1" dirty="0">
              <a:solidFill>
                <a:srgbClr val="0070C0"/>
              </a:solidFill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89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/>
          </p:cNvSpPr>
          <p:nvPr/>
        </p:nvSpPr>
        <p:spPr bwMode="auto">
          <a:xfrm>
            <a:off x="0" y="44624"/>
            <a:ext cx="766834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it-IT" sz="3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C</a:t>
            </a:r>
            <a:r>
              <a:rPr lang="it-IT" sz="36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entri </a:t>
            </a:r>
            <a:r>
              <a:rPr lang="it-IT" sz="36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storici (CS)</a:t>
            </a:r>
            <a:r>
              <a:rPr lang="it-IT" sz="36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it-IT" sz="3600" b="1" dirty="0" smtClean="0">
                <a:latin typeface="Arial" pitchFamily="34" charset="0"/>
                <a:cs typeface="Times New Roman" pitchFamily="18" charset="0"/>
              </a:rPr>
              <a:t>vs</a:t>
            </a:r>
            <a:r>
              <a:rPr lang="it-IT" sz="3600" b="1" dirty="0" smtClean="0">
                <a:solidFill>
                  <a:srgbClr val="CC0066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it-IT" sz="3600" b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altro (NCS)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8604448" y="-27384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4</a:t>
            </a:r>
            <a:endParaRPr lang="it-IT" altLang="it-IT" sz="2400" b="1" dirty="0">
              <a:solidFill>
                <a:srgbClr val="FFFF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69481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356992"/>
            <a:ext cx="8694811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4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/>
          </p:cNvSpPr>
          <p:nvPr/>
        </p:nvSpPr>
        <p:spPr bwMode="auto">
          <a:xfrm>
            <a:off x="-1" y="44624"/>
            <a:ext cx="9108505" cy="69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lnSpc>
                <a:spcPct val="95000"/>
              </a:lnSpc>
              <a:defRPr/>
            </a:pPr>
            <a:r>
              <a:rPr lang="it-IT" sz="3200" b="1" dirty="0">
                <a:latin typeface="Arial" pitchFamily="34" charset="0"/>
                <a:cs typeface="Times New Roman" pitchFamily="18" charset="0"/>
              </a:rPr>
              <a:t>C</a:t>
            </a:r>
            <a:r>
              <a:rPr lang="it-IT" sz="3200" b="1" dirty="0" smtClean="0">
                <a:latin typeface="Arial" pitchFamily="34" charset="0"/>
                <a:cs typeface="Times New Roman" pitchFamily="18" charset="0"/>
              </a:rPr>
              <a:t>entri </a:t>
            </a:r>
            <a:r>
              <a:rPr lang="it-IT" sz="3200" b="1" dirty="0" smtClean="0">
                <a:latin typeface="Arial" pitchFamily="34" charset="0"/>
                <a:cs typeface="Times New Roman" pitchFamily="18" charset="0"/>
              </a:rPr>
              <a:t>storici: </a:t>
            </a:r>
            <a:r>
              <a:rPr lang="it-IT" sz="3200" b="1" dirty="0" smtClean="0">
                <a:solidFill>
                  <a:srgbClr val="00B050"/>
                </a:solidFill>
                <a:latin typeface="Arial" pitchFamily="34" charset="0"/>
                <a:cs typeface="Times New Roman" pitchFamily="18" charset="0"/>
              </a:rPr>
              <a:t>vitalità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Arial" pitchFamily="34" charset="0"/>
                <a:cs typeface="Times New Roman" pitchFamily="18" charset="0"/>
              </a:rPr>
              <a:t>vs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it-IT" sz="3200" b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potenziale declino</a:t>
            </a:r>
          </a:p>
          <a:p>
            <a:pPr>
              <a:lnSpc>
                <a:spcPct val="95000"/>
              </a:lnSpc>
              <a:defRPr/>
            </a:pPr>
            <a:r>
              <a:rPr lang="it-IT" sz="2800" b="1" dirty="0" smtClean="0">
                <a:latin typeface="Arial" pitchFamily="34" charset="0"/>
                <a:cs typeface="Times New Roman" pitchFamily="18" charset="0"/>
              </a:rPr>
              <a:t>(indice composito a cinque fattori)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676456" y="44624"/>
            <a:ext cx="432048" cy="404242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5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36712"/>
            <a:ext cx="9036496" cy="117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09428"/>
            <a:ext cx="9036496" cy="2427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37112"/>
            <a:ext cx="9036496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21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/>
          </p:cNvSpPr>
          <p:nvPr/>
        </p:nvSpPr>
        <p:spPr bwMode="auto">
          <a:xfrm>
            <a:off x="0" y="44624"/>
            <a:ext cx="871296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lnSpc>
                <a:spcPct val="95000"/>
              </a:lnSpc>
              <a:defRPr/>
            </a:pPr>
            <a:r>
              <a:rPr lang="it-IT" sz="3600" b="1" dirty="0">
                <a:latin typeface="Arial" pitchFamily="34" charset="0"/>
                <a:cs typeface="Times New Roman" pitchFamily="18" charset="0"/>
              </a:rPr>
              <a:t>C</a:t>
            </a:r>
            <a:r>
              <a:rPr lang="it-IT" sz="3600" b="1" dirty="0" smtClean="0">
                <a:latin typeface="Arial" pitchFamily="34" charset="0"/>
                <a:cs typeface="Times New Roman" pitchFamily="18" charset="0"/>
              </a:rPr>
              <a:t>entri </a:t>
            </a:r>
            <a:r>
              <a:rPr lang="it-IT" sz="3600" b="1" dirty="0" smtClean="0">
                <a:latin typeface="Arial" pitchFamily="34" charset="0"/>
                <a:cs typeface="Times New Roman" pitchFamily="18" charset="0"/>
              </a:rPr>
              <a:t>storici</a:t>
            </a:r>
          </a:p>
          <a:p>
            <a:pPr>
              <a:lnSpc>
                <a:spcPct val="95000"/>
              </a:lnSpc>
              <a:defRPr/>
            </a:pPr>
            <a:r>
              <a:rPr lang="it-IT" sz="2800" b="1" dirty="0">
                <a:latin typeface="Arial" pitchFamily="34" charset="0"/>
                <a:cs typeface="Times New Roman" pitchFamily="18" charset="0"/>
              </a:rPr>
              <a:t>F</a:t>
            </a:r>
            <a:r>
              <a:rPr lang="it-IT" sz="2800" b="1" dirty="0" smtClean="0">
                <a:latin typeface="Arial" pitchFamily="34" charset="0"/>
                <a:cs typeface="Times New Roman" pitchFamily="18" charset="0"/>
              </a:rPr>
              <a:t>ocus </a:t>
            </a:r>
            <a:r>
              <a:rPr lang="it-IT" sz="2800" b="1" dirty="0" smtClean="0">
                <a:latin typeface="Arial" pitchFamily="34" charset="0"/>
                <a:cs typeface="Times New Roman" pitchFamily="18" charset="0"/>
              </a:rPr>
              <a:t>categorie - dinamiche e var. % 2008-2018 </a:t>
            </a:r>
            <a:endParaRPr lang="it-IT" sz="2800" b="1" dirty="0">
              <a:latin typeface="Arial" pitchFamily="34" charset="0"/>
              <a:cs typeface="Times New Roman" pitchFamily="18" charset="0"/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2123728" y="1268760"/>
            <a:ext cx="0" cy="142885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2123728" y="2697610"/>
            <a:ext cx="6715000" cy="1131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>
            <a:off x="4499992" y="1268760"/>
            <a:ext cx="0" cy="142885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6876256" y="1268760"/>
            <a:ext cx="0" cy="142885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107504" y="4797152"/>
            <a:ext cx="880323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>
            <a:off x="2915816" y="2708920"/>
            <a:ext cx="0" cy="417646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5868144" y="2708920"/>
            <a:ext cx="0" cy="417646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8604250" y="422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6</a:t>
            </a: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8920"/>
            <a:ext cx="280831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64"/>
          <a:stretch/>
        </p:blipFill>
        <p:spPr bwMode="auto">
          <a:xfrm>
            <a:off x="2915816" y="2708920"/>
            <a:ext cx="295232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08920"/>
            <a:ext cx="317591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4" t="10174" r="6512" b="10948"/>
          <a:stretch/>
        </p:blipFill>
        <p:spPr bwMode="auto">
          <a:xfrm>
            <a:off x="107504" y="1268760"/>
            <a:ext cx="3672408" cy="1428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1" t="28034" r="11744"/>
          <a:stretch/>
        </p:blipFill>
        <p:spPr bwMode="auto">
          <a:xfrm>
            <a:off x="3635896" y="1268760"/>
            <a:ext cx="2808313" cy="1428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1" t="24166" r="6536"/>
          <a:stretch/>
        </p:blipFill>
        <p:spPr bwMode="auto">
          <a:xfrm>
            <a:off x="6372200" y="1268761"/>
            <a:ext cx="2671860" cy="1428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24" b="10319"/>
          <a:stretch/>
        </p:blipFill>
        <p:spPr bwMode="auto">
          <a:xfrm>
            <a:off x="107503" y="4797152"/>
            <a:ext cx="2808313" cy="206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97152"/>
            <a:ext cx="2952328" cy="206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64" b="10246"/>
          <a:stretch/>
        </p:blipFill>
        <p:spPr bwMode="auto">
          <a:xfrm>
            <a:off x="5868144" y="4797152"/>
            <a:ext cx="3175916" cy="184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5868144" y="4797152"/>
            <a:ext cx="3175916" cy="206084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484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/>
          </p:cNvSpPr>
          <p:nvPr/>
        </p:nvSpPr>
        <p:spPr bwMode="auto">
          <a:xfrm>
            <a:off x="-36512" y="-27384"/>
            <a:ext cx="784887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lnSpc>
                <a:spcPct val="95000"/>
              </a:lnSpc>
              <a:defRPr/>
            </a:pPr>
            <a:r>
              <a:rPr lang="it-IT" sz="3100" b="1" dirty="0">
                <a:latin typeface="Arial" pitchFamily="34" charset="0"/>
                <a:cs typeface="Times New Roman" pitchFamily="18" charset="0"/>
              </a:rPr>
              <a:t>S</a:t>
            </a:r>
            <a:r>
              <a:rPr lang="it-IT" sz="3100" b="1" dirty="0" smtClean="0">
                <a:latin typeface="Arial" pitchFamily="34" charset="0"/>
                <a:cs typeface="Times New Roman" pitchFamily="18" charset="0"/>
              </a:rPr>
              <a:t>ulle </a:t>
            </a:r>
            <a:r>
              <a:rPr lang="it-IT" sz="3100" b="1" dirty="0" smtClean="0">
                <a:latin typeface="Arial" pitchFamily="34" charset="0"/>
                <a:cs typeface="Times New Roman" pitchFamily="18" charset="0"/>
              </a:rPr>
              <a:t>determinanti del numero di negozi in sede fissa (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CS</a:t>
            </a:r>
            <a:r>
              <a:rPr lang="it-IT" sz="3100" b="1" dirty="0" smtClean="0">
                <a:latin typeface="Arial" pitchFamily="34" charset="0"/>
                <a:cs typeface="Times New Roman" pitchFamily="18" charset="0"/>
              </a:rPr>
              <a:t>+</a:t>
            </a:r>
            <a:r>
              <a:rPr lang="it-IT" sz="3100" b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NCS</a:t>
            </a:r>
            <a:r>
              <a:rPr lang="it-IT" sz="3100" b="1" dirty="0" smtClean="0">
                <a:latin typeface="Arial" pitchFamily="34" charset="0"/>
                <a:cs typeface="Times New Roman" pitchFamily="18" charset="0"/>
              </a:rPr>
              <a:t>) (1/3)</a:t>
            </a:r>
            <a:endParaRPr lang="it-IT" sz="3100" b="1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604250" y="44624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7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2008" y="980728"/>
            <a:ext cx="889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(1) approssimativamente, il calo dei consumi reali pro capite nel decennio (-3,4%) ha comportato una perdita di 1.300 negozi per i 120 comuni medio grandi considerati (su una perdita di oltre16mila unità); estrapolando al totale Italia la perdita dovuta ai consumi è di 5.200 negozi (sul totale di -63.800); quindi circa l’8%</a:t>
            </a:r>
            <a:endParaRPr lang="it-IT" sz="2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2008" y="3241114"/>
            <a:ext cx="8892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(2) quando i consumi pro capite scendono il numero di negozi si riduce; quando i consumi salgono il numero di negozi resta costante perché si fa efficienza (cresce il fatturato per mq. e cresce il numero di abitanti serviti per negozio in sede fissa: + 15% circa nel decennio)</a:t>
            </a:r>
            <a:endParaRPr lang="it-IT" sz="24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2008" y="5190554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(3) la popolazione ha un impatto positivo sull’offerta commerciale: ciò implica che la sua riduzione nel corso dell’ultimo biennio costituisce un ulteriore e nuovo pericolo di desertificazione delle città, a parità di altre condizioni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06147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/>
          </p:cNvSpPr>
          <p:nvPr/>
        </p:nvSpPr>
        <p:spPr bwMode="auto">
          <a:xfrm>
            <a:off x="-36512" y="-27384"/>
            <a:ext cx="784887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>
              <a:lnSpc>
                <a:spcPct val="95000"/>
              </a:lnSpc>
              <a:defRPr/>
            </a:pPr>
            <a:r>
              <a:rPr lang="it-IT" sz="3100" b="1" dirty="0">
                <a:latin typeface="Arial" pitchFamily="34" charset="0"/>
                <a:cs typeface="Times New Roman" pitchFamily="18" charset="0"/>
              </a:rPr>
              <a:t>S</a:t>
            </a:r>
            <a:r>
              <a:rPr lang="it-IT" sz="3100" b="1" dirty="0" smtClean="0">
                <a:latin typeface="Arial" pitchFamily="34" charset="0"/>
                <a:cs typeface="Times New Roman" pitchFamily="18" charset="0"/>
              </a:rPr>
              <a:t>ulle </a:t>
            </a:r>
            <a:r>
              <a:rPr lang="it-IT" sz="3100" b="1" dirty="0" smtClean="0">
                <a:latin typeface="Arial" pitchFamily="34" charset="0"/>
                <a:cs typeface="Times New Roman" pitchFamily="18" charset="0"/>
              </a:rPr>
              <a:t>determinanti del numero di negozi in sede fissa (</a:t>
            </a:r>
            <a:r>
              <a:rPr lang="it-IT" sz="32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CS</a:t>
            </a:r>
            <a:r>
              <a:rPr lang="it-IT" sz="3100" b="1" dirty="0" smtClean="0">
                <a:latin typeface="Arial" pitchFamily="34" charset="0"/>
                <a:cs typeface="Times New Roman" pitchFamily="18" charset="0"/>
              </a:rPr>
              <a:t>+</a:t>
            </a:r>
            <a:r>
              <a:rPr lang="it-IT" sz="3100" b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NCS</a:t>
            </a:r>
            <a:r>
              <a:rPr lang="it-IT" sz="3100" b="1" dirty="0" smtClean="0">
                <a:latin typeface="Arial" pitchFamily="34" charset="0"/>
                <a:cs typeface="Times New Roman" pitchFamily="18" charset="0"/>
              </a:rPr>
              <a:t>) (2/3)</a:t>
            </a:r>
            <a:endParaRPr lang="it-IT" sz="3100" b="1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2008" y="980728"/>
            <a:ext cx="565212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b="1" dirty="0" smtClean="0"/>
              <a:t>(4) l’invecchiamento della popolazione ha un ruolo ambiguo: può essere indice di declino (impatto negativo sul numero di negozi), ma una popolazione meno giovane utilizza, a parità di condizioni, meno il commercio elettronico (più negozi)</a:t>
            </a:r>
            <a:endParaRPr lang="it-IT" sz="23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5496" y="3501008"/>
            <a:ext cx="381591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b="1" dirty="0" smtClean="0"/>
              <a:t>(5) I canoni di locazione si sono ridotti sia per CS sia per NCS; ma più per NCS: quindi l’impatto differenziale sulla decisione di location è negativo per i CS (10% circa delle perdite nel CS 5-700 negozi)</a:t>
            </a:r>
            <a:endParaRPr lang="it-IT" sz="2300" b="1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8604250" y="-27384"/>
            <a:ext cx="539750" cy="47625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FFFF00"/>
                </a:solidFill>
                <a:latin typeface="Arial" pitchFamily="34" charset="0"/>
                <a:cs typeface="Times New Roman" pitchFamily="18" charset="0"/>
              </a:rPr>
              <a:t>8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040620"/>
            <a:ext cx="3563888" cy="2510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550" y="3717032"/>
            <a:ext cx="5259449" cy="3061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43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12213</TotalTime>
  <Words>735</Words>
  <Application>Microsoft Office PowerPoint</Application>
  <PresentationFormat>Presentazione su schermo (4:3)</PresentationFormat>
  <Paragraphs>72</Paragraphs>
  <Slides>11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CONFCOMMERCIO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ORIENTAMENTI DI SPESA 2012</dc:title>
  <dc:creator>Criscuolo</dc:creator>
  <cp:lastModifiedBy>Ragaini</cp:lastModifiedBy>
  <cp:revision>392</cp:revision>
  <cp:lastPrinted>2019-02-25T12:04:47Z</cp:lastPrinted>
  <dcterms:created xsi:type="dcterms:W3CDTF">2012-11-27T09:48:37Z</dcterms:created>
  <dcterms:modified xsi:type="dcterms:W3CDTF">2019-02-28T12:21:34Z</dcterms:modified>
</cp:coreProperties>
</file>