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751" r:id="rId2"/>
    <p:sldId id="766" r:id="rId3"/>
    <p:sldId id="763" r:id="rId4"/>
    <p:sldId id="753" r:id="rId5"/>
    <p:sldId id="735" r:id="rId6"/>
    <p:sldId id="757" r:id="rId7"/>
    <p:sldId id="764" r:id="rId8"/>
    <p:sldId id="767" r:id="rId9"/>
    <p:sldId id="756" r:id="rId10"/>
    <p:sldId id="768" r:id="rId11"/>
    <p:sldId id="761" r:id="rId12"/>
    <p:sldId id="765" r:id="rId13"/>
  </p:sldIdLst>
  <p:sldSz cx="9144000" cy="6858000" type="screen4x3"/>
  <p:notesSz cx="6889750" cy="10021888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0000FF"/>
    <a:srgbClr val="FF0066"/>
    <a:srgbClr val="0033CC"/>
    <a:srgbClr val="FF0000"/>
    <a:srgbClr val="FFFF99"/>
    <a:srgbClr val="FF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949" autoAdjust="0"/>
    <p:restoredTop sz="93445" autoAdjust="0"/>
  </p:normalViewPr>
  <p:slideViewPr>
    <p:cSldViewPr>
      <p:cViewPr>
        <p:scale>
          <a:sx n="70" d="100"/>
          <a:sy n="70" d="100"/>
        </p:scale>
        <p:origin x="-1842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2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5047" cy="53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05" tIns="45802" rIns="91605" bIns="45802" numCol="1" anchor="t" anchorCtr="0" compatLnSpc="1">
            <a:prstTxWarp prst="textNoShape">
              <a:avLst/>
            </a:prstTxWarp>
          </a:bodyPr>
          <a:lstStyle>
            <a:lvl1pPr defTabSz="9165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0569" y="0"/>
            <a:ext cx="2973437" cy="53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05" tIns="45802" rIns="91605" bIns="45802" numCol="1" anchor="t" anchorCtr="0" compatLnSpc="1">
            <a:prstTxWarp prst="textNoShape">
              <a:avLst/>
            </a:prstTxWarp>
          </a:bodyPr>
          <a:lstStyle>
            <a:lvl1pPr algn="r" defTabSz="9165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50686"/>
            <a:ext cx="2975047" cy="458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05" tIns="45802" rIns="91605" bIns="45802" numCol="1" anchor="b" anchorCtr="0" compatLnSpc="1">
            <a:prstTxWarp prst="textNoShape">
              <a:avLst/>
            </a:prstTxWarp>
          </a:bodyPr>
          <a:lstStyle>
            <a:lvl1pPr defTabSz="9165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0569" y="9550686"/>
            <a:ext cx="2973437" cy="458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05" tIns="45802" rIns="91605" bIns="45802" numCol="1" anchor="b" anchorCtr="0" compatLnSpc="1">
            <a:prstTxWarp prst="textNoShape">
              <a:avLst/>
            </a:prstTxWarp>
          </a:bodyPr>
          <a:lstStyle>
            <a:lvl1pPr algn="r" defTabSz="9165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EF68A82-14F1-4110-898F-A709FE75B02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7708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5047" cy="53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98" tIns="45798" rIns="91598" bIns="45798" numCol="1" anchor="t" anchorCtr="0" compatLnSpc="1">
            <a:prstTxWarp prst="textNoShape">
              <a:avLst/>
            </a:prstTxWarp>
          </a:bodyPr>
          <a:lstStyle>
            <a:lvl1pPr defTabSz="9165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0569" y="0"/>
            <a:ext cx="2973437" cy="53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98" tIns="45798" rIns="91598" bIns="45798" numCol="1" anchor="t" anchorCtr="0" compatLnSpc="1">
            <a:prstTxWarp prst="textNoShape">
              <a:avLst/>
            </a:prstTxWarp>
          </a:bodyPr>
          <a:lstStyle>
            <a:lvl1pPr algn="r" defTabSz="9165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6625" y="765175"/>
            <a:ext cx="4992688" cy="3743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523" y="4737677"/>
            <a:ext cx="5032961" cy="4506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98" tIns="45798" rIns="91598" bIns="457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50686"/>
            <a:ext cx="2975047" cy="458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98" tIns="45798" rIns="91598" bIns="45798" numCol="1" anchor="b" anchorCtr="0" compatLnSpc="1">
            <a:prstTxWarp prst="textNoShape">
              <a:avLst/>
            </a:prstTxWarp>
          </a:bodyPr>
          <a:lstStyle>
            <a:lvl1pPr defTabSz="9165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0569" y="9550686"/>
            <a:ext cx="2973437" cy="458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98" tIns="45798" rIns="91598" bIns="45798" numCol="1" anchor="b" anchorCtr="0" compatLnSpc="1">
            <a:prstTxWarp prst="textNoShape">
              <a:avLst/>
            </a:prstTxWarp>
          </a:bodyPr>
          <a:lstStyle>
            <a:lvl1pPr algn="r" defTabSz="9165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B4DE472-3927-4BA5-8B3D-A8B0345B786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38220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5343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7239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3974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elementi: 1 in alto, 1 in bas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/>
          <a:lstStyle>
            <a:extLst/>
          </a:lstStyle>
          <a:p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2286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  <a:prstGeom prst="rect">
            <a:avLst/>
          </a:prstGeom>
        </p:spPr>
        <p:txBody>
          <a:bodyPr/>
          <a:lstStyle>
            <a:extLst/>
          </a:lstStyle>
          <a:p>
            <a:pPr lvl="0"/>
            <a:endParaRPr/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/>
          </p:nvPr>
        </p:nvSpPr>
        <p:spPr>
          <a:xfrm>
            <a:off x="301752" y="3319272"/>
            <a:ext cx="3965448" cy="2286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  <a:prstGeom prst="rect">
            <a:avLst/>
          </a:prstGeom>
        </p:spPr>
        <p:txBody>
          <a:bodyPr/>
          <a:lstStyle>
            <a:extLst/>
          </a:lstStyle>
          <a:p>
            <a:pPr lvl="0"/>
            <a:endParaRPr/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/>
          </p:nvPr>
        </p:nvSpPr>
        <p:spPr>
          <a:xfrm>
            <a:off x="4416552" y="3319272"/>
            <a:ext cx="3965448" cy="2286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  <a:prstGeom prst="rect">
            <a:avLst/>
          </a:prstGeom>
        </p:spPr>
        <p:txBody>
          <a:bodyPr/>
          <a:lstStyle>
            <a:extLst/>
          </a:lstStyle>
          <a:p>
            <a:pPr lvl="0"/>
            <a:endParaRPr/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</p:spTree>
    <p:extLst>
      <p:ext uri="{BB962C8B-B14F-4D97-AF65-F5344CB8AC3E}">
        <p14:creationId xmlns:p14="http://schemas.microsoft.com/office/powerpoint/2010/main" val="504199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2473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710242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481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9167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414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6762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120956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621195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152400" y="6538913"/>
          <a:ext cx="1946275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6" name="Fotografia Photo Editor" r:id="rId15" imgW="5447619" imgH="895238" progId="">
                  <p:embed/>
                </p:oleObj>
              </mc:Choice>
              <mc:Fallback>
                <p:oleObj name="Fotografia Photo Editor" r:id="rId15" imgW="5447619" imgH="895238" progId="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6538913"/>
                        <a:ext cx="1946275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7150">
                            <a:solidFill>
                              <a:srgbClr val="BECDCD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6"/>
          <p:cNvSpPr>
            <a:spLocks noChangeArrowheads="1"/>
          </p:cNvSpPr>
          <p:nvPr/>
        </p:nvSpPr>
        <p:spPr bwMode="auto">
          <a:xfrm>
            <a:off x="2286000" y="6477000"/>
            <a:ext cx="2438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360000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it-IT" altLang="it-IT" sz="1800" b="1" smtClean="0">
                <a:solidFill>
                  <a:schemeClr val="bg1"/>
                </a:solidFill>
              </a:rPr>
              <a:t>Ufficio Studi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899592" y="1772816"/>
            <a:ext cx="748883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it-IT" sz="4000" b="1" dirty="0">
                <a:solidFill>
                  <a:srgbClr val="0070C0"/>
                </a:solidFill>
                <a:cs typeface="Times New Roman" pitchFamily="18" charset="0"/>
              </a:rPr>
              <a:t>U</a:t>
            </a:r>
            <a:r>
              <a:rPr lang="it-IT" sz="4000" b="1" dirty="0" smtClean="0">
                <a:solidFill>
                  <a:srgbClr val="0070C0"/>
                </a:solidFill>
                <a:cs typeface="Times New Roman" pitchFamily="18" charset="0"/>
              </a:rPr>
              <a:t>na nota sulle professioni non </a:t>
            </a:r>
            <a:r>
              <a:rPr lang="it-IT" sz="4000" b="1" dirty="0" err="1" smtClean="0">
                <a:solidFill>
                  <a:srgbClr val="0070C0"/>
                </a:solidFill>
                <a:cs typeface="Times New Roman" pitchFamily="18" charset="0"/>
              </a:rPr>
              <a:t>ordinistiche</a:t>
            </a:r>
            <a:endParaRPr lang="it-IT" sz="4000" b="1" dirty="0">
              <a:solidFill>
                <a:srgbClr val="0070C0"/>
              </a:solidFill>
              <a:cs typeface="Times New Roman" pitchFamily="18" charset="0"/>
            </a:endParaRPr>
          </a:p>
          <a:p>
            <a:pPr algn="ctr"/>
            <a:r>
              <a:rPr lang="it-IT" sz="3200" b="1" dirty="0" smtClean="0">
                <a:solidFill>
                  <a:srgbClr val="0070C0"/>
                </a:solidFill>
                <a:cs typeface="Times New Roman" pitchFamily="18" charset="0"/>
              </a:rPr>
              <a:t>5</a:t>
            </a:r>
            <a:r>
              <a:rPr lang="it-IT" sz="3200" b="1" baseline="30000" dirty="0" smtClean="0">
                <a:solidFill>
                  <a:srgbClr val="0070C0"/>
                </a:solidFill>
                <a:cs typeface="Times New Roman" pitchFamily="18" charset="0"/>
              </a:rPr>
              <a:t>a</a:t>
            </a:r>
            <a:r>
              <a:rPr lang="it-IT" sz="2800" b="1" dirty="0" smtClean="0">
                <a:solidFill>
                  <a:srgbClr val="0070C0"/>
                </a:solidFill>
                <a:cs typeface="Times New Roman" pitchFamily="18" charset="0"/>
              </a:rPr>
              <a:t> edizione</a:t>
            </a:r>
          </a:p>
          <a:p>
            <a:pPr algn="ctr"/>
            <a:endParaRPr lang="it-IT" sz="20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 algn="ctr"/>
            <a:endParaRPr lang="it-IT" sz="20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 algn="ctr"/>
            <a:r>
              <a:rPr lang="it-IT" sz="2000" b="1" dirty="0" smtClean="0">
                <a:solidFill>
                  <a:srgbClr val="0070C0"/>
                </a:solidFill>
                <a:cs typeface="Times New Roman" pitchFamily="18" charset="0"/>
              </a:rPr>
              <a:t>MARIANO </a:t>
            </a:r>
            <a:r>
              <a:rPr lang="it-IT" sz="2000" b="1" dirty="0">
                <a:solidFill>
                  <a:srgbClr val="0070C0"/>
                </a:solidFill>
                <a:cs typeface="Times New Roman" pitchFamily="18" charset="0"/>
              </a:rPr>
              <a:t>BELLA</a:t>
            </a:r>
          </a:p>
          <a:p>
            <a:pPr algn="ctr"/>
            <a:r>
              <a:rPr lang="it-IT" sz="2000" b="1" dirty="0">
                <a:solidFill>
                  <a:srgbClr val="0070C0"/>
                </a:solidFill>
                <a:cs typeface="Times New Roman" pitchFamily="18" charset="0"/>
              </a:rPr>
              <a:t>DIRETTORE UFFICIO STUDI CONFCOMMERCIO</a:t>
            </a:r>
          </a:p>
          <a:p>
            <a:pPr algn="ctr"/>
            <a:endParaRPr lang="it-IT" sz="20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 algn="ctr"/>
            <a:r>
              <a:rPr lang="it-IT" sz="2000" b="1" dirty="0" smtClean="0">
                <a:solidFill>
                  <a:srgbClr val="0070C0"/>
                </a:solidFill>
                <a:cs typeface="Times New Roman" pitchFamily="18" charset="0"/>
              </a:rPr>
              <a:t>ROMA</a:t>
            </a:r>
          </a:p>
          <a:p>
            <a:pPr algn="ctr"/>
            <a:r>
              <a:rPr lang="it-IT" sz="2000" b="1" dirty="0" smtClean="0">
                <a:solidFill>
                  <a:srgbClr val="0070C0"/>
                </a:solidFill>
                <a:cs typeface="Times New Roman" pitchFamily="18" charset="0"/>
              </a:rPr>
              <a:t>12 novembre 2020</a:t>
            </a:r>
          </a:p>
          <a:p>
            <a:pPr algn="ctr"/>
            <a:endParaRPr lang="it-IT" sz="20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 algn="ctr"/>
            <a:endParaRPr lang="it-IT" sz="2000" b="1" dirty="0">
              <a:solidFill>
                <a:srgbClr val="0070C0"/>
              </a:solidFill>
              <a:cs typeface="Times New Roman" pitchFamily="18" charset="0"/>
            </a:endParaRPr>
          </a:p>
          <a:p>
            <a:pPr algn="ctr"/>
            <a:r>
              <a:rPr lang="it-IT" altLang="it-IT" sz="2000" b="1" i="1" dirty="0"/>
              <a:t>traccia per una presentazione </a:t>
            </a:r>
            <a:r>
              <a:rPr lang="it-IT" altLang="it-IT" sz="2000" b="1" i="1" dirty="0" smtClean="0"/>
              <a:t>orale</a:t>
            </a:r>
            <a:endParaRPr lang="it-IT" altLang="it-IT" b="1" i="1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60648"/>
            <a:ext cx="2590800" cy="115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927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7065" y="2326"/>
            <a:ext cx="8374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it-IT" sz="3200" b="1" dirty="0" smtClean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di contesto: produttività-competitività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650669" y="1163"/>
            <a:ext cx="503237" cy="504825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 dirty="0">
                <a:solidFill>
                  <a:srgbClr val="FFFF00"/>
                </a:solidFill>
              </a:rPr>
              <a:t>9</a:t>
            </a:r>
            <a:endParaRPr lang="it-IT" altLang="it-IT" b="1" dirty="0">
              <a:solidFill>
                <a:srgbClr val="FFFF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73" b="4549"/>
          <a:stretch/>
        </p:blipFill>
        <p:spPr bwMode="auto">
          <a:xfrm>
            <a:off x="45071" y="836712"/>
            <a:ext cx="8991426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658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7"/>
          <p:cNvSpPr txBox="1">
            <a:spLocks noChangeArrowheads="1"/>
          </p:cNvSpPr>
          <p:nvPr/>
        </p:nvSpPr>
        <p:spPr bwMode="auto">
          <a:xfrm>
            <a:off x="-17463" y="44450"/>
            <a:ext cx="2933279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altLang="it-IT" sz="3200" b="1" dirty="0">
                <a:solidFill>
                  <a:srgbClr val="CC0066"/>
                </a:solidFill>
                <a:cs typeface="Times New Roman" pitchFamily="18" charset="0"/>
              </a:rPr>
              <a:t>F</a:t>
            </a:r>
            <a:r>
              <a:rPr lang="it-IT" altLang="it-IT" sz="3200" b="1" dirty="0" smtClean="0">
                <a:solidFill>
                  <a:srgbClr val="CC0066"/>
                </a:solidFill>
                <a:cs typeface="Times New Roman" pitchFamily="18" charset="0"/>
              </a:rPr>
              <a:t>onti e note</a:t>
            </a:r>
            <a:endParaRPr lang="it-IT" altLang="it-IT" sz="3200" b="1" dirty="0">
              <a:solidFill>
                <a:srgbClr val="CC0066"/>
              </a:solidFill>
              <a:cs typeface="Times New Roman" pitchFamily="18" charset="0"/>
            </a:endParaRP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3175" y="725433"/>
            <a:ext cx="9140825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tabLst>
                <a:tab pos="209550" algn="l"/>
                <a:tab pos="3492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09550" algn="l"/>
                <a:tab pos="3492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09550" algn="l"/>
                <a:tab pos="3492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09550" algn="l"/>
                <a:tab pos="3492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09550" algn="l"/>
                <a:tab pos="3492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" algn="l"/>
                <a:tab pos="3492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" algn="l"/>
                <a:tab pos="3492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" algn="l"/>
                <a:tab pos="3492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" algn="l"/>
                <a:tab pos="3492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it-IT" altLang="it-IT" sz="1800" b="1" dirty="0" smtClean="0">
                <a:solidFill>
                  <a:srgbClr val="CC0066"/>
                </a:solidFill>
              </a:rPr>
              <a:t>chart 1: </a:t>
            </a:r>
            <a:r>
              <a:rPr lang="it-IT" altLang="it-IT" sz="1800" dirty="0"/>
              <a:t>elaborazioni USC su dati </a:t>
            </a:r>
            <a:r>
              <a:rPr lang="it-IT" altLang="it-IT" sz="1800" dirty="0" smtClean="0"/>
              <a:t>Istat, </a:t>
            </a:r>
            <a:r>
              <a:rPr lang="it-IT" altLang="it-IT" sz="1800" dirty="0" err="1" smtClean="0"/>
              <a:t>Eurostat</a:t>
            </a:r>
            <a:r>
              <a:rPr lang="it-IT" altLang="it-IT" sz="1800" dirty="0" smtClean="0"/>
              <a:t>, </a:t>
            </a:r>
            <a:r>
              <a:rPr lang="it-IT" altLang="it-IT" sz="1800" dirty="0"/>
              <a:t>U.S. Bureau of </a:t>
            </a:r>
            <a:r>
              <a:rPr lang="it-IT" altLang="it-IT" sz="1800" dirty="0" err="1" smtClean="0"/>
              <a:t>Labor</a:t>
            </a:r>
            <a:r>
              <a:rPr lang="it-IT" altLang="it-IT" sz="1800" dirty="0" smtClean="0"/>
              <a:t> </a:t>
            </a:r>
            <a:r>
              <a:rPr lang="it-IT" altLang="it-IT" sz="1800" dirty="0" err="1" smtClean="0"/>
              <a:t>Statistics</a:t>
            </a:r>
            <a:r>
              <a:rPr lang="it-IT" altLang="it-IT" sz="1800" dirty="0" smtClean="0"/>
              <a:t> (BLS).</a:t>
            </a:r>
            <a:endParaRPr lang="it-IT" altLang="it-IT" sz="1800" dirty="0"/>
          </a:p>
          <a:p>
            <a:pPr algn="just"/>
            <a:r>
              <a:rPr lang="it-IT" altLang="it-IT" sz="1800" b="1" dirty="0">
                <a:solidFill>
                  <a:srgbClr val="CC0066"/>
                </a:solidFill>
              </a:rPr>
              <a:t>chart </a:t>
            </a:r>
            <a:r>
              <a:rPr lang="it-IT" altLang="it-IT" sz="1800" b="1" dirty="0" smtClean="0">
                <a:solidFill>
                  <a:srgbClr val="CC0066"/>
                </a:solidFill>
              </a:rPr>
              <a:t>2: </a:t>
            </a:r>
            <a:r>
              <a:rPr lang="it-IT" altLang="it-IT" sz="1800" dirty="0"/>
              <a:t>elaborazioni USC </a:t>
            </a:r>
            <a:r>
              <a:rPr lang="it-IT" altLang="it-IT" sz="1800" dirty="0" smtClean="0"/>
              <a:t> su </a:t>
            </a:r>
            <a:r>
              <a:rPr lang="it-IT" altLang="it-IT" sz="1800" dirty="0"/>
              <a:t>dati Commissione Europea -</a:t>
            </a:r>
            <a:r>
              <a:rPr lang="it-IT" altLang="it-IT" sz="1800" dirty="0" smtClean="0"/>
              <a:t> AMECO e Istat per l’Italia.</a:t>
            </a:r>
            <a:endParaRPr lang="it-IT" altLang="it-IT" sz="1800" dirty="0">
              <a:solidFill>
                <a:srgbClr val="000000"/>
              </a:solidFill>
            </a:endParaRPr>
          </a:p>
          <a:p>
            <a:pPr algn="just"/>
            <a:r>
              <a:rPr lang="it-IT" altLang="it-IT" sz="1800" b="1" dirty="0">
                <a:solidFill>
                  <a:srgbClr val="CC0066"/>
                </a:solidFill>
              </a:rPr>
              <a:t>chart </a:t>
            </a:r>
            <a:r>
              <a:rPr lang="it-IT" altLang="it-IT" sz="1800" b="1" dirty="0" smtClean="0">
                <a:solidFill>
                  <a:srgbClr val="CC0066"/>
                </a:solidFill>
              </a:rPr>
              <a:t>3:</a:t>
            </a:r>
            <a:r>
              <a:rPr lang="it-IT" altLang="it-IT" sz="1800" dirty="0" smtClean="0"/>
              <a:t> </a:t>
            </a:r>
            <a:r>
              <a:rPr lang="it-IT" altLang="it-IT" sz="1800" dirty="0"/>
              <a:t>elaborazioni USC su dati </a:t>
            </a:r>
            <a:r>
              <a:rPr lang="it-IT" altLang="it-IT" sz="1800" dirty="0" smtClean="0"/>
              <a:t>Istat - Forze di Lavoro e </a:t>
            </a:r>
            <a:r>
              <a:rPr lang="it-IT" altLang="it-IT" sz="1800" dirty="0"/>
              <a:t>MEF -</a:t>
            </a:r>
            <a:r>
              <a:rPr lang="it-IT" altLang="it-IT" sz="1800" dirty="0" smtClean="0"/>
              <a:t> </a:t>
            </a:r>
            <a:r>
              <a:rPr lang="it-IT" altLang="it-IT" sz="1800" dirty="0" err="1" smtClean="0"/>
              <a:t>Dpt</a:t>
            </a:r>
            <a:r>
              <a:rPr lang="it-IT" altLang="it-IT" sz="1800" dirty="0" smtClean="0"/>
              <a:t>. Finanze</a:t>
            </a:r>
            <a:r>
              <a:rPr lang="it-IT" altLang="it-IT" sz="1800" dirty="0"/>
              <a:t>, Dichiarazioni Fiscali Anno d’Imposta 2008 e </a:t>
            </a:r>
            <a:r>
              <a:rPr lang="it-IT" altLang="it-IT" sz="1800" dirty="0" smtClean="0"/>
              <a:t>2017.</a:t>
            </a:r>
            <a:endParaRPr lang="it-IT" altLang="it-IT" sz="1800" dirty="0"/>
          </a:p>
          <a:p>
            <a:pPr algn="just" eaLnBrk="1" hangingPunct="1"/>
            <a:r>
              <a:rPr lang="it-IT" altLang="it-IT" sz="1800" b="1" dirty="0">
                <a:solidFill>
                  <a:srgbClr val="CC0066"/>
                </a:solidFill>
              </a:rPr>
              <a:t>chart </a:t>
            </a:r>
            <a:r>
              <a:rPr lang="it-IT" altLang="it-IT" sz="1800" b="1" dirty="0" smtClean="0">
                <a:solidFill>
                  <a:srgbClr val="CC0066"/>
                </a:solidFill>
              </a:rPr>
              <a:t>4: </a:t>
            </a:r>
            <a:r>
              <a:rPr lang="it-IT" altLang="it-IT" sz="1800" dirty="0"/>
              <a:t>elaborazioni USC su dati </a:t>
            </a:r>
            <a:r>
              <a:rPr lang="it-IT" altLang="it-IT" sz="1800" dirty="0" smtClean="0"/>
              <a:t>MEF-</a:t>
            </a:r>
            <a:r>
              <a:rPr lang="it-IT" altLang="it-IT" sz="1800" dirty="0" err="1" smtClean="0"/>
              <a:t>Dpt</a:t>
            </a:r>
            <a:r>
              <a:rPr lang="it-IT" altLang="it-IT" sz="1800" dirty="0" smtClean="0"/>
              <a:t>. Finanze</a:t>
            </a:r>
            <a:r>
              <a:rPr lang="it-IT" altLang="it-IT" sz="1800" dirty="0"/>
              <a:t>, Dichiarazioni Fiscali Anno d’Imposta 2008 e </a:t>
            </a:r>
            <a:r>
              <a:rPr lang="it-IT" altLang="it-IT" sz="1800" dirty="0" smtClean="0"/>
              <a:t>2017.</a:t>
            </a:r>
            <a:endParaRPr lang="it-IT" altLang="it-IT" sz="1800" dirty="0"/>
          </a:p>
          <a:p>
            <a:pPr algn="just"/>
            <a:r>
              <a:rPr lang="it-IT" altLang="it-IT" sz="1800" b="1" dirty="0">
                <a:solidFill>
                  <a:srgbClr val="CC0066"/>
                </a:solidFill>
              </a:rPr>
              <a:t>chart </a:t>
            </a:r>
            <a:r>
              <a:rPr lang="it-IT" altLang="it-IT" sz="1800" b="1" dirty="0" smtClean="0">
                <a:solidFill>
                  <a:srgbClr val="CC0066"/>
                </a:solidFill>
              </a:rPr>
              <a:t>5: </a:t>
            </a:r>
            <a:r>
              <a:rPr lang="it-IT" altLang="it-IT" sz="1800" dirty="0" smtClean="0"/>
              <a:t>elaborazioni </a:t>
            </a:r>
            <a:r>
              <a:rPr lang="it-IT" altLang="it-IT" sz="1800" dirty="0"/>
              <a:t>USC su dati Istat - Contabilità Nazionale e MEF -</a:t>
            </a:r>
            <a:r>
              <a:rPr lang="it-IT" altLang="it-IT" sz="1800" dirty="0" smtClean="0"/>
              <a:t> </a:t>
            </a:r>
            <a:r>
              <a:rPr lang="it-IT" altLang="it-IT" sz="1800" dirty="0" err="1" smtClean="0"/>
              <a:t>Dpt</a:t>
            </a:r>
            <a:r>
              <a:rPr lang="it-IT" altLang="it-IT" sz="1800" dirty="0" smtClean="0"/>
              <a:t>. Finanze</a:t>
            </a:r>
            <a:r>
              <a:rPr lang="it-IT" altLang="it-IT" sz="1800" dirty="0"/>
              <a:t>, Dichiarazioni Fiscali Anno d’Imposta 2008 e 2017.</a:t>
            </a:r>
          </a:p>
          <a:p>
            <a:pPr algn="just"/>
            <a:r>
              <a:rPr lang="it-IT" altLang="it-IT" sz="1800" b="1" dirty="0" smtClean="0">
                <a:solidFill>
                  <a:srgbClr val="CC0066"/>
                </a:solidFill>
              </a:rPr>
              <a:t>chart </a:t>
            </a:r>
            <a:r>
              <a:rPr lang="it-IT" altLang="it-IT" sz="1800" b="1" dirty="0" smtClean="0">
                <a:solidFill>
                  <a:srgbClr val="CC0066"/>
                </a:solidFill>
              </a:rPr>
              <a:t>6-7: </a:t>
            </a:r>
            <a:r>
              <a:rPr lang="it-IT" altLang="it-IT" sz="1800" dirty="0" smtClean="0"/>
              <a:t>MEF </a:t>
            </a:r>
            <a:r>
              <a:rPr lang="it-IT" altLang="it-IT" sz="1800" dirty="0"/>
              <a:t>-</a:t>
            </a:r>
            <a:r>
              <a:rPr lang="it-IT" altLang="it-IT" sz="1800" dirty="0" smtClean="0"/>
              <a:t> </a:t>
            </a:r>
            <a:r>
              <a:rPr lang="it-IT" altLang="it-IT" sz="1800" dirty="0" err="1" smtClean="0"/>
              <a:t>Dpt</a:t>
            </a:r>
            <a:r>
              <a:rPr lang="it-IT" altLang="it-IT" sz="1800" dirty="0" smtClean="0"/>
              <a:t>. Finanze</a:t>
            </a:r>
            <a:r>
              <a:rPr lang="it-IT" altLang="it-IT" sz="1800" dirty="0"/>
              <a:t>, Dichiarazioni Fiscali Anno d’Imposta 2008 e </a:t>
            </a:r>
            <a:r>
              <a:rPr lang="it-IT" altLang="it-IT" sz="1800" dirty="0" smtClean="0"/>
              <a:t>2018.</a:t>
            </a:r>
            <a:endParaRPr lang="it-IT" altLang="it-IT" sz="1800" b="1" dirty="0" smtClean="0">
              <a:solidFill>
                <a:srgbClr val="CC0066"/>
              </a:solidFill>
            </a:endParaRPr>
          </a:p>
          <a:p>
            <a:pPr algn="just"/>
            <a:r>
              <a:rPr lang="it-IT" altLang="it-IT" sz="1800" b="1" dirty="0" smtClean="0">
                <a:solidFill>
                  <a:srgbClr val="CC0066"/>
                </a:solidFill>
              </a:rPr>
              <a:t>chart </a:t>
            </a:r>
            <a:r>
              <a:rPr lang="it-IT" altLang="it-IT" sz="1800" b="1" dirty="0" smtClean="0">
                <a:solidFill>
                  <a:srgbClr val="CC0066"/>
                </a:solidFill>
              </a:rPr>
              <a:t>8: </a:t>
            </a:r>
            <a:r>
              <a:rPr lang="it-IT" altLang="it-IT" sz="1800" dirty="0"/>
              <a:t>elaborazioni USC su </a:t>
            </a:r>
            <a:r>
              <a:rPr lang="it-IT" altLang="it-IT" sz="1800" dirty="0" smtClean="0"/>
              <a:t>dati ISTAT e </a:t>
            </a:r>
            <a:r>
              <a:rPr lang="it-IT" altLang="it-IT" sz="1800" dirty="0"/>
              <a:t>MEF -</a:t>
            </a:r>
            <a:r>
              <a:rPr lang="it-IT" altLang="it-IT" sz="1800" dirty="0" smtClean="0"/>
              <a:t> </a:t>
            </a:r>
            <a:r>
              <a:rPr lang="it-IT" altLang="it-IT" sz="1800" dirty="0" err="1" smtClean="0"/>
              <a:t>Dpt</a:t>
            </a:r>
            <a:r>
              <a:rPr lang="it-IT" altLang="it-IT" sz="1800" dirty="0" smtClean="0"/>
              <a:t>. Finanze</a:t>
            </a:r>
            <a:r>
              <a:rPr lang="it-IT" altLang="it-IT" sz="1800" dirty="0"/>
              <a:t>, Dichiarazioni Fiscali Anno d’Imposta 2008 e </a:t>
            </a:r>
            <a:r>
              <a:rPr lang="it-IT" altLang="it-IT" sz="1800" dirty="0" smtClean="0"/>
              <a:t>2018.</a:t>
            </a:r>
          </a:p>
          <a:p>
            <a:pPr algn="just"/>
            <a:r>
              <a:rPr lang="it-IT" altLang="it-IT" sz="1800" b="1" dirty="0">
                <a:solidFill>
                  <a:srgbClr val="CC0066"/>
                </a:solidFill>
              </a:rPr>
              <a:t>chart </a:t>
            </a:r>
            <a:r>
              <a:rPr lang="it-IT" altLang="it-IT" sz="1800" b="1" dirty="0" smtClean="0">
                <a:solidFill>
                  <a:srgbClr val="CC0066"/>
                </a:solidFill>
              </a:rPr>
              <a:t>9: </a:t>
            </a:r>
            <a:r>
              <a:rPr lang="it-IT" altLang="it-IT" sz="1800" dirty="0" smtClean="0"/>
              <a:t>elaborazioni </a:t>
            </a:r>
            <a:r>
              <a:rPr lang="it-IT" altLang="it-IT" sz="1800" dirty="0"/>
              <a:t>USC su dati </a:t>
            </a:r>
            <a:r>
              <a:rPr lang="it-IT" altLang="it-IT" sz="1800" dirty="0" smtClean="0"/>
              <a:t>World </a:t>
            </a:r>
            <a:r>
              <a:rPr lang="it-IT" altLang="it-IT" sz="1800" dirty="0" err="1" smtClean="0"/>
              <a:t>Bank</a:t>
            </a:r>
            <a:r>
              <a:rPr lang="it-IT" altLang="it-IT" sz="1800" dirty="0" smtClean="0"/>
              <a:t> - </a:t>
            </a:r>
            <a:r>
              <a:rPr lang="it-IT" altLang="it-IT" sz="1800" dirty="0" err="1" smtClean="0"/>
              <a:t>Doing</a:t>
            </a:r>
            <a:r>
              <a:rPr lang="it-IT" altLang="it-IT" sz="1800" dirty="0" smtClean="0"/>
              <a:t> Business, </a:t>
            </a:r>
            <a:r>
              <a:rPr lang="it-IT" altLang="it-IT" sz="1800" dirty="0" err="1" smtClean="0"/>
              <a:t>European</a:t>
            </a:r>
            <a:r>
              <a:rPr lang="it-IT" altLang="it-IT" sz="1800" dirty="0" smtClean="0"/>
              <a:t> </a:t>
            </a:r>
            <a:r>
              <a:rPr lang="it-IT" altLang="it-IT" sz="1800" dirty="0" err="1" smtClean="0"/>
              <a:t>Payment</a:t>
            </a:r>
            <a:r>
              <a:rPr lang="it-IT" altLang="it-IT" sz="1800" dirty="0" smtClean="0"/>
              <a:t> Index - </a:t>
            </a:r>
            <a:r>
              <a:rPr lang="it-IT" altLang="it-IT" sz="1800" dirty="0" err="1" smtClean="0"/>
              <a:t>Intrum</a:t>
            </a:r>
            <a:r>
              <a:rPr lang="it-IT" altLang="it-IT" sz="1800" dirty="0" smtClean="0"/>
              <a:t> </a:t>
            </a:r>
            <a:r>
              <a:rPr lang="it-IT" altLang="it-IT" sz="1800" dirty="0" err="1" smtClean="0"/>
              <a:t>Justitia</a:t>
            </a:r>
            <a:r>
              <a:rPr lang="it-IT" altLang="it-IT" sz="1800" dirty="0" smtClean="0"/>
              <a:t>, Istat e Commissione Europea -  AMECO, </a:t>
            </a:r>
            <a:r>
              <a:rPr lang="it-IT" altLang="it-IT" sz="1800" dirty="0" err="1" smtClean="0"/>
              <a:t>Eurostat</a:t>
            </a:r>
            <a:r>
              <a:rPr lang="it-IT" altLang="it-IT" sz="1800" dirty="0" smtClean="0"/>
              <a:t>.</a:t>
            </a:r>
          </a:p>
          <a:p>
            <a:pPr algn="just"/>
            <a:endParaRPr lang="it-IT" altLang="it-IT" sz="1800" b="1" dirty="0">
              <a:solidFill>
                <a:srgbClr val="CC0066"/>
              </a:solidFill>
            </a:endParaRPr>
          </a:p>
          <a:p>
            <a:pPr algn="just" eaLnBrk="1" hangingPunct="1"/>
            <a:r>
              <a:rPr lang="it-IT" altLang="it-IT" sz="1400" b="1" dirty="0" smtClean="0">
                <a:solidFill>
                  <a:srgbClr val="0000FF"/>
                </a:solidFill>
              </a:rPr>
              <a:t>Indicazioni metodologiche - </a:t>
            </a:r>
            <a:r>
              <a:rPr lang="it-IT" altLang="it-IT" sz="1400" dirty="0" smtClean="0">
                <a:solidFill>
                  <a:srgbClr val="0000FF"/>
                </a:solidFill>
              </a:rPr>
              <a:t>Il </a:t>
            </a:r>
            <a:r>
              <a:rPr lang="it-IT" altLang="it-IT" sz="1400" dirty="0">
                <a:solidFill>
                  <a:srgbClr val="0000FF"/>
                </a:solidFill>
              </a:rPr>
              <a:t>totale dei professionisti non </a:t>
            </a:r>
            <a:r>
              <a:rPr lang="it-IT" altLang="it-IT" sz="1400" dirty="0" err="1" smtClean="0">
                <a:solidFill>
                  <a:srgbClr val="0000FF"/>
                </a:solidFill>
              </a:rPr>
              <a:t>ordinistici</a:t>
            </a:r>
            <a:r>
              <a:rPr lang="it-IT" altLang="it-IT" sz="1400" dirty="0" smtClean="0">
                <a:solidFill>
                  <a:srgbClr val="0000FF"/>
                </a:solidFill>
              </a:rPr>
              <a:t> </a:t>
            </a:r>
            <a:r>
              <a:rPr lang="it-IT" altLang="it-IT" sz="1400" dirty="0">
                <a:solidFill>
                  <a:srgbClr val="0000FF"/>
                </a:solidFill>
              </a:rPr>
              <a:t>è stato stimato a livello di Divisione, Gruppo, Classe o Categoria ATECO, laddove il dato del Dipartimento delle Finanze è risultato criptato per la tutela del segreto statistico, imputando convenzionalmente un numero pari a 2. Il numero di </a:t>
            </a:r>
            <a:r>
              <a:rPr lang="it-IT" altLang="it-IT" sz="1400" dirty="0" smtClean="0">
                <a:solidFill>
                  <a:srgbClr val="0000FF"/>
                </a:solidFill>
              </a:rPr>
              <a:t>professionisti </a:t>
            </a:r>
            <a:r>
              <a:rPr lang="it-IT" altLang="it-IT" sz="1400" dirty="0" err="1" smtClean="0">
                <a:solidFill>
                  <a:srgbClr val="0000FF"/>
                </a:solidFill>
              </a:rPr>
              <a:t>ordinistici</a:t>
            </a:r>
            <a:r>
              <a:rPr lang="it-IT" altLang="it-IT" sz="1400" dirty="0" smtClean="0">
                <a:solidFill>
                  <a:srgbClr val="0000FF"/>
                </a:solidFill>
              </a:rPr>
              <a:t> </a:t>
            </a:r>
            <a:r>
              <a:rPr lang="it-IT" altLang="it-IT" sz="1400" dirty="0">
                <a:solidFill>
                  <a:srgbClr val="0000FF"/>
                </a:solidFill>
              </a:rPr>
              <a:t>è stato ottenuto per differenza, sottraendo dal totale dei liberi professionisti di fonte Istat, l’ammontare </a:t>
            </a:r>
            <a:r>
              <a:rPr lang="it-IT" altLang="it-IT" sz="1400" dirty="0" smtClean="0">
                <a:solidFill>
                  <a:srgbClr val="0000FF"/>
                </a:solidFill>
              </a:rPr>
              <a:t>dei non </a:t>
            </a:r>
            <a:r>
              <a:rPr lang="it-IT" altLang="it-IT" sz="1400" dirty="0" err="1" smtClean="0">
                <a:solidFill>
                  <a:srgbClr val="0000FF"/>
                </a:solidFill>
              </a:rPr>
              <a:t>ordinistici</a:t>
            </a:r>
            <a:r>
              <a:rPr lang="it-IT" altLang="it-IT" sz="1400" dirty="0" smtClean="0">
                <a:solidFill>
                  <a:srgbClr val="0000FF"/>
                </a:solidFill>
              </a:rPr>
              <a:t> </a:t>
            </a:r>
            <a:r>
              <a:rPr lang="it-IT" altLang="it-IT" sz="1400" dirty="0">
                <a:solidFill>
                  <a:srgbClr val="0000FF"/>
                </a:solidFill>
              </a:rPr>
              <a:t>desunti dai dati delle </a:t>
            </a:r>
            <a:r>
              <a:rPr lang="it-IT" altLang="it-IT" sz="1400" dirty="0" smtClean="0">
                <a:solidFill>
                  <a:srgbClr val="0000FF"/>
                </a:solidFill>
              </a:rPr>
              <a:t>dichiarazioni fiscali</a:t>
            </a:r>
            <a:r>
              <a:rPr lang="it-IT" altLang="it-IT" sz="1400" dirty="0">
                <a:solidFill>
                  <a:srgbClr val="0000FF"/>
                </a:solidFill>
              </a:rPr>
              <a:t>. Il reddito prodotto dai liberi professionisti nel complesso e dai non </a:t>
            </a:r>
            <a:r>
              <a:rPr lang="it-IT" altLang="it-IT" sz="1400" dirty="0" err="1" smtClean="0">
                <a:solidFill>
                  <a:srgbClr val="0000FF"/>
                </a:solidFill>
              </a:rPr>
              <a:t>ordinistici</a:t>
            </a:r>
            <a:r>
              <a:rPr lang="it-IT" altLang="it-IT" sz="1400" dirty="0" smtClean="0">
                <a:solidFill>
                  <a:srgbClr val="0000FF"/>
                </a:solidFill>
              </a:rPr>
              <a:t> è </a:t>
            </a:r>
            <a:r>
              <a:rPr lang="it-IT" altLang="it-IT" sz="1400" dirty="0">
                <a:solidFill>
                  <a:srgbClr val="0000FF"/>
                </a:solidFill>
              </a:rPr>
              <a:t>derivato dai dati delle </a:t>
            </a:r>
            <a:r>
              <a:rPr lang="it-IT" altLang="it-IT" sz="1400" dirty="0" smtClean="0">
                <a:solidFill>
                  <a:srgbClr val="0000FF"/>
                </a:solidFill>
              </a:rPr>
              <a:t>dichiarazioni fiscali</a:t>
            </a:r>
            <a:r>
              <a:rPr lang="it-IT" altLang="it-IT" sz="1400" dirty="0">
                <a:solidFill>
                  <a:srgbClr val="0000FF"/>
                </a:solidFill>
              </a:rPr>
              <a:t>, ottenendo per sottrazione dei non </a:t>
            </a:r>
            <a:r>
              <a:rPr lang="it-IT" altLang="it-IT" sz="1400" dirty="0" err="1" smtClean="0">
                <a:solidFill>
                  <a:srgbClr val="0000FF"/>
                </a:solidFill>
              </a:rPr>
              <a:t>ordinistici</a:t>
            </a:r>
            <a:r>
              <a:rPr lang="it-IT" altLang="it-IT" sz="1400" dirty="0" smtClean="0">
                <a:solidFill>
                  <a:srgbClr val="0000FF"/>
                </a:solidFill>
              </a:rPr>
              <a:t> </a:t>
            </a:r>
            <a:r>
              <a:rPr lang="it-IT" altLang="it-IT" sz="1400" dirty="0">
                <a:solidFill>
                  <a:srgbClr val="0000FF"/>
                </a:solidFill>
              </a:rPr>
              <a:t>dal totale, il reddito </a:t>
            </a:r>
            <a:r>
              <a:rPr lang="it-IT" altLang="it-IT" sz="1400" dirty="0" smtClean="0">
                <a:solidFill>
                  <a:srgbClr val="0000FF"/>
                </a:solidFill>
              </a:rPr>
              <a:t>degli </a:t>
            </a:r>
            <a:r>
              <a:rPr lang="it-IT" altLang="it-IT" sz="1400" dirty="0" err="1" smtClean="0">
                <a:solidFill>
                  <a:srgbClr val="0000FF"/>
                </a:solidFill>
              </a:rPr>
              <a:t>ordinistici</a:t>
            </a:r>
            <a:r>
              <a:rPr lang="it-IT" altLang="it-IT" sz="1400" dirty="0" smtClean="0">
                <a:solidFill>
                  <a:srgbClr val="0000FF"/>
                </a:solidFill>
              </a:rPr>
              <a:t>.</a:t>
            </a:r>
          </a:p>
          <a:p>
            <a:pPr algn="just" eaLnBrk="1" hangingPunct="1"/>
            <a:endParaRPr lang="it-IT" altLang="it-IT" sz="1400" dirty="0">
              <a:solidFill>
                <a:srgbClr val="0000FF"/>
              </a:solidFill>
            </a:endParaRPr>
          </a:p>
          <a:p>
            <a:pPr algn="just" eaLnBrk="1" hangingPunct="1"/>
            <a:r>
              <a:rPr lang="it-IT" altLang="it-IT" sz="1400" b="1" i="1" dirty="0" smtClean="0"/>
              <a:t>La </a:t>
            </a:r>
            <a:r>
              <a:rPr lang="it-IT" altLang="it-IT" sz="1400" b="1" i="1" dirty="0"/>
              <a:t>presentazione è stata redatta con le informazioni disponibili al </a:t>
            </a:r>
            <a:r>
              <a:rPr lang="it-IT" altLang="it-IT" sz="1400" b="1" i="1" dirty="0" smtClean="0"/>
              <a:t>3 novembre 2020.</a:t>
            </a:r>
            <a:endParaRPr lang="it-IT" altLang="it-IT" sz="1400" b="1" i="1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640763" y="0"/>
            <a:ext cx="503237" cy="504825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 dirty="0" smtClean="0">
                <a:solidFill>
                  <a:srgbClr val="FFFF00"/>
                </a:solidFill>
              </a:rPr>
              <a:t>10</a:t>
            </a:r>
            <a:endParaRPr lang="it-IT" altLang="it-IT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39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899592" y="1772816"/>
            <a:ext cx="748883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it-IT" sz="4000" b="1" dirty="0">
                <a:solidFill>
                  <a:srgbClr val="0070C0"/>
                </a:solidFill>
                <a:cs typeface="Times New Roman" pitchFamily="18" charset="0"/>
              </a:rPr>
              <a:t>U</a:t>
            </a:r>
            <a:r>
              <a:rPr lang="it-IT" sz="4000" b="1" dirty="0" smtClean="0">
                <a:solidFill>
                  <a:srgbClr val="0070C0"/>
                </a:solidFill>
                <a:cs typeface="Times New Roman" pitchFamily="18" charset="0"/>
              </a:rPr>
              <a:t>na nota sulle professioni non </a:t>
            </a:r>
            <a:r>
              <a:rPr lang="it-IT" sz="4000" b="1" dirty="0" err="1" smtClean="0">
                <a:solidFill>
                  <a:srgbClr val="0070C0"/>
                </a:solidFill>
                <a:cs typeface="Times New Roman" pitchFamily="18" charset="0"/>
              </a:rPr>
              <a:t>ordinistiche</a:t>
            </a:r>
            <a:endParaRPr lang="it-IT" sz="4000" b="1" dirty="0">
              <a:solidFill>
                <a:srgbClr val="0070C0"/>
              </a:solidFill>
              <a:cs typeface="Times New Roman" pitchFamily="18" charset="0"/>
            </a:endParaRPr>
          </a:p>
          <a:p>
            <a:pPr algn="ctr"/>
            <a:r>
              <a:rPr lang="it-IT" sz="3200" b="1" dirty="0" smtClean="0">
                <a:solidFill>
                  <a:srgbClr val="0070C0"/>
                </a:solidFill>
                <a:cs typeface="Times New Roman" pitchFamily="18" charset="0"/>
              </a:rPr>
              <a:t>5</a:t>
            </a:r>
            <a:r>
              <a:rPr lang="it-IT" sz="3200" b="1" baseline="30000" dirty="0" smtClean="0">
                <a:solidFill>
                  <a:srgbClr val="0070C0"/>
                </a:solidFill>
                <a:cs typeface="Times New Roman" pitchFamily="18" charset="0"/>
              </a:rPr>
              <a:t>a</a:t>
            </a:r>
            <a:r>
              <a:rPr lang="it-IT" sz="2800" b="1" dirty="0" smtClean="0">
                <a:solidFill>
                  <a:srgbClr val="0070C0"/>
                </a:solidFill>
                <a:cs typeface="Times New Roman" pitchFamily="18" charset="0"/>
              </a:rPr>
              <a:t> edizione</a:t>
            </a:r>
          </a:p>
          <a:p>
            <a:pPr algn="ctr"/>
            <a:endParaRPr lang="it-IT" sz="20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 algn="ctr"/>
            <a:endParaRPr lang="it-IT" sz="20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 algn="ctr"/>
            <a:r>
              <a:rPr lang="it-IT" sz="2000" b="1" dirty="0" smtClean="0">
                <a:solidFill>
                  <a:srgbClr val="0070C0"/>
                </a:solidFill>
                <a:cs typeface="Times New Roman" pitchFamily="18" charset="0"/>
              </a:rPr>
              <a:t>MARIANO </a:t>
            </a:r>
            <a:r>
              <a:rPr lang="it-IT" sz="2000" b="1" dirty="0">
                <a:solidFill>
                  <a:srgbClr val="0070C0"/>
                </a:solidFill>
                <a:cs typeface="Times New Roman" pitchFamily="18" charset="0"/>
              </a:rPr>
              <a:t>BELLA</a:t>
            </a:r>
          </a:p>
          <a:p>
            <a:pPr algn="ctr"/>
            <a:r>
              <a:rPr lang="it-IT" sz="2000" b="1" dirty="0">
                <a:solidFill>
                  <a:srgbClr val="0070C0"/>
                </a:solidFill>
                <a:cs typeface="Times New Roman" pitchFamily="18" charset="0"/>
              </a:rPr>
              <a:t>DIRETTORE UFFICIO STUDI CONFCOMMERCIO</a:t>
            </a:r>
          </a:p>
          <a:p>
            <a:pPr algn="ctr"/>
            <a:endParaRPr lang="it-IT" sz="20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 algn="ctr"/>
            <a:r>
              <a:rPr lang="it-IT" sz="2000" b="1" dirty="0" smtClean="0">
                <a:solidFill>
                  <a:srgbClr val="0070C0"/>
                </a:solidFill>
                <a:cs typeface="Times New Roman" pitchFamily="18" charset="0"/>
              </a:rPr>
              <a:t>ROMA</a:t>
            </a:r>
          </a:p>
          <a:p>
            <a:pPr algn="ctr"/>
            <a:r>
              <a:rPr lang="it-IT" sz="2000" b="1" dirty="0" smtClean="0">
                <a:solidFill>
                  <a:srgbClr val="0070C0"/>
                </a:solidFill>
                <a:cs typeface="Times New Roman" pitchFamily="18" charset="0"/>
              </a:rPr>
              <a:t>12 novembre 2020</a:t>
            </a:r>
          </a:p>
          <a:p>
            <a:pPr algn="ctr"/>
            <a:endParaRPr lang="it-IT" sz="20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 algn="ctr"/>
            <a:endParaRPr lang="it-IT" sz="2000" b="1" dirty="0">
              <a:solidFill>
                <a:srgbClr val="0070C0"/>
              </a:solidFill>
              <a:cs typeface="Times New Roman" pitchFamily="18" charset="0"/>
            </a:endParaRPr>
          </a:p>
          <a:p>
            <a:pPr algn="ctr"/>
            <a:r>
              <a:rPr lang="it-IT" altLang="it-IT" sz="2000" b="1" i="1" dirty="0"/>
              <a:t>traccia per una presentazione </a:t>
            </a:r>
            <a:r>
              <a:rPr lang="it-IT" altLang="it-IT" sz="2000" b="1" i="1" dirty="0" smtClean="0"/>
              <a:t>orale</a:t>
            </a:r>
            <a:endParaRPr lang="it-IT" altLang="it-IT" b="1" i="1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60648"/>
            <a:ext cx="2590800" cy="115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922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5496" y="37771"/>
            <a:ext cx="8424936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it-IT" altLang="it-IT" sz="3200" b="1" dirty="0">
                <a:solidFill>
                  <a:srgbClr val="CC0066"/>
                </a:solidFill>
                <a:cs typeface="Times New Roman" pitchFamily="18" charset="0"/>
              </a:rPr>
              <a:t>L</a:t>
            </a:r>
            <a:r>
              <a:rPr lang="it-IT" altLang="it-IT" sz="3200" b="1" dirty="0" smtClean="0">
                <a:solidFill>
                  <a:srgbClr val="CC0066"/>
                </a:solidFill>
                <a:cs typeface="Times New Roman" pitchFamily="18" charset="0"/>
              </a:rPr>
              <a:t>’evoluzione dell’occupazione settoriale</a:t>
            </a:r>
          </a:p>
          <a:p>
            <a:pPr>
              <a:lnSpc>
                <a:spcPct val="85000"/>
              </a:lnSpc>
            </a:pPr>
            <a:r>
              <a:rPr lang="it-IT" altLang="it-IT" sz="2800" b="1" dirty="0">
                <a:solidFill>
                  <a:srgbClr val="CC0066"/>
                </a:solidFill>
                <a:cs typeface="Times New Roman" pitchFamily="18" charset="0"/>
              </a:rPr>
              <a:t>q</a:t>
            </a:r>
            <a:r>
              <a:rPr lang="it-IT" altLang="it-IT" sz="2800" b="1" dirty="0" smtClean="0">
                <a:solidFill>
                  <a:srgbClr val="CC0066"/>
                </a:solidFill>
                <a:cs typeface="Times New Roman" pitchFamily="18" charset="0"/>
              </a:rPr>
              <a:t>uote % sul totale</a:t>
            </a:r>
            <a:endParaRPr lang="it-IT" altLang="it-IT" sz="2800" b="1" dirty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8640762" y="0"/>
            <a:ext cx="503237" cy="504825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 dirty="0" smtClean="0">
                <a:solidFill>
                  <a:srgbClr val="FFFF00"/>
                </a:solidFill>
              </a:rPr>
              <a:t>1</a:t>
            </a:r>
            <a:endParaRPr lang="it-IT" altLang="it-IT" b="1" dirty="0">
              <a:solidFill>
                <a:srgbClr val="FFFF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760541" y="2060847"/>
            <a:ext cx="3168352" cy="3046988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rgbClr val="00B050"/>
                </a:solidFill>
              </a:rPr>
              <a:t>l</a:t>
            </a:r>
            <a:r>
              <a:rPr lang="it-IT" sz="3200" b="1" dirty="0" smtClean="0">
                <a:solidFill>
                  <a:srgbClr val="00B050"/>
                </a:solidFill>
              </a:rPr>
              <a:t>a crescita del terziario…non è finita. Per l’Italia, la sfida è la produttività…</a:t>
            </a:r>
            <a:endParaRPr lang="it-IT" sz="3200" b="1" dirty="0">
              <a:solidFill>
                <a:srgbClr val="00B050"/>
              </a:solidFill>
            </a:endParaRPr>
          </a:p>
        </p:txBody>
      </p:sp>
      <p:sp>
        <p:nvSpPr>
          <p:cNvPr id="4" name="Ovale 3"/>
          <p:cNvSpPr/>
          <p:nvPr/>
        </p:nvSpPr>
        <p:spPr bwMode="auto">
          <a:xfrm>
            <a:off x="4049043" y="2785705"/>
            <a:ext cx="1068202" cy="491133"/>
          </a:xfrm>
          <a:prstGeom prst="ellipse">
            <a:avLst/>
          </a:prstGeom>
          <a:noFill/>
          <a:ln w="635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Connettore 1 5"/>
          <p:cNvCxnSpPr>
            <a:stCxn id="4" idx="6"/>
          </p:cNvCxnSpPr>
          <p:nvPr/>
        </p:nvCxnSpPr>
        <p:spPr bwMode="auto">
          <a:xfrm>
            <a:off x="5117245" y="3031272"/>
            <a:ext cx="643296" cy="541744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Connettore 1 14"/>
          <p:cNvCxnSpPr/>
          <p:nvPr/>
        </p:nvCxnSpPr>
        <p:spPr bwMode="auto">
          <a:xfrm flipV="1">
            <a:off x="5117245" y="4157886"/>
            <a:ext cx="643296" cy="639266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Ovale 17"/>
          <p:cNvSpPr/>
          <p:nvPr/>
        </p:nvSpPr>
        <p:spPr bwMode="auto">
          <a:xfrm>
            <a:off x="4049043" y="4553299"/>
            <a:ext cx="1068202" cy="491133"/>
          </a:xfrm>
          <a:prstGeom prst="ellipse">
            <a:avLst/>
          </a:prstGeom>
          <a:noFill/>
          <a:ln w="635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9" name="Connettore 1 18"/>
          <p:cNvCxnSpPr/>
          <p:nvPr/>
        </p:nvCxnSpPr>
        <p:spPr bwMode="auto">
          <a:xfrm flipV="1">
            <a:off x="5117245" y="5107835"/>
            <a:ext cx="750899" cy="1477327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Ovale 20"/>
          <p:cNvSpPr/>
          <p:nvPr/>
        </p:nvSpPr>
        <p:spPr bwMode="auto">
          <a:xfrm>
            <a:off x="4049043" y="6324949"/>
            <a:ext cx="1068202" cy="491133"/>
          </a:xfrm>
          <a:prstGeom prst="ellipse">
            <a:avLst/>
          </a:prstGeom>
          <a:noFill/>
          <a:ln w="635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09166"/>
            <a:ext cx="5040560" cy="2381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3272061"/>
            <a:ext cx="5009741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2" y="5043711"/>
            <a:ext cx="5009742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090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0" y="-27384"/>
            <a:ext cx="903649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altLang="it-IT" sz="2900" b="1" dirty="0" smtClean="0">
                <a:solidFill>
                  <a:srgbClr val="CC0066"/>
                </a:solidFill>
                <a:cs typeface="Times New Roman" pitchFamily="18" charset="0"/>
              </a:rPr>
              <a:t>Gli </a:t>
            </a:r>
            <a:r>
              <a:rPr lang="it-IT" altLang="it-IT" sz="2900" b="1" dirty="0">
                <a:solidFill>
                  <a:srgbClr val="CC0066"/>
                </a:solidFill>
                <a:cs typeface="Times New Roman" pitchFamily="18" charset="0"/>
              </a:rPr>
              <a:t>occupati </a:t>
            </a:r>
            <a:r>
              <a:rPr lang="it-IT" altLang="it-IT" sz="2900" b="1" dirty="0" smtClean="0">
                <a:solidFill>
                  <a:srgbClr val="CC0066"/>
                </a:solidFill>
                <a:cs typeface="Times New Roman" pitchFamily="18" charset="0"/>
              </a:rPr>
              <a:t>indipendenti: confronti internazionali </a:t>
            </a:r>
            <a:endParaRPr lang="it-IT" sz="2900" dirty="0"/>
          </a:p>
          <a:p>
            <a:r>
              <a:rPr lang="it-IT" sz="2600" b="1" dirty="0">
                <a:solidFill>
                  <a:srgbClr val="CC0066"/>
                </a:solidFill>
              </a:rPr>
              <a:t>quote % sul totale occupati, livelli e </a:t>
            </a:r>
            <a:r>
              <a:rPr lang="it-IT" sz="2600" b="1" dirty="0" err="1">
                <a:solidFill>
                  <a:srgbClr val="CC0066"/>
                </a:solidFill>
              </a:rPr>
              <a:t>var</a:t>
            </a:r>
            <a:r>
              <a:rPr lang="it-IT" sz="2600" b="1" dirty="0">
                <a:solidFill>
                  <a:srgbClr val="CC0066"/>
                </a:solidFill>
              </a:rPr>
              <a:t>. in migliaia </a:t>
            </a:r>
            <a:endParaRPr lang="it-IT" altLang="it-IT" sz="2600" b="1" dirty="0">
              <a:solidFill>
                <a:srgbClr val="CC0066"/>
              </a:solidFill>
              <a:cs typeface="Times New Roman" pitchFamily="18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8676456" y="6402215"/>
            <a:ext cx="467544" cy="432048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 dirty="0">
                <a:solidFill>
                  <a:srgbClr val="FFFF00"/>
                </a:solidFill>
              </a:rPr>
              <a:t>2</a:t>
            </a:r>
            <a:endParaRPr lang="it-IT" altLang="it-IT" b="1" dirty="0">
              <a:solidFill>
                <a:srgbClr val="FFFF00"/>
              </a:solidFill>
            </a:endParaRP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7" y="1052737"/>
            <a:ext cx="7705395" cy="738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60" y="1791640"/>
            <a:ext cx="8745748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252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0" y="5571319"/>
            <a:ext cx="9115169" cy="1274195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altLang="it-IT" b="1" i="1" dirty="0">
                <a:cs typeface="Times New Roman" pitchFamily="18" charset="0"/>
              </a:rPr>
              <a:t>i</a:t>
            </a:r>
            <a:r>
              <a:rPr lang="it-IT" altLang="it-IT" b="1" i="1" dirty="0" smtClean="0">
                <a:cs typeface="Times New Roman" pitchFamily="18" charset="0"/>
              </a:rPr>
              <a:t>l </a:t>
            </a:r>
            <a:r>
              <a:rPr lang="it-IT" altLang="it-IT" b="1" i="1" dirty="0">
                <a:cs typeface="Times New Roman" pitchFamily="18" charset="0"/>
              </a:rPr>
              <a:t>perimetro di riferimento è rappresentato dal numero di soggetti che esercitano abitualmente un’arte o una professione ex art. 50 </a:t>
            </a:r>
            <a:r>
              <a:rPr lang="it-IT" altLang="it-IT" b="1" i="1" dirty="0" smtClean="0">
                <a:cs typeface="Times New Roman" pitchFamily="18" charset="0"/>
              </a:rPr>
              <a:t>TUIR, più i «quadri LM» per il regime agevolato</a:t>
            </a:r>
            <a:r>
              <a:rPr lang="it-IT" altLang="it-IT" b="1" i="1" dirty="0">
                <a:cs typeface="Times New Roman" pitchFamily="18" charset="0"/>
              </a:rPr>
              <a:t>, </a:t>
            </a:r>
            <a:r>
              <a:rPr lang="it-IT" altLang="it-IT" b="1" i="1" dirty="0" smtClean="0">
                <a:cs typeface="Times New Roman" pitchFamily="18" charset="0"/>
              </a:rPr>
              <a:t>tutti </a:t>
            </a:r>
            <a:r>
              <a:rPr lang="it-IT" altLang="it-IT" b="1" i="1" dirty="0">
                <a:cs typeface="Times New Roman" pitchFamily="18" charset="0"/>
              </a:rPr>
              <a:t>iscritti alla Gestione Separata dell’INPS 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0" y="31557"/>
            <a:ext cx="8631796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it-IT" altLang="it-IT" sz="3200" b="1" dirty="0">
                <a:solidFill>
                  <a:srgbClr val="CC0066"/>
                </a:solidFill>
                <a:cs typeface="Times New Roman" pitchFamily="18" charset="0"/>
              </a:rPr>
              <a:t>O</a:t>
            </a:r>
            <a:r>
              <a:rPr lang="it-IT" altLang="it-IT" sz="3200" b="1" dirty="0" smtClean="0">
                <a:solidFill>
                  <a:srgbClr val="CC0066"/>
                </a:solidFill>
                <a:cs typeface="Times New Roman" pitchFamily="18" charset="0"/>
              </a:rPr>
              <a:t>ccupati totali (RCFL) e professionisti</a:t>
            </a:r>
          </a:p>
          <a:p>
            <a:pPr>
              <a:lnSpc>
                <a:spcPct val="85000"/>
              </a:lnSpc>
            </a:pPr>
            <a:r>
              <a:rPr lang="it-IT" altLang="it-IT" sz="2800" b="1" dirty="0" smtClean="0">
                <a:solidFill>
                  <a:srgbClr val="CC0066"/>
                </a:solidFill>
                <a:cs typeface="Times New Roman" pitchFamily="18" charset="0"/>
              </a:rPr>
              <a:t>Italia, migliaia di persone, peso % e var. ass. e %</a:t>
            </a:r>
            <a:endParaRPr lang="it-IT" altLang="it-IT" sz="2800" b="1" dirty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668201" y="31557"/>
            <a:ext cx="503237" cy="504825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 dirty="0">
                <a:solidFill>
                  <a:srgbClr val="FFFF00"/>
                </a:solidFill>
              </a:rPr>
              <a:t>3</a:t>
            </a:r>
            <a:endParaRPr lang="it-IT" altLang="it-IT" b="1" dirty="0">
              <a:solidFill>
                <a:srgbClr val="FFFF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0" y="1052736"/>
            <a:ext cx="8964586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910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0" y="44450"/>
            <a:ext cx="8675688" cy="1034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it-IT" altLang="it-IT" sz="3600" b="1" dirty="0">
                <a:solidFill>
                  <a:srgbClr val="CC0066"/>
                </a:solidFill>
                <a:cs typeface="Times New Roman" pitchFamily="18" charset="0"/>
              </a:rPr>
              <a:t>N</a:t>
            </a:r>
            <a:r>
              <a:rPr lang="it-IT" altLang="it-IT" sz="3600" b="1" dirty="0" smtClean="0">
                <a:solidFill>
                  <a:srgbClr val="CC0066"/>
                </a:solidFill>
                <a:cs typeface="Times New Roman" pitchFamily="18" charset="0"/>
              </a:rPr>
              <a:t>ei </a:t>
            </a:r>
            <a:r>
              <a:rPr lang="it-IT" altLang="it-IT" sz="3600" b="1" dirty="0">
                <a:solidFill>
                  <a:srgbClr val="CC0066"/>
                </a:solidFill>
                <a:cs typeface="Times New Roman" pitchFamily="18" charset="0"/>
              </a:rPr>
              <a:t>servizi </a:t>
            </a:r>
            <a:r>
              <a:rPr lang="it-IT" altLang="it-IT" sz="3600" b="1" dirty="0" smtClean="0">
                <a:solidFill>
                  <a:srgbClr val="CC0066"/>
                </a:solidFill>
                <a:cs typeface="Times New Roman" pitchFamily="18" charset="0"/>
              </a:rPr>
              <a:t>di mercato opera </a:t>
            </a:r>
            <a:r>
              <a:rPr lang="it-IT" altLang="it-IT" sz="3600" b="1" dirty="0">
                <a:solidFill>
                  <a:srgbClr val="CC0066"/>
                </a:solidFill>
                <a:cs typeface="Times New Roman" pitchFamily="18" charset="0"/>
              </a:rPr>
              <a:t>il </a:t>
            </a:r>
            <a:r>
              <a:rPr lang="it-IT" altLang="it-IT" sz="3600" b="1" dirty="0" smtClean="0">
                <a:solidFill>
                  <a:srgbClr val="CC0066"/>
                </a:solidFill>
                <a:cs typeface="Times New Roman" pitchFamily="18" charset="0"/>
              </a:rPr>
              <a:t>98,2% </a:t>
            </a:r>
            <a:r>
              <a:rPr lang="it-IT" altLang="it-IT" sz="3600" b="1" dirty="0">
                <a:solidFill>
                  <a:srgbClr val="CC0066"/>
                </a:solidFill>
                <a:cs typeface="Times New Roman" pitchFamily="18" charset="0"/>
              </a:rPr>
              <a:t>delle professioni non </a:t>
            </a:r>
            <a:r>
              <a:rPr lang="it-IT" altLang="it-IT" sz="3600" b="1" dirty="0" err="1" smtClean="0">
                <a:solidFill>
                  <a:srgbClr val="CC0066"/>
                </a:solidFill>
                <a:cs typeface="Times New Roman" pitchFamily="18" charset="0"/>
              </a:rPr>
              <a:t>ordinistiche</a:t>
            </a:r>
            <a:endParaRPr lang="it-IT" altLang="it-IT" sz="3600" b="1" dirty="0">
              <a:solidFill>
                <a:srgbClr val="CC0066"/>
              </a:solidFill>
              <a:cs typeface="Times New Roman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640643" y="0"/>
            <a:ext cx="503237" cy="504825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 dirty="0">
                <a:solidFill>
                  <a:srgbClr val="FFFF00"/>
                </a:solidFill>
              </a:rPr>
              <a:t>4</a:t>
            </a:r>
            <a:endParaRPr lang="it-IT" altLang="it-IT" b="1" dirty="0">
              <a:solidFill>
                <a:srgbClr val="FFFF00"/>
              </a:solidFill>
            </a:endParaRPr>
          </a:p>
        </p:txBody>
      </p:sp>
      <p:sp>
        <p:nvSpPr>
          <p:cNvPr id="2" name="Rettangolo 1"/>
          <p:cNvSpPr/>
          <p:nvPr/>
        </p:nvSpPr>
        <p:spPr bwMode="auto">
          <a:xfrm>
            <a:off x="5724128" y="2084396"/>
            <a:ext cx="1008112" cy="3456384"/>
          </a:xfrm>
          <a:prstGeom prst="rect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" name="Connettore 2 3"/>
          <p:cNvCxnSpPr/>
          <p:nvPr/>
        </p:nvCxnSpPr>
        <p:spPr bwMode="auto">
          <a:xfrm flipH="1">
            <a:off x="4294046" y="5565343"/>
            <a:ext cx="504056" cy="522651"/>
          </a:xfrm>
          <a:prstGeom prst="straightConnector1">
            <a:avLst/>
          </a:prstGeom>
          <a:noFill/>
          <a:ln w="635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sp>
        <p:nvSpPr>
          <p:cNvPr id="6" name="Rettangolo 5"/>
          <p:cNvSpPr/>
          <p:nvPr/>
        </p:nvSpPr>
        <p:spPr bwMode="auto">
          <a:xfrm>
            <a:off x="5056" y="6087994"/>
            <a:ext cx="9138823" cy="770006"/>
          </a:xfrm>
          <a:prstGeom prst="rect">
            <a:avLst/>
          </a:prstGeom>
          <a:noFill/>
          <a:ln w="635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it-IT" sz="2200" b="1" dirty="0" smtClean="0"/>
              <a:t>questi sommano ad oltre 364mila cui aggiungere oltre 18mila di altre attività di servizi=382mila che su 390mila totali fa il 98,2%</a:t>
            </a:r>
            <a:endParaRPr lang="it-IT" sz="2200" b="1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0" y="1052735"/>
            <a:ext cx="6725190" cy="5015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592" y="1052735"/>
            <a:ext cx="2427287" cy="5015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0" y="44450"/>
            <a:ext cx="6660232" cy="563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it-IT" altLang="it-IT" sz="3600" b="1" dirty="0">
                <a:solidFill>
                  <a:srgbClr val="CC0066"/>
                </a:solidFill>
                <a:cs typeface="Times New Roman" pitchFamily="18" charset="0"/>
              </a:rPr>
              <a:t>I</a:t>
            </a:r>
            <a:r>
              <a:rPr lang="it-IT" altLang="it-IT" sz="3600" b="1" dirty="0" smtClean="0">
                <a:solidFill>
                  <a:srgbClr val="CC0066"/>
                </a:solidFill>
                <a:cs typeface="Times New Roman" pitchFamily="18" charset="0"/>
              </a:rPr>
              <a:t>l reddito pro capite (euro)</a:t>
            </a:r>
            <a:endParaRPr lang="it-IT" altLang="it-IT" sz="2800" b="1" i="1" dirty="0">
              <a:solidFill>
                <a:srgbClr val="CC0066"/>
              </a:solidFill>
              <a:cs typeface="Times New Roman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651088" y="0"/>
            <a:ext cx="503237" cy="504825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 dirty="0" smtClean="0">
                <a:solidFill>
                  <a:srgbClr val="FFFF00"/>
                </a:solidFill>
              </a:rPr>
              <a:t>5</a:t>
            </a:r>
            <a:endParaRPr lang="it-IT" altLang="it-IT" b="1" dirty="0">
              <a:solidFill>
                <a:srgbClr val="FFFF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8651186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330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/>
          <p:cNvSpPr txBox="1"/>
          <p:nvPr/>
        </p:nvSpPr>
        <p:spPr>
          <a:xfrm>
            <a:off x="35496" y="332656"/>
            <a:ext cx="900100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b="1" dirty="0">
                <a:solidFill>
                  <a:srgbClr val="0070C0"/>
                </a:solidFill>
              </a:rPr>
              <a:t>n</a:t>
            </a:r>
            <a:r>
              <a:rPr lang="it-IT" b="1" dirty="0" smtClean="0">
                <a:solidFill>
                  <a:srgbClr val="0070C0"/>
                </a:solidFill>
              </a:rPr>
              <a:t>uovi professionisti contabilità ordinaria</a:t>
            </a:r>
            <a:r>
              <a:rPr lang="it-IT" b="1" dirty="0" smtClean="0"/>
              <a:t> vs</a:t>
            </a:r>
          </a:p>
          <a:p>
            <a:pPr>
              <a:lnSpc>
                <a:spcPct val="90000"/>
              </a:lnSpc>
            </a:pPr>
            <a:r>
              <a:rPr lang="it-IT" b="1" dirty="0">
                <a:solidFill>
                  <a:srgbClr val="C00000"/>
                </a:solidFill>
              </a:rPr>
              <a:t>n</a:t>
            </a:r>
            <a:r>
              <a:rPr lang="it-IT" b="1" dirty="0" smtClean="0">
                <a:solidFill>
                  <a:srgbClr val="C00000"/>
                </a:solidFill>
              </a:rPr>
              <a:t>uovi professionisti con fiscalità di vantaggio (contabilità semplificata / minimi / forfettari)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0" y="-27384"/>
            <a:ext cx="8388424" cy="45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it-IT" altLang="it-IT" sz="2800" b="1" dirty="0">
                <a:solidFill>
                  <a:srgbClr val="CC0066"/>
                </a:solidFill>
                <a:cs typeface="Times New Roman" pitchFamily="18" charset="0"/>
              </a:rPr>
              <a:t>I</a:t>
            </a:r>
            <a:r>
              <a:rPr lang="it-IT" altLang="it-IT" sz="2800" b="1" dirty="0" smtClean="0">
                <a:solidFill>
                  <a:srgbClr val="CC0066"/>
                </a:solidFill>
                <a:cs typeface="Times New Roman" pitchFamily="18" charset="0"/>
              </a:rPr>
              <a:t>mpatti economici della legislazione fiscale (1/2)</a:t>
            </a:r>
            <a:endParaRPr lang="it-IT" altLang="it-IT" sz="2800" b="1" i="1" dirty="0">
              <a:solidFill>
                <a:srgbClr val="CC0066"/>
              </a:solidFill>
              <a:cs typeface="Times New Roman" pitchFamily="18" charset="0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8676456" y="44624"/>
            <a:ext cx="432048" cy="458732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 dirty="0" smtClean="0">
                <a:solidFill>
                  <a:srgbClr val="FFFF00"/>
                </a:solidFill>
              </a:rPr>
              <a:t>6</a:t>
            </a:r>
            <a:endParaRPr lang="it-IT" altLang="it-IT" b="1" dirty="0">
              <a:solidFill>
                <a:srgbClr val="FFFF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4" y="1422185"/>
            <a:ext cx="8928153" cy="5319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259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0" y="-27384"/>
            <a:ext cx="8388424" cy="824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it-IT" altLang="it-IT" sz="2800" b="1" dirty="0">
                <a:solidFill>
                  <a:srgbClr val="CC0066"/>
                </a:solidFill>
                <a:cs typeface="Times New Roman" pitchFamily="18" charset="0"/>
              </a:rPr>
              <a:t>I</a:t>
            </a:r>
            <a:r>
              <a:rPr lang="it-IT" altLang="it-IT" sz="2800" b="1" dirty="0" smtClean="0">
                <a:solidFill>
                  <a:srgbClr val="CC0066"/>
                </a:solidFill>
                <a:cs typeface="Times New Roman" pitchFamily="18" charset="0"/>
              </a:rPr>
              <a:t>mpatti economici della legislazione fiscale (2/2)</a:t>
            </a:r>
          </a:p>
          <a:p>
            <a:pPr>
              <a:lnSpc>
                <a:spcPct val="85000"/>
              </a:lnSpc>
            </a:pPr>
            <a:r>
              <a:rPr lang="it-IT" altLang="it-IT" sz="2800" b="1" dirty="0">
                <a:solidFill>
                  <a:srgbClr val="CC0066"/>
                </a:solidFill>
                <a:cs typeface="Times New Roman" pitchFamily="18" charset="0"/>
              </a:rPr>
              <a:t>Il reddito medio (in euro)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141" y="2060848"/>
            <a:ext cx="8607710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35496" y="789411"/>
            <a:ext cx="9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0070C0"/>
                </a:solidFill>
              </a:rPr>
              <a:t>n</a:t>
            </a:r>
            <a:r>
              <a:rPr lang="it-IT" b="1" dirty="0" smtClean="0">
                <a:solidFill>
                  <a:srgbClr val="0070C0"/>
                </a:solidFill>
              </a:rPr>
              <a:t>uovi professionisti in contabilità ordinaria</a:t>
            </a:r>
            <a:r>
              <a:rPr lang="it-IT" b="1" dirty="0" smtClean="0"/>
              <a:t> vs</a:t>
            </a:r>
          </a:p>
          <a:p>
            <a:r>
              <a:rPr lang="it-IT" b="1" dirty="0">
                <a:solidFill>
                  <a:srgbClr val="B31D0D"/>
                </a:solidFill>
              </a:rPr>
              <a:t>n</a:t>
            </a:r>
            <a:r>
              <a:rPr lang="it-IT" b="1" dirty="0" smtClean="0">
                <a:solidFill>
                  <a:srgbClr val="B31D0D"/>
                </a:solidFill>
              </a:rPr>
              <a:t>uovi professionisti con fiscalità di vantaggio (contabilità semplificata/minimi/forfettari)</a:t>
            </a:r>
            <a:endParaRPr lang="it-IT" b="1" dirty="0">
              <a:solidFill>
                <a:srgbClr val="B31D0D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708385" y="6309320"/>
            <a:ext cx="395536" cy="458732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 dirty="0">
                <a:solidFill>
                  <a:srgbClr val="FFFF00"/>
                </a:solidFill>
              </a:rPr>
              <a:t>7</a:t>
            </a:r>
            <a:endParaRPr lang="it-IT" altLang="it-IT" b="1" dirty="0">
              <a:solidFill>
                <a:srgbClr val="FFFF00"/>
              </a:solidFill>
            </a:endParaRPr>
          </a:p>
        </p:txBody>
      </p:sp>
      <p:cxnSp>
        <p:nvCxnSpPr>
          <p:cNvPr id="4" name="Connettore 1 3"/>
          <p:cNvCxnSpPr/>
          <p:nvPr/>
        </p:nvCxnSpPr>
        <p:spPr bwMode="auto">
          <a:xfrm>
            <a:off x="3707904" y="5085184"/>
            <a:ext cx="0" cy="43204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Connettore 1 8"/>
          <p:cNvCxnSpPr/>
          <p:nvPr/>
        </p:nvCxnSpPr>
        <p:spPr bwMode="auto">
          <a:xfrm>
            <a:off x="8316416" y="5085184"/>
            <a:ext cx="0" cy="43204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Connettore 1 9"/>
          <p:cNvCxnSpPr/>
          <p:nvPr/>
        </p:nvCxnSpPr>
        <p:spPr bwMode="auto">
          <a:xfrm>
            <a:off x="3707904" y="5517232"/>
            <a:ext cx="18002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Connettore 1 11"/>
          <p:cNvCxnSpPr/>
          <p:nvPr/>
        </p:nvCxnSpPr>
        <p:spPr bwMode="auto">
          <a:xfrm>
            <a:off x="6948264" y="5517232"/>
            <a:ext cx="136815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CasellaDiTesto 10"/>
          <p:cNvSpPr txBox="1"/>
          <p:nvPr/>
        </p:nvSpPr>
        <p:spPr>
          <a:xfrm>
            <a:off x="5668787" y="5229200"/>
            <a:ext cx="1160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-22,6%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56148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0" y="-27384"/>
            <a:ext cx="8388424" cy="92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it-IT" altLang="it-IT" sz="3200" b="1" dirty="0" smtClean="0">
                <a:solidFill>
                  <a:srgbClr val="CC0066"/>
                </a:solidFill>
                <a:cs typeface="Times New Roman" pitchFamily="18" charset="0"/>
              </a:rPr>
              <a:t>Il reddito (aggregato) prodotto da dipendenti e autonomi</a:t>
            </a:r>
            <a:endParaRPr lang="it-IT" altLang="it-IT" sz="3200" b="1" i="1" dirty="0">
              <a:solidFill>
                <a:srgbClr val="CC0066"/>
              </a:solidFill>
              <a:cs typeface="Times New Roman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640763" y="-1368"/>
            <a:ext cx="503237" cy="504825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 dirty="0">
                <a:solidFill>
                  <a:srgbClr val="FFFF00"/>
                </a:solidFill>
              </a:rPr>
              <a:t>8</a:t>
            </a:r>
            <a:endParaRPr lang="it-IT" altLang="it-IT" b="1" dirty="0">
              <a:solidFill>
                <a:srgbClr val="FFFF00"/>
              </a:solidFill>
            </a:endParaRPr>
          </a:p>
        </p:txBody>
      </p:sp>
      <p:sp>
        <p:nvSpPr>
          <p:cNvPr id="6" name="Rettangolo 5"/>
          <p:cNvSpPr/>
          <p:nvPr/>
        </p:nvSpPr>
        <p:spPr bwMode="auto">
          <a:xfrm>
            <a:off x="133279" y="5556966"/>
            <a:ext cx="8759201" cy="536330"/>
          </a:xfrm>
          <a:prstGeom prst="rect">
            <a:avLst/>
          </a:prstGeom>
          <a:noFill/>
          <a:ln w="635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195736" y="6218148"/>
            <a:ext cx="47788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32,9=71,6-22,6-(71,6x0,226)</a:t>
            </a:r>
            <a:endParaRPr lang="it-IT" sz="28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25" y="836712"/>
            <a:ext cx="8742756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Connettore 1 14"/>
          <p:cNvCxnSpPr/>
          <p:nvPr/>
        </p:nvCxnSpPr>
        <p:spPr bwMode="auto">
          <a:xfrm>
            <a:off x="8001328" y="6161521"/>
            <a:ext cx="0" cy="387015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Connettore 1 15"/>
          <p:cNvCxnSpPr/>
          <p:nvPr/>
        </p:nvCxnSpPr>
        <p:spPr bwMode="auto">
          <a:xfrm flipH="1">
            <a:off x="6876256" y="6525344"/>
            <a:ext cx="1125072" cy="1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ttangolo 16"/>
          <p:cNvSpPr/>
          <p:nvPr/>
        </p:nvSpPr>
        <p:spPr bwMode="auto">
          <a:xfrm>
            <a:off x="7353256" y="5544799"/>
            <a:ext cx="936104" cy="620505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30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 animBg="1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34225</TotalTime>
  <Words>589</Words>
  <Application>Microsoft Office PowerPoint</Application>
  <PresentationFormat>Presentazione su schermo (4:3)</PresentationFormat>
  <Paragraphs>69</Paragraphs>
  <Slides>12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4" baseType="lpstr">
      <vt:lpstr>Struttura predefinita</vt:lpstr>
      <vt:lpstr>Fotografia Photo Editor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Prometeia Calcolo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Claudia Lipparini</dc:creator>
  <cp:lastModifiedBy>Castellucci</cp:lastModifiedBy>
  <cp:revision>1200</cp:revision>
  <cp:lastPrinted>2020-10-29T16:23:00Z</cp:lastPrinted>
  <dcterms:created xsi:type="dcterms:W3CDTF">2005-05-17T15:30:15Z</dcterms:created>
  <dcterms:modified xsi:type="dcterms:W3CDTF">2020-11-12T08:59:10Z</dcterms:modified>
</cp:coreProperties>
</file>