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9" r:id="rId4"/>
    <p:sldId id="259" r:id="rId5"/>
    <p:sldId id="260" r:id="rId6"/>
    <p:sldId id="261" r:id="rId7"/>
    <p:sldId id="267" r:id="rId8"/>
    <p:sldId id="268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C0C1D-883C-47B2-99F0-C49FEC11F393}" type="datetimeFigureOut">
              <a:rPr lang="it-IT" smtClean="0"/>
              <a:t>15/10/2014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714"/>
            <a:ext cx="5438775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367DE-89A1-4B7E-A517-CEAA05D71E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41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8B9958-A5AF-4924-8683-025E9A214411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027A9A-B043-4CEA-BE40-B6EA54F9E6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4484" y="357166"/>
            <a:ext cx="8280920" cy="1152128"/>
          </a:xfrm>
        </p:spPr>
        <p:txBody>
          <a:bodyPr>
            <a:noAutofit/>
          </a:bodyPr>
          <a:lstStyle/>
          <a:p>
            <a:r>
              <a:rPr lang="it-IT" sz="4100" b="1" dirty="0" smtClean="0">
                <a:latin typeface="Calibri" pitchFamily="34" charset="0"/>
                <a:cs typeface="Calibri" pitchFamily="34" charset="0"/>
              </a:rPr>
              <a:t>Outlook Italia </a:t>
            </a:r>
            <a:r>
              <a:rPr lang="it-IT" sz="4100" b="1" dirty="0" err="1" smtClean="0">
                <a:latin typeface="Calibri" pitchFamily="34" charset="0"/>
                <a:cs typeface="Calibri" pitchFamily="34" charset="0"/>
              </a:rPr>
              <a:t>Censis-Confcommercio</a:t>
            </a:r>
            <a:endParaRPr lang="it-IT" sz="41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696744" cy="2796342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Calibri" pitchFamily="34" charset="0"/>
                <a:cs typeface="Calibri" pitchFamily="34" charset="0"/>
              </a:rPr>
              <a:t>Clima di fiducia e aspettative delle famiglie</a:t>
            </a:r>
          </a:p>
          <a:p>
            <a:r>
              <a:rPr lang="it-IT" sz="3600" dirty="0" smtClean="0">
                <a:latin typeface="Calibri" pitchFamily="34" charset="0"/>
                <a:cs typeface="Calibri" pitchFamily="34" charset="0"/>
              </a:rPr>
              <a:t>Secondo semestre 2014</a:t>
            </a:r>
          </a:p>
          <a:p>
            <a:endParaRPr lang="it-IT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800" dirty="0" smtClean="0">
                <a:latin typeface="Calibri" pitchFamily="34" charset="0"/>
                <a:cs typeface="Calibri" pitchFamily="34" charset="0"/>
              </a:rPr>
              <a:t>Giuseppe Roma, Direttore Generale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Censis</a:t>
            </a:r>
            <a:endParaRPr lang="it-IT" sz="2800" dirty="0">
              <a:latin typeface="Calibri" pitchFamily="34" charset="0"/>
              <a:cs typeface="Calibri" pitchFamily="34" charset="0"/>
            </a:endParaRPr>
          </a:p>
          <a:p>
            <a:endParaRPr lang="it-IT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16 ottobre 2014</a:t>
            </a:r>
            <a:endParaRPr lang="it-IT" sz="2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Consumi bloccati da un mix di fattori depressivi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1" y="1803680"/>
            <a:ext cx="5214974" cy="505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Le condizioni di stabilità sottendono situazioni di disagio diffuso</a:t>
            </a:r>
            <a:endParaRPr lang="it-IT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1048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39552" y="162821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Capacità di spesa negli ultimi mesi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" y="2204864"/>
            <a:ext cx="5040560" cy="2957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9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L’insostenibile “pesantezza” delle spese incomprimibili e delle tasse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44" y="1785926"/>
            <a:ext cx="736197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5643570" y="3643314"/>
            <a:ext cx="30003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Le voci di spesa più difficili da gestire e affrontare per le famiglie italiane sono le bollette e le tasse sulla casa</a:t>
            </a:r>
            <a:endParaRPr lang="it-IT" sz="20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190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trappola dell’</a:t>
            </a:r>
            <a:r>
              <a:rPr lang="it-IT" i="1" dirty="0" err="1" smtClean="0"/>
              <a:t>autocontenimento</a:t>
            </a:r>
            <a:r>
              <a:rPr lang="it-IT" dirty="0" smtClean="0"/>
              <a:t> deprime ogni possibilità di ripresa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43636" y="2214554"/>
            <a:ext cx="3000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Oltre 19 milioni di famiglie sono ormai spinte a spendere il meno possibile, anche se disponesse di maggiori livelli di reddito</a:t>
            </a:r>
            <a:endParaRPr lang="it-IT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Freccia in giù 4"/>
          <p:cNvSpPr/>
          <p:nvPr/>
        </p:nvSpPr>
        <p:spPr>
          <a:xfrm rot="2067586">
            <a:off x="6286512" y="4214818"/>
            <a:ext cx="92869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88332"/>
            <a:ext cx="6715140" cy="436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L’incertezza, la lunga crisi e nessuna vera misura a sostegno delle famiglie hanno generato un “eccesso di moderazione”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1714488"/>
            <a:ext cx="7449580" cy="483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 rot="18997741">
            <a:off x="6357950" y="421481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  <a:latin typeface="+mj-lt"/>
              </a:rPr>
              <a:t>Comportamenti messi in atto negli ultimi 6 mesi</a:t>
            </a:r>
            <a:endParaRPr lang="it-IT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Il quadro complessivo appare compromesso ed ogni misura suscita pochi entusiasmi, incluso il bonus degli 80 euro</a:t>
            </a:r>
            <a:endParaRPr lang="it-IT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0164" y="1643050"/>
            <a:ext cx="6643734" cy="375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4214810" y="1857364"/>
            <a:ext cx="30003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Risposte fornite dal 32,8% del campione che ha indicato di percepire il bonus di 80 euro</a:t>
            </a:r>
            <a:endParaRPr lang="it-IT" sz="2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000504"/>
            <a:ext cx="497231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Il bonus è utilizzato prevalentemente per spese incomprimibili, difficile pensare che possano esser un volano per i consumi</a:t>
            </a:r>
            <a:endParaRPr lang="it-IT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24891"/>
            <a:ext cx="7308304" cy="466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e 2"/>
          <p:cNvSpPr/>
          <p:nvPr/>
        </p:nvSpPr>
        <p:spPr>
          <a:xfrm>
            <a:off x="6084168" y="1916832"/>
            <a:ext cx="2016224" cy="1656184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926</TotalTime>
  <Words>190</Words>
  <Application>Microsoft Office PowerPoint</Application>
  <PresentationFormat>Presentazione su schermo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Onde</vt:lpstr>
      <vt:lpstr>Outlook Italia Censis-Confcommercio</vt:lpstr>
      <vt:lpstr>Consumi bloccati da un mix di fattori depressivi</vt:lpstr>
      <vt:lpstr>Le condizioni di stabilità sottendono situazioni di disagio diffuso</vt:lpstr>
      <vt:lpstr>L’insostenibile “pesantezza” delle spese incomprimibili e delle tasse</vt:lpstr>
      <vt:lpstr>La trappola dell’autocontenimento deprime ogni possibilità di ripresa</vt:lpstr>
      <vt:lpstr>L’incertezza, la lunga crisi e nessuna vera misura a sostegno delle famiglie hanno generato un “eccesso di moderazione” </vt:lpstr>
      <vt:lpstr>Il quadro complessivo appare compromesso ed ogni misura suscita pochi entusiasmi, incluso il bonus degli 80 euro</vt:lpstr>
      <vt:lpstr>Il bonus è utilizzato prevalentemente per spese incomprimibili, difficile pensare che possano esser un volano per i consumi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Osservatorio Censis-Confcommercio</dc:title>
  <dc:creator>Francesco Estrafallaces</dc:creator>
  <cp:lastModifiedBy>Ragaini</cp:lastModifiedBy>
  <cp:revision>81</cp:revision>
  <cp:lastPrinted>2014-10-14T13:50:12Z</cp:lastPrinted>
  <dcterms:created xsi:type="dcterms:W3CDTF">2013-04-16T13:49:45Z</dcterms:created>
  <dcterms:modified xsi:type="dcterms:W3CDTF">2014-10-15T12:48:33Z</dcterms:modified>
</cp:coreProperties>
</file>