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4" r:id="rId3"/>
    <p:sldId id="268" r:id="rId4"/>
    <p:sldId id="261" r:id="rId5"/>
    <p:sldId id="267" r:id="rId6"/>
    <p:sldId id="265" r:id="rId7"/>
    <p:sldId id="271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as1\confcom\comune\studi\WSCOM\BELLA\INTERVENTI%202015\FEDERCOMATED%20-Sercomated%20(11%20giugno'15)\dati%20slid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grafici%20congiuntura%20(31%20lugli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grafici%20congiuntura%20(31%20luglio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1\confcom\comune\studi\WSCOM\BELLA\INTERVENTI%202015\grafici%20congiuntura%20(31%20luglio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confcom\comune\studi\WSCOM\BELLA\INTERVENTI%202015\conferenza%20stampa%20ICC%20(9%20sett.'15)\tabelle%20e%20grafici%20SL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94944"/>
        <c:axId val="63396480"/>
      </c:lineChart>
      <c:catAx>
        <c:axId val="63394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3396480"/>
        <c:crosses val="autoZero"/>
        <c:auto val="1"/>
        <c:lblAlgn val="ctr"/>
        <c:lblOffset val="100"/>
        <c:noMultiLvlLbl val="0"/>
      </c:catAx>
      <c:valAx>
        <c:axId val="63396480"/>
        <c:scaling>
          <c:orientation val="minMax"/>
          <c:min val="9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3394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produzione industriale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pPr>
              <a:solidFill>
                <a:schemeClr val="accent3"/>
              </a:solidFill>
            </c:spPr>
          </c:marker>
          <c:dPt>
            <c:idx val="14"/>
            <c:marker>
              <c:symbol val="diamond"/>
              <c:size val="9"/>
            </c:marker>
            <c:bubble3D val="0"/>
          </c:dPt>
          <c:dPt>
            <c:idx val="15"/>
            <c:marker>
              <c:symbol val="diamond"/>
              <c:size val="9"/>
            </c:marker>
            <c:bubble3D val="0"/>
          </c:dPt>
          <c:dPt>
            <c:idx val="16"/>
            <c:marker>
              <c:symbol val="diamond"/>
              <c:size val="9"/>
            </c:marker>
            <c:bubble3D val="0"/>
          </c:dPt>
          <c:dPt>
            <c:idx val="17"/>
            <c:marker>
              <c:symbol val="diamond"/>
              <c:size val="9"/>
              <c:spPr>
                <a:solidFill>
                  <a:schemeClr val="accent3">
                    <a:lumMod val="75000"/>
                  </a:schemeClr>
                </a:solidFill>
              </c:spPr>
            </c:marker>
            <c:bubble3D val="0"/>
          </c:dPt>
          <c:dPt>
            <c:idx val="18"/>
            <c:marker>
              <c:symbol val="diamond"/>
              <c:size val="12"/>
              <c:spPr>
                <a:solidFill>
                  <a:srgbClr val="FF0000"/>
                </a:solidFill>
              </c:spPr>
            </c:marker>
            <c:bubble3D val="0"/>
          </c:dPt>
          <c:cat>
            <c:strRef>
              <c:f>'7. GRAFICI congiuntura'!$A$4:$A$22</c:f>
              <c:strCache>
                <c:ptCount val="19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 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</c:strCache>
            </c:strRef>
          </c:cat>
          <c:val>
            <c:numRef>
              <c:f>'7. GRAFICI congiuntura'!$B$4:$B$22</c:f>
              <c:numCache>
                <c:formatCode>#,##0.0</c:formatCode>
                <c:ptCount val="19"/>
                <c:pt idx="0">
                  <c:v>92.600000000000009</c:v>
                </c:pt>
                <c:pt idx="1">
                  <c:v>91.7</c:v>
                </c:pt>
                <c:pt idx="2">
                  <c:v>91.100000000000009</c:v>
                </c:pt>
                <c:pt idx="3">
                  <c:v>91.8</c:v>
                </c:pt>
                <c:pt idx="4">
                  <c:v>90.2</c:v>
                </c:pt>
                <c:pt idx="5">
                  <c:v>91.7</c:v>
                </c:pt>
                <c:pt idx="6">
                  <c:v>90.9</c:v>
                </c:pt>
                <c:pt idx="7">
                  <c:v>91.100000000000009</c:v>
                </c:pt>
                <c:pt idx="8">
                  <c:v>90.5</c:v>
                </c:pt>
                <c:pt idx="9">
                  <c:v>90.600000000000009</c:v>
                </c:pt>
                <c:pt idx="10">
                  <c:v>90.9</c:v>
                </c:pt>
                <c:pt idx="11">
                  <c:v>91.4</c:v>
                </c:pt>
                <c:pt idx="12">
                  <c:v>90.8</c:v>
                </c:pt>
                <c:pt idx="13">
                  <c:v>91.5</c:v>
                </c:pt>
                <c:pt idx="14">
                  <c:v>91.9</c:v>
                </c:pt>
                <c:pt idx="15">
                  <c:v>91.600000000000009</c:v>
                </c:pt>
                <c:pt idx="16">
                  <c:v>92.4</c:v>
                </c:pt>
                <c:pt idx="17">
                  <c:v>91.4</c:v>
                </c:pt>
                <c:pt idx="18" formatCode="0.0">
                  <c:v>91.948400000000007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35424"/>
        <c:axId val="66937216"/>
      </c:lineChart>
      <c:catAx>
        <c:axId val="66935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6937216"/>
        <c:crosses val="autoZero"/>
        <c:auto val="1"/>
        <c:lblAlgn val="ctr"/>
        <c:lblOffset val="100"/>
        <c:noMultiLvlLbl val="0"/>
      </c:catAx>
      <c:valAx>
        <c:axId val="66937216"/>
        <c:scaling>
          <c:orientation val="minMax"/>
          <c:max val="93"/>
          <c:min val="9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6935424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layout>
        <c:manualLayout>
          <c:xMode val="edge"/>
          <c:yMode val="edge"/>
          <c:x val="0.12432062485210643"/>
          <c:y val="0.17717202964099144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78672715722059183"/>
        </c:manualLayout>
      </c:layout>
      <c:lineChart>
        <c:grouping val="standard"/>
        <c:varyColors val="0"/>
        <c:ser>
          <c:idx val="0"/>
          <c:order val="0"/>
          <c:tx>
            <c:strRef>
              <c:f>'7. GRAFICI congiuntura'!$T$3</c:f>
              <c:strCache>
                <c:ptCount val="1"/>
                <c:pt idx="0">
                  <c:v>fiducia famiglie</c:v>
                </c:pt>
              </c:strCache>
            </c:strRef>
          </c:tx>
          <c:cat>
            <c:strRef>
              <c:f>'7. GRAFICI congiuntura'!$S$4:$S$23</c:f>
              <c:strCache>
                <c:ptCount val="20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  <c:pt idx="19">
                  <c:v>Ago</c:v>
                </c:pt>
              </c:strCache>
            </c:strRef>
          </c:cat>
          <c:val>
            <c:numRef>
              <c:f>'7. GRAFICI congiuntura'!$T$4:$T$23</c:f>
              <c:numCache>
                <c:formatCode>0.0</c:formatCode>
                <c:ptCount val="20"/>
                <c:pt idx="0">
                  <c:v>95.7</c:v>
                </c:pt>
                <c:pt idx="1">
                  <c:v>94.6</c:v>
                </c:pt>
                <c:pt idx="2">
                  <c:v>97.9</c:v>
                </c:pt>
                <c:pt idx="3">
                  <c:v>101.7</c:v>
                </c:pt>
                <c:pt idx="4">
                  <c:v>102.7</c:v>
                </c:pt>
                <c:pt idx="5">
                  <c:v>102.9</c:v>
                </c:pt>
                <c:pt idx="6">
                  <c:v>102.3</c:v>
                </c:pt>
                <c:pt idx="7">
                  <c:v>99.6</c:v>
                </c:pt>
                <c:pt idx="8">
                  <c:v>99.5</c:v>
                </c:pt>
                <c:pt idx="9">
                  <c:v>99.1</c:v>
                </c:pt>
                <c:pt idx="10">
                  <c:v>98.1</c:v>
                </c:pt>
                <c:pt idx="11">
                  <c:v>97.6</c:v>
                </c:pt>
                <c:pt idx="12">
                  <c:v>101.6</c:v>
                </c:pt>
                <c:pt idx="13">
                  <c:v>107.6</c:v>
                </c:pt>
                <c:pt idx="14">
                  <c:v>110.8</c:v>
                </c:pt>
                <c:pt idx="15">
                  <c:v>108.2</c:v>
                </c:pt>
                <c:pt idx="16">
                  <c:v>105.9</c:v>
                </c:pt>
                <c:pt idx="17">
                  <c:v>109.5</c:v>
                </c:pt>
                <c:pt idx="18" formatCode="General">
                  <c:v>106.7</c:v>
                </c:pt>
                <c:pt idx="19">
                  <c:v>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65504"/>
        <c:axId val="66967040"/>
      </c:lineChart>
      <c:catAx>
        <c:axId val="6696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6967040"/>
        <c:crosses val="autoZero"/>
        <c:auto val="1"/>
        <c:lblAlgn val="ctr"/>
        <c:lblOffset val="100"/>
        <c:noMultiLvlLbl val="0"/>
      </c:catAx>
      <c:valAx>
        <c:axId val="66967040"/>
        <c:scaling>
          <c:orientation val="minMax"/>
          <c:min val="90"/>
        </c:scaling>
        <c:delete val="0"/>
        <c:axPos val="l"/>
        <c:majorGridlines/>
        <c:numFmt formatCode="#,##0.0" sourceLinked="0"/>
        <c:majorTickMark val="none"/>
        <c:minorTickMark val="none"/>
        <c:tickLblPos val="none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6965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occupazione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36541265675123"/>
          <c:y val="3.8795986622073571E-2"/>
          <c:w val="0.83204199475065621"/>
          <c:h val="0.77281296359694174"/>
        </c:manualLayout>
      </c:layout>
      <c:lineChart>
        <c:grouping val="standard"/>
        <c:varyColors val="0"/>
        <c:ser>
          <c:idx val="0"/>
          <c:order val="0"/>
          <c:marker>
            <c:spPr>
              <a:solidFill>
                <a:srgbClr val="0070C0"/>
              </a:solidFill>
            </c:spPr>
          </c:marker>
          <c:dPt>
            <c:idx val="15"/>
            <c:bubble3D val="0"/>
          </c:dPt>
          <c:cat>
            <c:strRef>
              <c:f>'7. GRAFICI congiuntura'!$K$4:$K$22</c:f>
              <c:strCache>
                <c:ptCount val="19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</c:strCache>
            </c:strRef>
          </c:cat>
          <c:val>
            <c:numRef>
              <c:f>'7. GRAFICI congiuntura'!$L$4:$L$22</c:f>
              <c:numCache>
                <c:formatCode>#,##0</c:formatCode>
                <c:ptCount val="19"/>
                <c:pt idx="0">
                  <c:v>22169.254999999997</c:v>
                </c:pt>
                <c:pt idx="1">
                  <c:v>22169.006000000001</c:v>
                </c:pt>
                <c:pt idx="2">
                  <c:v>22266.571</c:v>
                </c:pt>
                <c:pt idx="3">
                  <c:v>22155.942999999999</c:v>
                </c:pt>
                <c:pt idx="4">
                  <c:v>22252.955000000002</c:v>
                </c:pt>
                <c:pt idx="5">
                  <c:v>22314.860999999997</c:v>
                </c:pt>
                <c:pt idx="6">
                  <c:v>22243.341999999997</c:v>
                </c:pt>
                <c:pt idx="7">
                  <c:v>22285.14</c:v>
                </c:pt>
                <c:pt idx="8">
                  <c:v>22359.762999999999</c:v>
                </c:pt>
                <c:pt idx="9">
                  <c:v>22359.285</c:v>
                </c:pt>
                <c:pt idx="10">
                  <c:v>22273.684000000001</c:v>
                </c:pt>
                <c:pt idx="11">
                  <c:v>22354.978999999999</c:v>
                </c:pt>
                <c:pt idx="12">
                  <c:v>22359.866000000002</c:v>
                </c:pt>
                <c:pt idx="13">
                  <c:v>22344.334999999999</c:v>
                </c:pt>
                <c:pt idx="14">
                  <c:v>22322.15</c:v>
                </c:pt>
                <c:pt idx="15">
                  <c:v>22475.101999999999</c:v>
                </c:pt>
                <c:pt idx="16">
                  <c:v>22421.201999999997</c:v>
                </c:pt>
                <c:pt idx="17">
                  <c:v>22434.523999999998</c:v>
                </c:pt>
                <c:pt idx="18">
                  <c:v>22478.748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71520"/>
        <c:axId val="67181184"/>
      </c:lineChart>
      <c:catAx>
        <c:axId val="66971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7181184"/>
        <c:crosses val="autoZero"/>
        <c:auto val="1"/>
        <c:lblAlgn val="ctr"/>
        <c:lblOffset val="100"/>
        <c:noMultiLvlLbl val="0"/>
      </c:catAx>
      <c:valAx>
        <c:axId val="67181184"/>
        <c:scaling>
          <c:orientation val="minMax"/>
          <c:max val="22500"/>
          <c:min val="221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66971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ICC</a:t>
            </a:r>
          </a:p>
        </c:rich>
      </c:tx>
      <c:layout>
        <c:manualLayout>
          <c:xMode val="edge"/>
          <c:yMode val="edge"/>
          <c:x val="0.44506309034672326"/>
          <c:y val="1.75727591791722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023504907027065E-3"/>
          <c:y val="0.12653493554464137"/>
          <c:w val="0.96243245998572735"/>
          <c:h val="0.6802010351323734"/>
        </c:manualLayout>
      </c:layout>
      <c:lineChart>
        <c:grouping val="standard"/>
        <c:varyColors val="0"/>
        <c:ser>
          <c:idx val="0"/>
          <c:order val="0"/>
          <c:cat>
            <c:strRef>
              <c:f>'1. GRAFICI congiuntura'!$Z$4:$Z$22</c:f>
              <c:strCache>
                <c:ptCount val="19"/>
                <c:pt idx="0">
                  <c:v>Gen '14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Gen '15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Mag</c:v>
                </c:pt>
                <c:pt idx="17">
                  <c:v>Giu</c:v>
                </c:pt>
                <c:pt idx="18">
                  <c:v>Lug</c:v>
                </c:pt>
              </c:strCache>
            </c:strRef>
          </c:cat>
          <c:val>
            <c:numRef>
              <c:f>'1. GRAFICI congiuntura'!$AA$4:$AA$22</c:f>
              <c:numCache>
                <c:formatCode>#,##0</c:formatCode>
                <c:ptCount val="19"/>
                <c:pt idx="0">
                  <c:v>42840.057958000005</c:v>
                </c:pt>
                <c:pt idx="1">
                  <c:v>42859.555473999993</c:v>
                </c:pt>
                <c:pt idx="2">
                  <c:v>42825.963456000005</c:v>
                </c:pt>
                <c:pt idx="3">
                  <c:v>42753.445323</c:v>
                </c:pt>
                <c:pt idx="4">
                  <c:v>42638.678969000001</c:v>
                </c:pt>
                <c:pt idx="5">
                  <c:v>42684.319031999999</c:v>
                </c:pt>
                <c:pt idx="6">
                  <c:v>42612.665740999997</c:v>
                </c:pt>
                <c:pt idx="7">
                  <c:v>42686.114883000002</c:v>
                </c:pt>
                <c:pt idx="8">
                  <c:v>42741.369910000001</c:v>
                </c:pt>
                <c:pt idx="9">
                  <c:v>42925.982807999993</c:v>
                </c:pt>
                <c:pt idx="10">
                  <c:v>42934.648069999996</c:v>
                </c:pt>
                <c:pt idx="11">
                  <c:v>42948.402208000007</c:v>
                </c:pt>
                <c:pt idx="12">
                  <c:v>43044.891126000002</c:v>
                </c:pt>
                <c:pt idx="13">
                  <c:v>43033.898761000004</c:v>
                </c:pt>
                <c:pt idx="14">
                  <c:v>43049.389086999996</c:v>
                </c:pt>
                <c:pt idx="15">
                  <c:v>43306.137848000006</c:v>
                </c:pt>
                <c:pt idx="16">
                  <c:v>43298.867317999997</c:v>
                </c:pt>
                <c:pt idx="17">
                  <c:v>43341.286124000006</c:v>
                </c:pt>
                <c:pt idx="18">
                  <c:v>43500.223684999997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34432"/>
        <c:axId val="67236224"/>
      </c:lineChart>
      <c:catAx>
        <c:axId val="67234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67236224"/>
        <c:crosses val="autoZero"/>
        <c:auto val="1"/>
        <c:lblAlgn val="ctr"/>
        <c:lblOffset val="100"/>
        <c:noMultiLvlLbl val="0"/>
      </c:catAx>
      <c:valAx>
        <c:axId val="67236224"/>
        <c:scaling>
          <c:orientation val="minMax"/>
          <c:max val="43550"/>
          <c:min val="42550"/>
        </c:scaling>
        <c:delete val="0"/>
        <c:axPos val="l"/>
        <c:majorGridlines/>
        <c:numFmt formatCode="#,##0" sourceLinked="0"/>
        <c:majorTickMark val="none"/>
        <c:minorTickMark val="none"/>
        <c:tickLblPos val="none"/>
        <c:crossAx val="67234432"/>
        <c:crosses val="autoZero"/>
        <c:crossBetween val="between"/>
        <c:maj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0.56438</cdr:x>
      <cdr:y>0.48127</cdr:y>
    </cdr:from>
    <cdr:to>
      <cdr:x>0.9631</cdr:x>
      <cdr:y>0.80548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2419060" y="1370647"/>
          <a:ext cx="1709020" cy="9233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it-IT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mesi</a:t>
          </a:r>
        </a:p>
        <a:p xmlns:a="http://schemas.openxmlformats.org/drawingml/2006/main">
          <a:r>
            <a: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CONG.   0,4%</a:t>
          </a:r>
        </a:p>
        <a:p xmlns:a="http://schemas.openxmlformats.org/drawingml/2006/main">
          <a:r>
            <a: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TEND.    0,8%</a:t>
          </a:r>
          <a:endParaRPr lang="it-IT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CEDEB-C71A-4146-894A-515417C91C5F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19660-147C-4591-9C3B-17171CF3C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87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C84B2E-5085-4736-ACCA-843358103A3F}" type="slidenum">
              <a:rPr lang="it-IT" altLang="it-IT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57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94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86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73902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43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49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82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0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00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34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42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32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214D-750A-4828-A432-F88AE3B3B850}" type="datetimeFigureOut">
              <a:rPr lang="it-IT" smtClean="0"/>
              <a:t>08/09/2015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4947-F99F-4AA8-84F1-45B32F87D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23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388" y="1967929"/>
            <a:ext cx="878522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it-IT" altLang="it-IT" sz="2800" b="1" dirty="0">
              <a:solidFill>
                <a:srgbClr val="FF3300"/>
              </a:solidFill>
              <a:cs typeface="Times New Roman" pitchFamily="18" charset="0"/>
            </a:endParaRPr>
          </a:p>
          <a:p>
            <a:pPr algn="ctr"/>
            <a:r>
              <a:rPr lang="it-IT" altLang="it-IT" sz="4000" b="1" dirty="0">
                <a:solidFill>
                  <a:srgbClr val="FF3300"/>
                </a:solidFill>
                <a:cs typeface="Times New Roman" pitchFamily="18" charset="0"/>
              </a:rPr>
              <a:t>C</a:t>
            </a:r>
            <a:r>
              <a:rPr lang="it-IT" altLang="it-IT" sz="4000" b="1" dirty="0" smtClean="0">
                <a:solidFill>
                  <a:srgbClr val="FF3300"/>
                </a:solidFill>
                <a:cs typeface="Times New Roman" pitchFamily="18" charset="0"/>
              </a:rPr>
              <a:t>onsumi e ripresa</a:t>
            </a:r>
            <a:endParaRPr lang="it-IT" altLang="it-IT" sz="4000" b="1" dirty="0">
              <a:solidFill>
                <a:srgbClr val="FF3300"/>
              </a:solidFill>
              <a:cs typeface="Times New Roman" pitchFamily="18" charset="0"/>
            </a:endParaRPr>
          </a:p>
          <a:p>
            <a:pPr algn="ctr"/>
            <a:endParaRPr lang="it-IT" altLang="it-IT" sz="2800" b="1" dirty="0">
              <a:solidFill>
                <a:srgbClr val="FF3300"/>
              </a:solidFill>
              <a:cs typeface="Times New Roman" pitchFamily="18" charset="0"/>
            </a:endParaRPr>
          </a:p>
          <a:p>
            <a:pPr algn="ctr"/>
            <a:endParaRPr lang="it-IT" altLang="it-IT" sz="2800" b="1" dirty="0">
              <a:solidFill>
                <a:srgbClr val="FF3300"/>
              </a:solidFill>
              <a:cs typeface="Times New Roman" pitchFamily="18" charset="0"/>
            </a:endParaRPr>
          </a:p>
          <a:p>
            <a:pPr algn="ctr"/>
            <a:r>
              <a:rPr lang="it-IT" altLang="it-IT" sz="1800" b="1" dirty="0">
                <a:solidFill>
                  <a:srgbClr val="CC0066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altLang="it-IT" sz="1800" b="1" dirty="0">
                <a:solidFill>
                  <a:srgbClr val="CC0066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altLang="it-IT" sz="1400" b="1" dirty="0" smtClean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endParaRPr lang="it-IT" altLang="it-IT" sz="14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endParaRPr lang="it-IT" altLang="it-IT" sz="1400" b="1" dirty="0" smtClean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endParaRPr lang="it-IT" altLang="it-IT" sz="14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endParaRPr lang="it-IT" altLang="it-IT" sz="1400" b="1" u="sng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/>
            <a:r>
              <a:rPr lang="it-IT" altLang="it-IT" sz="1800" b="1" dirty="0" smtClean="0">
                <a:solidFill>
                  <a:srgbClr val="CC0066"/>
                </a:solidFill>
                <a:cs typeface="Times New Roman" pitchFamily="18" charset="0"/>
              </a:rPr>
              <a:t>Roma, 9 settembre 2015</a:t>
            </a:r>
            <a:endParaRPr lang="it-IT" altLang="it-IT" sz="18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pic>
        <p:nvPicPr>
          <p:cNvPr id="1026" name="Picture 2" descr="logo vincitore -70esi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16632"/>
            <a:ext cx="18383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6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-36512" y="44624"/>
            <a:ext cx="4403725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sintesi congiunturale</a:t>
            </a:r>
          </a:p>
        </p:txBody>
      </p:sp>
      <p:pic>
        <p:nvPicPr>
          <p:cNvPr id="922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84" y="71385"/>
            <a:ext cx="1308219" cy="5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323850" y="3789363"/>
            <a:ext cx="871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27575" y="1054100"/>
            <a:ext cx="0" cy="5470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455169"/>
              </p:ext>
            </p:extLst>
          </p:nvPr>
        </p:nvGraphicFramePr>
        <p:xfrm>
          <a:off x="4789138" y="970712"/>
          <a:ext cx="4276724" cy="279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175066"/>
              </p:ext>
            </p:extLst>
          </p:nvPr>
        </p:nvGraphicFramePr>
        <p:xfrm>
          <a:off x="281464" y="699549"/>
          <a:ext cx="4286250" cy="300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670932"/>
              </p:ext>
            </p:extLst>
          </p:nvPr>
        </p:nvGraphicFramePr>
        <p:xfrm>
          <a:off x="379534" y="3861048"/>
          <a:ext cx="4276724" cy="279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816037"/>
              </p:ext>
            </p:extLst>
          </p:nvPr>
        </p:nvGraphicFramePr>
        <p:xfrm>
          <a:off x="4685825" y="941387"/>
          <a:ext cx="4286250" cy="284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8552758" y="185132"/>
            <a:ext cx="47625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000" b="1" dirty="0">
                <a:solidFill>
                  <a:srgbClr val="FFFF00"/>
                </a:solidFill>
                <a:cs typeface="Times New Roman" pitchFamily="18" charset="0"/>
              </a:rPr>
              <a:t>1</a:t>
            </a:r>
          </a:p>
        </p:txBody>
      </p:sp>
      <p:graphicFrame>
        <p:nvGraphicFramePr>
          <p:cNvPr id="23" name="Gra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712480"/>
              </p:ext>
            </p:extLst>
          </p:nvPr>
        </p:nvGraphicFramePr>
        <p:xfrm>
          <a:off x="4762143" y="3861048"/>
          <a:ext cx="4276724" cy="289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CasellaDiTesto 1"/>
          <p:cNvSpPr txBox="1"/>
          <p:nvPr/>
        </p:nvSpPr>
        <p:spPr>
          <a:xfrm>
            <a:off x="5498247" y="4365104"/>
            <a:ext cx="181005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mesi</a:t>
            </a:r>
          </a:p>
          <a:p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CONG.  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TEND.    1,1%</a:t>
            </a:r>
            <a:endParaRPr lang="it-I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1"/>
          <p:cNvSpPr txBox="1"/>
          <p:nvPr/>
        </p:nvSpPr>
        <p:spPr>
          <a:xfrm>
            <a:off x="3203848" y="4941168"/>
            <a:ext cx="1411276" cy="923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/>
              <a:t>8 mesi</a:t>
            </a:r>
          </a:p>
          <a:p>
            <a:r>
              <a:rPr lang="it-IT" sz="1800" dirty="0" smtClean="0"/>
              <a:t>CONG.  7,2%</a:t>
            </a:r>
          </a:p>
          <a:p>
            <a:r>
              <a:rPr lang="it-IT" sz="1800" dirty="0" smtClean="0"/>
              <a:t>TEND.   7,8%</a:t>
            </a:r>
            <a:endParaRPr lang="it-IT" sz="18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907704" y="1268760"/>
            <a:ext cx="163792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7</a:t>
            </a:r>
            <a:r>
              <a:rPr lang="it-IT" b="1" dirty="0" smtClean="0"/>
              <a:t> mesi</a:t>
            </a:r>
          </a:p>
          <a:p>
            <a:r>
              <a:rPr lang="it-IT" dirty="0" smtClean="0"/>
              <a:t>CONG.  0,7%</a:t>
            </a:r>
          </a:p>
          <a:p>
            <a:r>
              <a:rPr lang="it-IT" dirty="0" smtClean="0"/>
              <a:t>TEND.   0,2%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0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14" grpId="0">
        <p:bldAsOne/>
      </p:bldGraphic>
      <p:bldGraphic spid="17" grpId="0">
        <p:bldAsOne/>
      </p:bldGraphic>
      <p:bldGraphic spid="16" grpId="0">
        <p:bldAsOne/>
      </p:bldGraphic>
      <p:bldGraphic spid="23" grpId="0">
        <p:bldAsOne/>
      </p:bldGraphic>
      <p:bldP spid="24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35496" y="44624"/>
            <a:ext cx="2376264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</a:rPr>
              <a:t>ICC (1/2)</a:t>
            </a:r>
            <a:endParaRPr lang="it-IT" altLang="it-IT" sz="3200" b="1" dirty="0">
              <a:solidFill>
                <a:srgbClr val="CC0066"/>
              </a:solidFill>
            </a:endParaRP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3266"/>
            <a:ext cx="1308219" cy="5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78177" y="99397"/>
            <a:ext cx="47625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endParaRPr lang="it-IT" altLang="it-IT" sz="20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6114"/>
              </p:ext>
            </p:extLst>
          </p:nvPr>
        </p:nvGraphicFramePr>
        <p:xfrm>
          <a:off x="6444209" y="4365104"/>
          <a:ext cx="2088231" cy="18764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52127"/>
                <a:gridCol w="936104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gen-giu</a:t>
                      </a:r>
                      <a:r>
                        <a:rPr lang="it-IT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PICCOLI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54255"/>
              </p:ext>
            </p:extLst>
          </p:nvPr>
        </p:nvGraphicFramePr>
        <p:xfrm>
          <a:off x="6259509" y="3593579"/>
          <a:ext cx="2794917" cy="741045"/>
        </p:xfrm>
        <a:graphic>
          <a:graphicData uri="http://schemas.openxmlformats.org/drawingml/2006/table">
            <a:tbl>
              <a:tblPr/>
              <a:tblGrid>
                <a:gridCol w="2794917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VENDITE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DETTAGLIO </a:t>
                      </a:r>
                    </a:p>
                    <a:p>
                      <a:pPr algn="l" fontAlgn="b"/>
                      <a:r>
                        <a:rPr lang="it-IT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PRODOTTI ALIMENTARI</a:t>
                      </a:r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var.% </a:t>
                      </a:r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tendenziali in valore) 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96151"/>
              </p:ext>
            </p:extLst>
          </p:nvPr>
        </p:nvGraphicFramePr>
        <p:xfrm>
          <a:off x="179512" y="692696"/>
          <a:ext cx="6624736" cy="497205"/>
        </p:xfrm>
        <a:graphic>
          <a:graphicData uri="http://schemas.openxmlformats.org/drawingml/2006/table">
            <a:tbl>
              <a:tblPr/>
              <a:tblGrid>
                <a:gridCol w="6624736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ICC</a:t>
                      </a:r>
                      <a:r>
                        <a:rPr lang="it-IT" sz="2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it-IT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 </a:t>
                      </a:r>
                      <a:r>
                        <a:rPr lang="it-IT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destagionalizzati in </a:t>
                      </a:r>
                      <a:r>
                        <a:rPr lang="it-IT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quantità</a:t>
                      </a:r>
                      <a:endParaRPr lang="it-IT" sz="2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6084"/>
              </p:ext>
            </p:extLst>
          </p:nvPr>
        </p:nvGraphicFramePr>
        <p:xfrm>
          <a:off x="281478" y="1196752"/>
          <a:ext cx="6120680" cy="172314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92288"/>
                <a:gridCol w="1224136"/>
                <a:gridCol w="1224136"/>
                <a:gridCol w="1080120"/>
              </a:tblGrid>
              <a:tr h="52984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 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1 trim. 2015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2 trim. 2015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luglio 2015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295" marR="9295" marT="9295" marB="0" anchor="ctr"/>
                </a:tc>
              </a:tr>
              <a:tr h="47827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 % </a:t>
                      </a:r>
                      <a:r>
                        <a:rPr lang="it-IT" sz="2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congiunturale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95" marR="9295" marT="92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 % </a:t>
                      </a:r>
                      <a:r>
                        <a:rPr lang="it-IT" sz="2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tendenziale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95" marR="9295" marT="92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8249"/>
              </p:ext>
            </p:extLst>
          </p:nvPr>
        </p:nvGraphicFramePr>
        <p:xfrm>
          <a:off x="323528" y="3068960"/>
          <a:ext cx="5400600" cy="366141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64868"/>
                <a:gridCol w="1035732"/>
              </a:tblGrid>
              <a:tr h="44995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2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ICC</a:t>
                      </a:r>
                      <a:r>
                        <a:rPr lang="it-IT" sz="2400" b="1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it-IT" sz="24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var.% tend. in quantità</a:t>
                      </a:r>
                    </a:p>
                    <a:p>
                      <a:pPr algn="l" fontAlgn="ctr"/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gen-lug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ricreativi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Alberghi</a:t>
                      </a:r>
                      <a:r>
                        <a:rPr lang="it-IT" sz="2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consumazioni 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fuori casa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la mobilità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le comunicazioni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cura 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della persona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Abbigliamento e calzature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la casa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Alimentari, bevande e tabacchi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9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5436096" y="2492896"/>
            <a:ext cx="864096" cy="50405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umetto 3 5"/>
          <p:cNvSpPr/>
          <p:nvPr/>
        </p:nvSpPr>
        <p:spPr>
          <a:xfrm>
            <a:off x="7020272" y="1268760"/>
            <a:ext cx="1890138" cy="1237151"/>
          </a:xfrm>
          <a:prstGeom prst="wedgeEllipseCallout">
            <a:avLst>
              <a:gd name="adj1" fmla="val -86110"/>
              <a:gd name="adj2" fmla="val 59336"/>
            </a:avLst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iglior risultato da inizio 2010</a:t>
            </a:r>
            <a:endParaRPr lang="it-IT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2"/>
          <p:cNvSpPr>
            <a:spLocks noChangeArrowheads="1"/>
          </p:cNvSpPr>
          <p:nvPr/>
        </p:nvSpPr>
        <p:spPr bwMode="auto">
          <a:xfrm>
            <a:off x="35496" y="44624"/>
            <a:ext cx="2376264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</a:rPr>
              <a:t>ICC (2/2)</a:t>
            </a:r>
            <a:endParaRPr lang="it-IT" altLang="it-IT" sz="3200" b="1" dirty="0">
              <a:solidFill>
                <a:srgbClr val="CC0066"/>
              </a:solidFill>
            </a:endParaRP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3266"/>
            <a:ext cx="1308219" cy="5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578177" y="99397"/>
            <a:ext cx="47625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FFFF00"/>
                </a:solidFill>
                <a:cs typeface="Times New Roman" pitchFamily="18" charset="0"/>
              </a:rPr>
              <a:t>3</a:t>
            </a:r>
            <a:endParaRPr lang="it-IT" altLang="it-IT" sz="20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11055"/>
              </p:ext>
            </p:extLst>
          </p:nvPr>
        </p:nvGraphicFramePr>
        <p:xfrm>
          <a:off x="323528" y="980728"/>
          <a:ext cx="7560840" cy="56711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655028"/>
                <a:gridCol w="190581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it-IT" sz="2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ICC</a:t>
                      </a:r>
                      <a:r>
                        <a:rPr lang="it-IT" sz="28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it-IT" sz="2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 % cong. in quantità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luglio 2015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ricreativi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Alberghi</a:t>
                      </a:r>
                      <a:r>
                        <a:rPr lang="it-IT" sz="2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  <a:r>
                        <a:rPr lang="it-IT" sz="2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consumazioni fuori casa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-0,2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la mobilità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Automobili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Trasporti </a:t>
                      </a:r>
                      <a:r>
                        <a:rPr lang="it-IT" sz="2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aerei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le comunicazioni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</a:t>
                      </a:r>
                      <a:r>
                        <a:rPr lang="it-IT" sz="2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cura </a:t>
                      </a:r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-0,1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Abbigliamento e calzature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 e servizi per la casa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Energia </a:t>
                      </a:r>
                      <a:r>
                        <a:rPr lang="it-IT" sz="2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elettrica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it-IT" sz="2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Alimentari, bevande e tabacchi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4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-36514" y="66080"/>
            <a:ext cx="7488833" cy="47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100" b="1" dirty="0" smtClean="0">
                <a:solidFill>
                  <a:srgbClr val="CC0066"/>
                </a:solidFill>
              </a:rPr>
              <a:t>Il credito al </a:t>
            </a:r>
            <a:r>
              <a:rPr lang="it-IT" altLang="it-IT" sz="3100" b="1" dirty="0">
                <a:solidFill>
                  <a:srgbClr val="CC0066"/>
                </a:solidFill>
              </a:rPr>
              <a:t>terziario di </a:t>
            </a:r>
            <a:r>
              <a:rPr lang="it-IT" altLang="it-IT" sz="3100" b="1" dirty="0" smtClean="0">
                <a:solidFill>
                  <a:srgbClr val="CC0066"/>
                </a:solidFill>
              </a:rPr>
              <a:t>mercato (OCC</a:t>
            </a:r>
            <a:r>
              <a:rPr lang="it-IT" altLang="it-IT" sz="3100" b="1" dirty="0">
                <a:solidFill>
                  <a:srgbClr val="CC0066"/>
                </a:solidFill>
              </a:rPr>
              <a:t>) </a:t>
            </a: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229" y="6165304"/>
            <a:ext cx="1308219" cy="5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632254" y="6437138"/>
            <a:ext cx="47625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FFFF00"/>
                </a:solidFill>
                <a:cs typeface="Times New Roman" pitchFamily="18" charset="0"/>
              </a:rPr>
              <a:t>4</a:t>
            </a:r>
            <a:endParaRPr lang="it-IT" altLang="it-IT" sz="20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43309"/>
              </p:ext>
            </p:extLst>
          </p:nvPr>
        </p:nvGraphicFramePr>
        <p:xfrm>
          <a:off x="179512" y="770075"/>
          <a:ext cx="5256584" cy="58992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28801"/>
                <a:gridCol w="1258619"/>
                <a:gridCol w="1184582"/>
                <a:gridCol w="1184582"/>
              </a:tblGrid>
              <a:tr h="1348214">
                <a:tc>
                  <a:txBody>
                    <a:bodyPr/>
                    <a:lstStyle/>
                    <a:p>
                      <a:pPr algn="l" fontAlgn="b"/>
                      <a:r>
                        <a:rPr lang="it-IT" sz="1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9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imprese che hanno chiesto nel trimestre</a:t>
                      </a:r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imprese            con richiesta accolta</a:t>
                      </a:r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imprese  finanziate</a:t>
                      </a:r>
                      <a:endParaRPr lang="it-IT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lang="it-IT" sz="2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2009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64,2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it-IT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2010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2011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55,8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it-IT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921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2012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it-IT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2013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2014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  <a:endParaRPr lang="it-IT" sz="2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2014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it-IT" sz="2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it-IT" sz="2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2014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2014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</a:t>
                      </a:r>
                      <a:endParaRPr lang="it-IT" sz="2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2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2015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it-IT" sz="2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15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lang="it-IT" sz="2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2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</a:t>
                      </a:r>
                      <a:r>
                        <a:rPr lang="it-IT" sz="2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2015</a:t>
                      </a:r>
                      <a:endParaRPr lang="it-IT" sz="21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</a:t>
                      </a:r>
                      <a:endParaRPr lang="it-IT" sz="2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</a:t>
                      </a:r>
                      <a:endParaRPr lang="it-IT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17830"/>
              </p:ext>
            </p:extLst>
          </p:nvPr>
        </p:nvGraphicFramePr>
        <p:xfrm>
          <a:off x="5581726" y="2678430"/>
          <a:ext cx="3308198" cy="750570"/>
        </p:xfrm>
        <a:graphic>
          <a:graphicData uri="http://schemas.openxmlformats.org/drawingml/2006/table">
            <a:tbl>
              <a:tblPr/>
              <a:tblGrid>
                <a:gridCol w="3308198"/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PRESTITI </a:t>
                      </a:r>
                      <a:r>
                        <a:rPr lang="it-IT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BANCARI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luglio 2015 </a:t>
                      </a:r>
                      <a:endParaRPr lang="it-IT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65253"/>
              </p:ext>
            </p:extLst>
          </p:nvPr>
        </p:nvGraphicFramePr>
        <p:xfrm>
          <a:off x="5508104" y="3434308"/>
          <a:ext cx="3474314" cy="182689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90352"/>
                <a:gridCol w="909980"/>
                <a:gridCol w="1073982"/>
              </a:tblGrid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2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 % </a:t>
                      </a:r>
                      <a:r>
                        <a:rPr lang="it-IT" sz="23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</a:t>
                      </a:r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2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var. % </a:t>
                      </a:r>
                      <a:r>
                        <a:rPr lang="it-IT" sz="23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</a:t>
                      </a:r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it-IT" sz="2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3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IMPRESE</a:t>
                      </a:r>
                      <a:endParaRPr lang="it-IT" sz="2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-2,5</a:t>
                      </a:r>
                    </a:p>
                  </a:txBody>
                  <a:tcPr marL="6350" marR="6350" marT="635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3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FAMIGLIE</a:t>
                      </a:r>
                      <a:endParaRPr lang="it-IT" sz="2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6350" marR="6350" marT="635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3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2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-0,7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8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8"/>
          <p:cNvSpPr txBox="1">
            <a:spLocks noChangeArrowheads="1"/>
          </p:cNvSpPr>
          <p:nvPr/>
        </p:nvSpPr>
        <p:spPr bwMode="auto">
          <a:xfrm>
            <a:off x="0" y="68263"/>
            <a:ext cx="457200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</a:rPr>
              <a:t>alcune </a:t>
            </a:r>
            <a:r>
              <a:rPr lang="it-IT" altLang="it-IT" sz="3200" b="1" dirty="0">
                <a:solidFill>
                  <a:srgbClr val="CC0066"/>
                </a:solidFill>
              </a:rPr>
              <a:t>variabili macro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94639"/>
              </p:ext>
            </p:extLst>
          </p:nvPr>
        </p:nvGraphicFramePr>
        <p:xfrm>
          <a:off x="108012" y="620688"/>
          <a:ext cx="6480212" cy="2128042"/>
        </p:xfrm>
        <a:graphic>
          <a:graphicData uri="http://schemas.openxmlformats.org/drawingml/2006/table">
            <a:tbl>
              <a:tblPr/>
              <a:tblGrid>
                <a:gridCol w="2303748"/>
                <a:gridCol w="1080120"/>
                <a:gridCol w="1080120"/>
                <a:gridCol w="1008112"/>
                <a:gridCol w="1008112"/>
              </a:tblGrid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var. % m. a. reali</a:t>
                      </a:r>
                      <a:endParaRPr lang="it-IT" sz="22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01-07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08-14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Consumi 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Prezzi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96974" y="2924944"/>
            <a:ext cx="633650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latin typeface="Arial"/>
              </a:rPr>
              <a:t>Pil prossimi trimestri</a:t>
            </a:r>
            <a:endParaRPr lang="it-IT" sz="2800" b="1" dirty="0">
              <a:solidFill>
                <a:srgbClr val="0070C0"/>
              </a:solidFill>
              <a:latin typeface="Arial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235558"/>
              </p:ext>
            </p:extLst>
          </p:nvPr>
        </p:nvGraphicFramePr>
        <p:xfrm>
          <a:off x="179164" y="3436463"/>
          <a:ext cx="6769100" cy="1293495"/>
        </p:xfrm>
        <a:graphic>
          <a:graphicData uri="http://schemas.openxmlformats.org/drawingml/2006/table">
            <a:tbl>
              <a:tblPr/>
              <a:tblGrid>
                <a:gridCol w="1993900"/>
                <a:gridCol w="1193800"/>
                <a:gridCol w="1193800"/>
                <a:gridCol w="1193800"/>
                <a:gridCol w="1193800"/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it-IT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1° trim.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2° trim.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3° trim.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4° trim.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var. % cong.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&gt;0,7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var. % tend.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&gt;1,4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229" y="44624"/>
            <a:ext cx="1308219" cy="5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632254" y="44624"/>
            <a:ext cx="47625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FFFF00"/>
                </a:solidFill>
                <a:cs typeface="Times New Roman" pitchFamily="18" charset="0"/>
              </a:rPr>
              <a:t>5</a:t>
            </a:r>
            <a:endParaRPr lang="it-IT" altLang="it-IT" sz="20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44008" y="1196752"/>
            <a:ext cx="1800200" cy="1512168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1139260"/>
            <a:ext cx="2232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onfermiamo le previsioni di </a:t>
            </a:r>
            <a:r>
              <a:rPr lang="it-IT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-mar 2015</a:t>
            </a:r>
            <a:endParaRPr lang="it-I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2699792" y="4797152"/>
            <a:ext cx="1584176" cy="720080"/>
          </a:xfrm>
          <a:prstGeom prst="downArrow">
            <a:avLst>
              <a:gd name="adj1" fmla="val 50000"/>
              <a:gd name="adj2" fmla="val 48945"/>
            </a:avLst>
          </a:prstGeom>
          <a:solidFill>
            <a:schemeClr val="accent6">
              <a:lumMod val="60000"/>
              <a:lumOff val="40000"/>
            </a:schemeClr>
          </a:solidFill>
          <a:ln w="3810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496" y="5589240"/>
            <a:ext cx="9000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con un’uscita dal 2015 al 2%! Se realizzato questo scenario lancerebbe una sfida:  con politiche fiscali distensive provare ad avvicinarsi al 2% nella media del 2016 </a:t>
            </a:r>
            <a:endParaRPr lang="it-I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5868144" y="4293096"/>
            <a:ext cx="936104" cy="576064"/>
          </a:xfrm>
          <a:prstGeom prst="ellipse">
            <a:avLst/>
          </a:prstGeom>
          <a:noFill/>
          <a:ln w="3810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6395" y="34925"/>
            <a:ext cx="118494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altLang="it-IT" sz="3200" b="1" dirty="0">
                <a:solidFill>
                  <a:srgbClr val="CC0066"/>
                </a:solidFill>
              </a:rPr>
              <a:t>F</a:t>
            </a:r>
            <a:r>
              <a:rPr lang="it-IT" altLang="it-IT" sz="3200" b="1" dirty="0" smtClean="0">
                <a:solidFill>
                  <a:srgbClr val="CC0066"/>
                </a:solidFill>
              </a:rPr>
              <a:t>onti</a:t>
            </a:r>
            <a:endParaRPr lang="it-IT" altLang="it-IT" sz="3200" b="1" dirty="0">
              <a:solidFill>
                <a:srgbClr val="CC0066"/>
              </a:solidFill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" y="822186"/>
            <a:ext cx="9107488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CC0066"/>
                </a:solidFill>
              </a:rPr>
              <a:t>Chart </a:t>
            </a:r>
            <a:r>
              <a:rPr lang="it-IT" altLang="it-IT" b="1" dirty="0" smtClean="0">
                <a:solidFill>
                  <a:srgbClr val="CC0066"/>
                </a:solidFill>
              </a:rPr>
              <a:t>1:</a:t>
            </a:r>
            <a:r>
              <a:rPr lang="it-IT" altLang="it-IT" dirty="0"/>
              <a:t> </a:t>
            </a:r>
            <a:r>
              <a:rPr lang="it-IT" altLang="it-IT" dirty="0" smtClean="0"/>
              <a:t>elaborazioni </a:t>
            </a:r>
            <a:r>
              <a:rPr lang="it-IT" altLang="it-IT" dirty="0"/>
              <a:t>su dati Istat, Confindustria, Confcommercio.</a:t>
            </a:r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b="1" dirty="0" err="1" smtClean="0">
                <a:solidFill>
                  <a:srgbClr val="CC0066"/>
                </a:solidFill>
              </a:rPr>
              <a:t>Charts</a:t>
            </a:r>
            <a:r>
              <a:rPr lang="it-IT" altLang="it-IT" b="1" dirty="0" smtClean="0">
                <a:solidFill>
                  <a:srgbClr val="CC0066"/>
                </a:solidFill>
              </a:rPr>
              <a:t> 2-3: </a:t>
            </a:r>
            <a:r>
              <a:rPr lang="it-IT" altLang="it-IT" dirty="0" smtClean="0"/>
              <a:t>elaborazioni e stime </a:t>
            </a:r>
            <a:r>
              <a:rPr lang="it-IT" altLang="it-IT" dirty="0"/>
              <a:t>Ufficio Studi Confcommercio </a:t>
            </a:r>
            <a:r>
              <a:rPr lang="it-IT" altLang="it-IT" dirty="0" smtClean="0"/>
              <a:t>su </a:t>
            </a:r>
            <a:r>
              <a:rPr lang="it-IT" altLang="it-IT" dirty="0"/>
              <a:t>dati </a:t>
            </a:r>
            <a:r>
              <a:rPr lang="it-IT" dirty="0" err="1" smtClean="0"/>
              <a:t>Aiscat</a:t>
            </a:r>
            <a:r>
              <a:rPr lang="it-IT" dirty="0" smtClean="0"/>
              <a:t>, </a:t>
            </a:r>
            <a:r>
              <a:rPr lang="it-IT" dirty="0" err="1" smtClean="0"/>
              <a:t>Aams</a:t>
            </a:r>
            <a:r>
              <a:rPr lang="it-IT" dirty="0" smtClean="0"/>
              <a:t>, </a:t>
            </a:r>
            <a:r>
              <a:rPr lang="it-IT" dirty="0" err="1" smtClean="0"/>
              <a:t>Acma</a:t>
            </a:r>
            <a:r>
              <a:rPr lang="it-IT" dirty="0" smtClean="0"/>
              <a:t>, </a:t>
            </a:r>
            <a:r>
              <a:rPr lang="it-IT" dirty="0" err="1" smtClean="0"/>
              <a:t>Assaeroporti</a:t>
            </a:r>
            <a:r>
              <a:rPr lang="it-IT" dirty="0" smtClean="0"/>
              <a:t>, </a:t>
            </a:r>
            <a:r>
              <a:rPr lang="it-IT" dirty="0" err="1" smtClean="0"/>
              <a:t>Federalberghi</a:t>
            </a:r>
            <a:r>
              <a:rPr lang="it-IT" dirty="0" smtClean="0"/>
              <a:t>, Fipe, </a:t>
            </a:r>
            <a:r>
              <a:rPr lang="it-IT" dirty="0" err="1" smtClean="0"/>
              <a:t>Fit</a:t>
            </a:r>
            <a:r>
              <a:rPr lang="it-IT" dirty="0" smtClean="0"/>
              <a:t>,  Istat, Ministero Sviluppo Economico, Siae, Sita, Terna, </a:t>
            </a:r>
            <a:r>
              <a:rPr lang="it-IT" dirty="0" err="1" smtClean="0"/>
              <a:t>Unrae</a:t>
            </a:r>
            <a:r>
              <a:rPr lang="it-IT" dirty="0"/>
              <a:t> </a:t>
            </a:r>
            <a:r>
              <a:rPr lang="it-IT" dirty="0" smtClean="0"/>
              <a:t>(ICC)</a:t>
            </a:r>
          </a:p>
          <a:p>
            <a:pPr eaLnBrk="1" hangingPunct="1"/>
            <a:endParaRPr lang="it-IT" altLang="it-IT" dirty="0"/>
          </a:p>
          <a:p>
            <a:r>
              <a:rPr lang="it-IT" altLang="it-IT" b="1" dirty="0" smtClean="0">
                <a:solidFill>
                  <a:srgbClr val="CC0066"/>
                </a:solidFill>
              </a:rPr>
              <a:t>Chart 4: </a:t>
            </a:r>
            <a:r>
              <a:rPr lang="it-IT" altLang="it-IT" dirty="0" smtClean="0"/>
              <a:t>elaborazioni </a:t>
            </a:r>
            <a:r>
              <a:rPr lang="it-IT" altLang="it-IT" dirty="0"/>
              <a:t>su dati Osservatorio </a:t>
            </a:r>
            <a:r>
              <a:rPr lang="it-IT" altLang="it-IT" dirty="0" smtClean="0"/>
              <a:t>Credito Confcommercio, Banca d’Italia.</a:t>
            </a:r>
            <a:endParaRPr lang="it-IT" altLang="it-IT" dirty="0"/>
          </a:p>
          <a:p>
            <a:endParaRPr lang="it-IT" altLang="it-IT" b="1" dirty="0">
              <a:solidFill>
                <a:srgbClr val="CC0066"/>
              </a:solidFill>
            </a:endParaRPr>
          </a:p>
          <a:p>
            <a:r>
              <a:rPr lang="it-IT" altLang="it-IT" b="1" dirty="0">
                <a:solidFill>
                  <a:srgbClr val="CC0066"/>
                </a:solidFill>
              </a:rPr>
              <a:t>Chart </a:t>
            </a:r>
            <a:r>
              <a:rPr lang="it-IT" altLang="it-IT" b="1" dirty="0" smtClean="0">
                <a:solidFill>
                  <a:srgbClr val="CC0066"/>
                </a:solidFill>
              </a:rPr>
              <a:t>5: </a:t>
            </a:r>
            <a:r>
              <a:rPr lang="it-IT" altLang="it-IT" dirty="0"/>
              <a:t>elaborazioni e previsioni Ufficio Studi Confcommercio su dati Istat.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sz="2000" i="1" dirty="0"/>
              <a:t>La presentazione è stata redatta con le informazioni disponibili al 4 </a:t>
            </a:r>
            <a:r>
              <a:rPr lang="it-IT" altLang="it-IT" sz="2000" i="1" dirty="0" smtClean="0"/>
              <a:t>settembre </a:t>
            </a:r>
            <a:r>
              <a:rPr lang="it-IT" altLang="it-IT" sz="2000" i="1" dirty="0"/>
              <a:t>2015.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675688" y="28575"/>
            <a:ext cx="431800" cy="37623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FFFF00"/>
                </a:solidFill>
              </a:rPr>
              <a:t>6</a:t>
            </a:r>
            <a:endParaRPr lang="it-IT" altLang="it-IT" sz="2000" b="1" dirty="0">
              <a:solidFill>
                <a:srgbClr val="FFFF00"/>
              </a:solidFill>
            </a:endParaRPr>
          </a:p>
        </p:txBody>
      </p:sp>
      <p:pic>
        <p:nvPicPr>
          <p:cNvPr id="11269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4925"/>
            <a:ext cx="12604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3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ruttura predefinit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586</Words>
  <Application>Microsoft Office PowerPoint</Application>
  <PresentationFormat>Presentazione su schermo (4:3)</PresentationFormat>
  <Paragraphs>224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Lioci</dc:creator>
  <cp:lastModifiedBy>Ragaini</cp:lastModifiedBy>
  <cp:revision>58</cp:revision>
  <cp:lastPrinted>2015-09-08T11:17:06Z</cp:lastPrinted>
  <dcterms:created xsi:type="dcterms:W3CDTF">2014-07-31T08:06:44Z</dcterms:created>
  <dcterms:modified xsi:type="dcterms:W3CDTF">2015-09-08T12:46:21Z</dcterms:modified>
</cp:coreProperties>
</file>