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notesSlides/notesSlide12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68" r:id="rId2"/>
    <p:sldId id="401" r:id="rId3"/>
    <p:sldId id="373" r:id="rId4"/>
    <p:sldId id="371" r:id="rId5"/>
    <p:sldId id="372" r:id="rId6"/>
    <p:sldId id="374" r:id="rId7"/>
    <p:sldId id="377" r:id="rId8"/>
    <p:sldId id="378" r:id="rId9"/>
    <p:sldId id="376" r:id="rId10"/>
    <p:sldId id="375" r:id="rId11"/>
    <p:sldId id="379" r:id="rId12"/>
    <p:sldId id="380" r:id="rId13"/>
    <p:sldId id="384" r:id="rId14"/>
    <p:sldId id="383" r:id="rId15"/>
    <p:sldId id="391" r:id="rId16"/>
    <p:sldId id="392" r:id="rId17"/>
    <p:sldId id="393" r:id="rId18"/>
    <p:sldId id="394" r:id="rId19"/>
    <p:sldId id="395" r:id="rId20"/>
    <p:sldId id="398" r:id="rId21"/>
    <p:sldId id="399" r:id="rId22"/>
    <p:sldId id="400" r:id="rId23"/>
  </p:sldIdLst>
  <p:sldSz cx="9144000" cy="6858000" type="screen4x3"/>
  <p:notesSz cx="6797675" cy="987266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E9EDF4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88" autoAdjust="0"/>
    <p:restoredTop sz="94660"/>
  </p:normalViewPr>
  <p:slideViewPr>
    <p:cSldViewPr>
      <p:cViewPr>
        <p:scale>
          <a:sx n="75" d="100"/>
          <a:sy n="75" d="100"/>
        </p:scale>
        <p:origin x="-1140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Cartel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domsrv\nomisma\Aree\OssImm\05-COMUNE\07%20BANCA%20DATI\NOMISMA\Grafici%20Rapporti\2014%202%20Luglio\Figure%20Overview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Nomisma\grafici\potere%20d'acquisto%20consumi%20propensione%20al%20risparmio%20x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ergio%20De%20Nardis\AppData\Local\Temp\Temp1_export_0_1404477593290.zip\20140704_143948-TIMESERIES-MULTICUB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domsrv\nomisma\Aree\OssImm\Elena%20Molignoni\03%20PROGETTI%20IN%20CORSO\OMI%2014%20052%20RAPPORTO%20FINANZA%202014\credito\BLS%20aprile%2014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domsrv\nomisma\Aree\OssImm\05-COMUNE\07%20BANCA%20DATI\NOMISMA\Grafici%20Rapporti\2014%202%20Luglio\Figura%202%20overview.xls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domsrv\nomisma\Aree\OssImm\05-COMUNE\07%20BANCA%20DATI\NOMISMA\Grafici%20Rapporti\2014%202%20Luglio\Figure%20Capitolo%204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domsrv\nomisma\Aree\OssImm\05-COMUNE\07%20BANCA%20DATI\ALTRE%20FONTI\Agenzia%20delle%20Entrate\Database%20compravendite\Graf.%20NTN%20Abitaz.%20Itali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gniniF\AppData\Local\Microsoft\Windows\Temporary%20Internet%20Files\Content.Outlook\3K8383V6\Figure%20per%20Luca%20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it-IT" sz="1600"/>
              <a:t>Previsioni di crescita del PIL 2014 (var. %)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3.7124990509785141E-2"/>
          <c:y val="3.2334370255156834E-2"/>
          <c:w val="0.94587779133986261"/>
          <c:h val="0.8343841425026848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Foglio1!$A$2:$A$8</c:f>
              <c:strCache>
                <c:ptCount val="7"/>
                <c:pt idx="0">
                  <c:v>Governo, aprile</c:v>
                </c:pt>
                <c:pt idx="1">
                  <c:v>IMF, aprile</c:v>
                </c:pt>
                <c:pt idx="2">
                  <c:v>CE, maggio</c:v>
                </c:pt>
                <c:pt idx="3">
                  <c:v>OECD, maggio</c:v>
                </c:pt>
                <c:pt idx="4">
                  <c:v>Confindustria, giugno</c:v>
                </c:pt>
                <c:pt idx="5">
                  <c:v>Istat, giugno</c:v>
                </c:pt>
                <c:pt idx="6">
                  <c:v>Confcommercio, luglio</c:v>
                </c:pt>
              </c:strCache>
            </c:strRef>
          </c:cat>
          <c:val>
            <c:numRef>
              <c:f>Foglio1!$B$2:$B$8</c:f>
              <c:numCache>
                <c:formatCode>General</c:formatCode>
                <c:ptCount val="7"/>
                <c:pt idx="0">
                  <c:v>0.8</c:v>
                </c:pt>
                <c:pt idx="1">
                  <c:v>0.6</c:v>
                </c:pt>
                <c:pt idx="2">
                  <c:v>0.6</c:v>
                </c:pt>
                <c:pt idx="3">
                  <c:v>0.5</c:v>
                </c:pt>
                <c:pt idx="4">
                  <c:v>0.2</c:v>
                </c:pt>
                <c:pt idx="5">
                  <c:v>5.0000000000000001E-3</c:v>
                </c:pt>
                <c:pt idx="6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75291264"/>
        <c:axId val="75367936"/>
      </c:barChart>
      <c:catAx>
        <c:axId val="75291264"/>
        <c:scaling>
          <c:orientation val="minMax"/>
        </c:scaling>
        <c:delete val="0"/>
        <c:axPos val="b"/>
        <c:majorTickMark val="out"/>
        <c:minorTickMark val="none"/>
        <c:tickLblPos val="nextTo"/>
        <c:crossAx val="75367936"/>
        <c:crosses val="autoZero"/>
        <c:auto val="1"/>
        <c:lblAlgn val="ctr"/>
        <c:lblOffset val="100"/>
        <c:noMultiLvlLbl val="0"/>
      </c:catAx>
      <c:valAx>
        <c:axId val="753679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752912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300"/>
      </a:pPr>
      <a:endParaRPr lang="it-IT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2.3299662515904644E-2"/>
          <c:y val="0.17433055555555557"/>
          <c:w val="0.94785519484001413"/>
          <c:h val="0.69960347222222219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Dati!$A$10</c:f>
              <c:strCache>
                <c:ptCount val="1"/>
                <c:pt idx="0">
                  <c:v> Probabile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2434466206812509E-3"/>
                  <c:y val="-0.28189928086724203"/>
                </c:manualLayout>
              </c:layout>
              <c:tx>
                <c:rich>
                  <a:bodyPr/>
                  <a:lstStyle/>
                  <a:p>
                    <a:r>
                      <a:rPr lang="en-US" sz="1100"/>
                      <a:t>1,3%</a:t>
                    </a:r>
                  </a:p>
                  <a:p>
                    <a:r>
                      <a:rPr lang="en-US" sz="1100"/>
                      <a:t>(324.264)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0486893241362453E-2"/>
                  <c:y val="-0.35318851845727617"/>
                </c:manualLayout>
              </c:layout>
              <c:tx>
                <c:rich>
                  <a:bodyPr/>
                  <a:lstStyle/>
                  <a:p>
                    <a:r>
                      <a:rPr lang="en-US" sz="1100"/>
                      <a:t>3,0%</a:t>
                    </a:r>
                  </a:p>
                  <a:p>
                    <a:r>
                      <a:rPr lang="en-US" sz="1100"/>
                      <a:t>(731.813)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0234315948601135E-3"/>
                  <c:y val="1.71673819742489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1.14449213161659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2.2889842632331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Dati!$B$3:$C$3</c:f>
              <c:numCache>
                <c:formatCode>0</c:formatCode>
                <c:ptCount val="2"/>
                <c:pt idx="0">
                  <c:v>2014</c:v>
                </c:pt>
                <c:pt idx="1">
                  <c:v>2013</c:v>
                </c:pt>
              </c:numCache>
            </c:numRef>
          </c:cat>
          <c:val>
            <c:numRef>
              <c:f>Dati!$B$10:$C$10</c:f>
              <c:numCache>
                <c:formatCode>#,##0.0</c:formatCode>
                <c:ptCount val="2"/>
                <c:pt idx="0">
                  <c:v>5.2546221195917422</c:v>
                </c:pt>
                <c:pt idx="1">
                  <c:v>5.0530436432178298</c:v>
                </c:pt>
              </c:numCache>
            </c:numRef>
          </c:val>
        </c:ser>
        <c:ser>
          <c:idx val="1"/>
          <c:order val="1"/>
          <c:tx>
            <c:strRef>
              <c:f>Dati!$A$11</c:f>
              <c:strCache>
                <c:ptCount val="1"/>
                <c:pt idx="0">
                  <c:v> Certa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86893241362453E-2"/>
                  <c:y val="0.29836882115065044"/>
                </c:manualLayout>
              </c:layout>
              <c:tx>
                <c:rich>
                  <a:bodyPr/>
                  <a:lstStyle/>
                  <a:p>
                    <a:r>
                      <a:rPr lang="en-US" sz="1100">
                        <a:solidFill>
                          <a:sysClr val="windowText" lastClr="000000"/>
                        </a:solidFill>
                      </a:rPr>
                      <a:t>5,3%</a:t>
                    </a:r>
                  </a:p>
                  <a:p>
                    <a:r>
                      <a:rPr lang="en-US" sz="1100">
                        <a:solidFill>
                          <a:sysClr val="windowText" lastClr="000000"/>
                        </a:solidFill>
                      </a:rPr>
                      <a:t>(1.617.519)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2434466206812266E-3"/>
                  <c:y val="0.33900606235693848"/>
                </c:manualLayout>
              </c:layout>
              <c:tx>
                <c:rich>
                  <a:bodyPr/>
                  <a:lstStyle/>
                  <a:p>
                    <a:r>
                      <a:rPr lang="en-US" sz="1100">
                        <a:solidFill>
                          <a:sysClr val="windowText" lastClr="000000"/>
                        </a:solidFill>
                      </a:rPr>
                      <a:t>5,1%</a:t>
                    </a:r>
                  </a:p>
                  <a:p>
                    <a:r>
                      <a:rPr lang="en-US" sz="1100">
                        <a:solidFill>
                          <a:sysClr val="windowText" lastClr="000000"/>
                        </a:solidFill>
                      </a:rPr>
                      <a:t>(1.975.456)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2.28898426323319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0234315948601685E-3"/>
                  <c:y val="-5.72246065808296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0234315948601685E-3"/>
                  <c:y val="2.2889842632331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Dati!$B$3:$C$3</c:f>
              <c:numCache>
                <c:formatCode>0</c:formatCode>
                <c:ptCount val="2"/>
                <c:pt idx="0">
                  <c:v>2014</c:v>
                </c:pt>
                <c:pt idx="1">
                  <c:v>2013</c:v>
                </c:pt>
              </c:numCache>
            </c:numRef>
          </c:cat>
          <c:val>
            <c:numRef>
              <c:f>Dati!$B$11:$C$11</c:f>
              <c:numCache>
                <c:formatCode>#,##0.0</c:formatCode>
                <c:ptCount val="2"/>
                <c:pt idx="0">
                  <c:v>1.3175150678476482</c:v>
                </c:pt>
                <c:pt idx="1">
                  <c:v>2.9734280282556722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100"/>
        <c:axId val="78893440"/>
        <c:axId val="78894976"/>
      </c:barChart>
      <c:catAx>
        <c:axId val="78893440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low"/>
        <c:txPr>
          <a:bodyPr rot="0" vert="horz"/>
          <a:lstStyle/>
          <a:p>
            <a:pPr>
              <a:defRPr/>
            </a:pPr>
            <a:endParaRPr lang="it-IT"/>
          </a:p>
        </c:txPr>
        <c:crossAx val="78894976"/>
        <c:crosses val="autoZero"/>
        <c:auto val="1"/>
        <c:lblAlgn val="ctr"/>
        <c:lblOffset val="100"/>
        <c:noMultiLvlLbl val="0"/>
      </c:catAx>
      <c:valAx>
        <c:axId val="78894976"/>
        <c:scaling>
          <c:orientation val="minMax"/>
          <c:max val="8.3000000000000007"/>
          <c:min val="0"/>
        </c:scaling>
        <c:delete val="1"/>
        <c:axPos val="l"/>
        <c:numFmt formatCode="#,##0" sourceLinked="0"/>
        <c:majorTickMark val="out"/>
        <c:minorTickMark val="none"/>
        <c:tickLblPos val="low"/>
        <c:crossAx val="78893440"/>
        <c:crosses val="autoZero"/>
        <c:crossBetween val="between"/>
        <c:majorUnit val="2"/>
      </c:valAx>
    </c:plotArea>
    <c:legend>
      <c:legendPos val="r"/>
      <c:layout>
        <c:manualLayout>
          <c:xMode val="edge"/>
          <c:yMode val="edge"/>
          <c:x val="6.7442979702866709E-2"/>
          <c:y val="1.3434027777777741E-3"/>
          <c:w val="0.83161904988462543"/>
          <c:h val="0.11151154586028368"/>
        </c:manualLayout>
      </c:layout>
      <c:overlay val="0"/>
      <c:txPr>
        <a:bodyPr/>
        <a:lstStyle/>
        <a:p>
          <a:pPr>
            <a:defRPr sz="13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it-IT"/>
              <a:t>Potere d'acquisto, spesa per consumi pro-capite e propensione al risparmio (medie mobili a 3 termini)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4.993406611989714E-2"/>
          <c:y val="0.14135685703537815"/>
          <c:w val="0.88119065936111374"/>
          <c:h val="0.56085556770495282"/>
        </c:manualLayout>
      </c:layout>
      <c:barChart>
        <c:barDir val="col"/>
        <c:grouping val="clustered"/>
        <c:varyColors val="0"/>
        <c:ser>
          <c:idx val="2"/>
          <c:order val="2"/>
          <c:tx>
            <c:v>Propensione al risparmio, asse destro</c:v>
          </c:tx>
          <c:spPr>
            <a:solidFill>
              <a:schemeClr val="bg2">
                <a:lumMod val="75000"/>
              </a:schemeClr>
            </a:solidFill>
          </c:spPr>
          <c:invertIfNegative val="0"/>
          <c:cat>
            <c:multiLvlStrRef>
              <c:f>Foglio1!$A$5:$B$65</c:f>
              <c:multiLvlStrCache>
                <c:ptCount val="61"/>
                <c:lvl>
                  <c:pt idx="0">
                    <c:v>Q1</c:v>
                  </c:pt>
                  <c:pt idx="1">
                    <c:v>Q2</c:v>
                  </c:pt>
                  <c:pt idx="2">
                    <c:v>Q3</c:v>
                  </c:pt>
                  <c:pt idx="3">
                    <c:v>Q4</c:v>
                  </c:pt>
                  <c:pt idx="4">
                    <c:v>Q1</c:v>
                  </c:pt>
                  <c:pt idx="5">
                    <c:v>Q2</c:v>
                  </c:pt>
                  <c:pt idx="6">
                    <c:v>Q3</c:v>
                  </c:pt>
                  <c:pt idx="7">
                    <c:v>Q4</c:v>
                  </c:pt>
                  <c:pt idx="8">
                    <c:v>Q1</c:v>
                  </c:pt>
                  <c:pt idx="9">
                    <c:v>Q2</c:v>
                  </c:pt>
                  <c:pt idx="10">
                    <c:v>Q3</c:v>
                  </c:pt>
                  <c:pt idx="11">
                    <c:v>Q4</c:v>
                  </c:pt>
                  <c:pt idx="12">
                    <c:v>Q1</c:v>
                  </c:pt>
                  <c:pt idx="13">
                    <c:v>Q2</c:v>
                  </c:pt>
                  <c:pt idx="14">
                    <c:v>Q3</c:v>
                  </c:pt>
                  <c:pt idx="15">
                    <c:v>Q4</c:v>
                  </c:pt>
                  <c:pt idx="16">
                    <c:v>Q1</c:v>
                  </c:pt>
                  <c:pt idx="17">
                    <c:v>Q2</c:v>
                  </c:pt>
                  <c:pt idx="18">
                    <c:v>Q3</c:v>
                  </c:pt>
                  <c:pt idx="19">
                    <c:v>Q4</c:v>
                  </c:pt>
                  <c:pt idx="20">
                    <c:v>Q1</c:v>
                  </c:pt>
                  <c:pt idx="21">
                    <c:v>Q2</c:v>
                  </c:pt>
                  <c:pt idx="22">
                    <c:v>Q3</c:v>
                  </c:pt>
                  <c:pt idx="23">
                    <c:v>Q4</c:v>
                  </c:pt>
                  <c:pt idx="24">
                    <c:v>Q1</c:v>
                  </c:pt>
                  <c:pt idx="25">
                    <c:v>Q2</c:v>
                  </c:pt>
                  <c:pt idx="26">
                    <c:v>Q3</c:v>
                  </c:pt>
                  <c:pt idx="27">
                    <c:v>Q4</c:v>
                  </c:pt>
                  <c:pt idx="28">
                    <c:v>Q1</c:v>
                  </c:pt>
                  <c:pt idx="29">
                    <c:v>Q2</c:v>
                  </c:pt>
                  <c:pt idx="30">
                    <c:v>Q3</c:v>
                  </c:pt>
                  <c:pt idx="31">
                    <c:v>Q4</c:v>
                  </c:pt>
                  <c:pt idx="32">
                    <c:v>Q1</c:v>
                  </c:pt>
                  <c:pt idx="33">
                    <c:v>Q2</c:v>
                  </c:pt>
                  <c:pt idx="34">
                    <c:v>Q3</c:v>
                  </c:pt>
                  <c:pt idx="35">
                    <c:v>Q4</c:v>
                  </c:pt>
                  <c:pt idx="36">
                    <c:v>Q1</c:v>
                  </c:pt>
                  <c:pt idx="37">
                    <c:v>Q2</c:v>
                  </c:pt>
                  <c:pt idx="38">
                    <c:v>Q3</c:v>
                  </c:pt>
                  <c:pt idx="39">
                    <c:v>Q4</c:v>
                  </c:pt>
                  <c:pt idx="40">
                    <c:v>Q1</c:v>
                  </c:pt>
                  <c:pt idx="41">
                    <c:v>Q2</c:v>
                  </c:pt>
                  <c:pt idx="42">
                    <c:v>Q3</c:v>
                  </c:pt>
                  <c:pt idx="43">
                    <c:v>Q4</c:v>
                  </c:pt>
                  <c:pt idx="44">
                    <c:v>Q1</c:v>
                  </c:pt>
                  <c:pt idx="45">
                    <c:v>Q2</c:v>
                  </c:pt>
                  <c:pt idx="46">
                    <c:v>Q3</c:v>
                  </c:pt>
                  <c:pt idx="47">
                    <c:v>Q4</c:v>
                  </c:pt>
                  <c:pt idx="48">
                    <c:v>Q1</c:v>
                  </c:pt>
                  <c:pt idx="49">
                    <c:v>Q2</c:v>
                  </c:pt>
                  <c:pt idx="50">
                    <c:v>Q3</c:v>
                  </c:pt>
                  <c:pt idx="51">
                    <c:v>Q4</c:v>
                  </c:pt>
                  <c:pt idx="52">
                    <c:v>Q1</c:v>
                  </c:pt>
                  <c:pt idx="53">
                    <c:v>Q2</c:v>
                  </c:pt>
                  <c:pt idx="54">
                    <c:v>Q3</c:v>
                  </c:pt>
                  <c:pt idx="55">
                    <c:v>Q4</c:v>
                  </c:pt>
                  <c:pt idx="56">
                    <c:v>Q1</c:v>
                  </c:pt>
                  <c:pt idx="57">
                    <c:v>Q2</c:v>
                  </c:pt>
                  <c:pt idx="58">
                    <c:v>Q3</c:v>
                  </c:pt>
                  <c:pt idx="59">
                    <c:v>Q4</c:v>
                  </c:pt>
                  <c:pt idx="60">
                    <c:v>Q1</c:v>
                  </c:pt>
                </c:lvl>
                <c:lvl>
                  <c:pt idx="0">
                    <c:v>1999</c:v>
                  </c:pt>
                  <c:pt idx="4">
                    <c:v>2000</c:v>
                  </c:pt>
                  <c:pt idx="8">
                    <c:v>2001</c:v>
                  </c:pt>
                  <c:pt idx="12">
                    <c:v>2002</c:v>
                  </c:pt>
                  <c:pt idx="16">
                    <c:v>2003</c:v>
                  </c:pt>
                  <c:pt idx="20">
                    <c:v>2004</c:v>
                  </c:pt>
                  <c:pt idx="24">
                    <c:v>2005</c:v>
                  </c:pt>
                  <c:pt idx="28">
                    <c:v>2006</c:v>
                  </c:pt>
                  <c:pt idx="32">
                    <c:v>2007</c:v>
                  </c:pt>
                  <c:pt idx="36">
                    <c:v>2008</c:v>
                  </c:pt>
                  <c:pt idx="40">
                    <c:v>2009</c:v>
                  </c:pt>
                  <c:pt idx="44">
                    <c:v>2010</c:v>
                  </c:pt>
                  <c:pt idx="48">
                    <c:v>2011</c:v>
                  </c:pt>
                  <c:pt idx="52">
                    <c:v>2012</c:v>
                  </c:pt>
                  <c:pt idx="56">
                    <c:v>2013</c:v>
                  </c:pt>
                  <c:pt idx="60">
                    <c:v>2014</c:v>
                  </c:pt>
                </c:lvl>
              </c:multiLvlStrCache>
            </c:multiLvlStrRef>
          </c:cat>
          <c:val>
            <c:numRef>
              <c:f>Foglio1!$U$7:$U$65</c:f>
              <c:numCache>
                <c:formatCode>General</c:formatCode>
                <c:ptCount val="59"/>
                <c:pt idx="0">
                  <c:v>13.433333333333332</c:v>
                </c:pt>
                <c:pt idx="1">
                  <c:v>13.233333333333334</c:v>
                </c:pt>
                <c:pt idx="2">
                  <c:v>11.633333333333333</c:v>
                </c:pt>
                <c:pt idx="3">
                  <c:v>11.299999999999999</c:v>
                </c:pt>
                <c:pt idx="4">
                  <c:v>10.866666666666665</c:v>
                </c:pt>
                <c:pt idx="5">
                  <c:v>12.200000000000001</c:v>
                </c:pt>
                <c:pt idx="6">
                  <c:v>12.4</c:v>
                </c:pt>
                <c:pt idx="7">
                  <c:v>12.866666666666667</c:v>
                </c:pt>
                <c:pt idx="8">
                  <c:v>13.333333333333334</c:v>
                </c:pt>
                <c:pt idx="9">
                  <c:v>13.233333333333334</c:v>
                </c:pt>
                <c:pt idx="10">
                  <c:v>13.466666666666669</c:v>
                </c:pt>
                <c:pt idx="11">
                  <c:v>13.799999999999999</c:v>
                </c:pt>
                <c:pt idx="12">
                  <c:v>14.366666666666667</c:v>
                </c:pt>
                <c:pt idx="13">
                  <c:v>14.166666666666666</c:v>
                </c:pt>
                <c:pt idx="14">
                  <c:v>13.666666666666666</c:v>
                </c:pt>
                <c:pt idx="15">
                  <c:v>13.4</c:v>
                </c:pt>
                <c:pt idx="16">
                  <c:v>13.6</c:v>
                </c:pt>
                <c:pt idx="17">
                  <c:v>13.633333333333333</c:v>
                </c:pt>
                <c:pt idx="18">
                  <c:v>13.633333333333333</c:v>
                </c:pt>
                <c:pt idx="19">
                  <c:v>13.800000000000002</c:v>
                </c:pt>
                <c:pt idx="20">
                  <c:v>14.133333333333333</c:v>
                </c:pt>
                <c:pt idx="21">
                  <c:v>14.033333333333333</c:v>
                </c:pt>
                <c:pt idx="22">
                  <c:v>13.933333333333332</c:v>
                </c:pt>
                <c:pt idx="23">
                  <c:v>13.533333333333333</c:v>
                </c:pt>
                <c:pt idx="24">
                  <c:v>13.333333333333334</c:v>
                </c:pt>
                <c:pt idx="25">
                  <c:v>13.666666666666666</c:v>
                </c:pt>
                <c:pt idx="26">
                  <c:v>13.4</c:v>
                </c:pt>
                <c:pt idx="27">
                  <c:v>13.633333333333333</c:v>
                </c:pt>
                <c:pt idx="28">
                  <c:v>13.066666666666668</c:v>
                </c:pt>
                <c:pt idx="29">
                  <c:v>13.233333333333334</c:v>
                </c:pt>
                <c:pt idx="30">
                  <c:v>12.866666666666667</c:v>
                </c:pt>
                <c:pt idx="31">
                  <c:v>12.6</c:v>
                </c:pt>
                <c:pt idx="32">
                  <c:v>12.5</c:v>
                </c:pt>
                <c:pt idx="33">
                  <c:v>12.700000000000001</c:v>
                </c:pt>
                <c:pt idx="34">
                  <c:v>12.533333333333333</c:v>
                </c:pt>
                <c:pt idx="35">
                  <c:v>12.699999999999998</c:v>
                </c:pt>
                <c:pt idx="36">
                  <c:v>12.466666666666667</c:v>
                </c:pt>
                <c:pt idx="37">
                  <c:v>12.1</c:v>
                </c:pt>
                <c:pt idx="38">
                  <c:v>11.866666666666667</c:v>
                </c:pt>
                <c:pt idx="39">
                  <c:v>11.6</c:v>
                </c:pt>
                <c:pt idx="40">
                  <c:v>11.466666666666667</c:v>
                </c:pt>
                <c:pt idx="41">
                  <c:v>10.766666666666666</c:v>
                </c:pt>
                <c:pt idx="42">
                  <c:v>10.166666666666666</c:v>
                </c:pt>
                <c:pt idx="43">
                  <c:v>10.133333333333333</c:v>
                </c:pt>
                <c:pt idx="44">
                  <c:v>9.4666666666666668</c:v>
                </c:pt>
                <c:pt idx="45">
                  <c:v>9.3333333333333339</c:v>
                </c:pt>
                <c:pt idx="46">
                  <c:v>8.7000000000000011</c:v>
                </c:pt>
                <c:pt idx="47">
                  <c:v>8.8333333333333339</c:v>
                </c:pt>
                <c:pt idx="48">
                  <c:v>8.7000000000000011</c:v>
                </c:pt>
                <c:pt idx="49">
                  <c:v>9</c:v>
                </c:pt>
                <c:pt idx="50">
                  <c:v>9.0666666666666682</c:v>
                </c:pt>
                <c:pt idx="51">
                  <c:v>8.7333333333333325</c:v>
                </c:pt>
                <c:pt idx="52">
                  <c:v>8.4333333333333336</c:v>
                </c:pt>
                <c:pt idx="53">
                  <c:v>8.1666666666666661</c:v>
                </c:pt>
                <c:pt idx="54" formatCode="0.0">
                  <c:v>8.7666666666666657</c:v>
                </c:pt>
                <c:pt idx="55">
                  <c:v>9.0666666666666647</c:v>
                </c:pt>
                <c:pt idx="56">
                  <c:v>9.7000000000000011</c:v>
                </c:pt>
                <c:pt idx="57">
                  <c:v>9.9</c:v>
                </c:pt>
                <c:pt idx="58">
                  <c:v>10.1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101632"/>
        <c:axId val="92103424"/>
      </c:barChart>
      <c:lineChart>
        <c:grouping val="standard"/>
        <c:varyColors val="0"/>
        <c:ser>
          <c:idx val="0"/>
          <c:order val="0"/>
          <c:tx>
            <c:v>Potere d'acquisto pro capite (1999=1, medie mobili a 3 termini)</c:v>
          </c:tx>
          <c:marker>
            <c:symbol val="none"/>
          </c:marker>
          <c:cat>
            <c:strRef>
              <c:f>Foglio1!$L$7:$L$65</c:f>
              <c:strCache>
                <c:ptCount val="59"/>
                <c:pt idx="0">
                  <c:v>1999Q3</c:v>
                </c:pt>
                <c:pt idx="1">
                  <c:v>1999Q4</c:v>
                </c:pt>
                <c:pt idx="2">
                  <c:v>2000Q1</c:v>
                </c:pt>
                <c:pt idx="3">
                  <c:v>2000Q2</c:v>
                </c:pt>
                <c:pt idx="4">
                  <c:v>2000Q3</c:v>
                </c:pt>
                <c:pt idx="5">
                  <c:v>2000Q4</c:v>
                </c:pt>
                <c:pt idx="6">
                  <c:v>2001Q1</c:v>
                </c:pt>
                <c:pt idx="7">
                  <c:v>2001Q2</c:v>
                </c:pt>
                <c:pt idx="8">
                  <c:v>2001Q3</c:v>
                </c:pt>
                <c:pt idx="9">
                  <c:v>2001Q4</c:v>
                </c:pt>
                <c:pt idx="10">
                  <c:v>2002Q1</c:v>
                </c:pt>
                <c:pt idx="11">
                  <c:v>2002Q2</c:v>
                </c:pt>
                <c:pt idx="12">
                  <c:v>2002Q3</c:v>
                </c:pt>
                <c:pt idx="13">
                  <c:v>2002Q4</c:v>
                </c:pt>
                <c:pt idx="14">
                  <c:v>2003Q1</c:v>
                </c:pt>
                <c:pt idx="15">
                  <c:v>2003Q2</c:v>
                </c:pt>
                <c:pt idx="16">
                  <c:v>2003Q3</c:v>
                </c:pt>
                <c:pt idx="17">
                  <c:v>2003Q4</c:v>
                </c:pt>
                <c:pt idx="18">
                  <c:v>2004Q1</c:v>
                </c:pt>
                <c:pt idx="19">
                  <c:v>2004Q2</c:v>
                </c:pt>
                <c:pt idx="20">
                  <c:v>2004Q3</c:v>
                </c:pt>
                <c:pt idx="21">
                  <c:v>2004Q4</c:v>
                </c:pt>
                <c:pt idx="22">
                  <c:v>2005Q1</c:v>
                </c:pt>
                <c:pt idx="23">
                  <c:v>2005Q2</c:v>
                </c:pt>
                <c:pt idx="24">
                  <c:v>2005Q3</c:v>
                </c:pt>
                <c:pt idx="25">
                  <c:v>2005Q4</c:v>
                </c:pt>
                <c:pt idx="26">
                  <c:v>2006Q1</c:v>
                </c:pt>
                <c:pt idx="27">
                  <c:v>2006Q2</c:v>
                </c:pt>
                <c:pt idx="28">
                  <c:v>2006Q3</c:v>
                </c:pt>
                <c:pt idx="29">
                  <c:v>2006Q4</c:v>
                </c:pt>
                <c:pt idx="30">
                  <c:v>2007Q1</c:v>
                </c:pt>
                <c:pt idx="31">
                  <c:v>2007Q2</c:v>
                </c:pt>
                <c:pt idx="32">
                  <c:v>2007Q3</c:v>
                </c:pt>
                <c:pt idx="33">
                  <c:v>2007Q4</c:v>
                </c:pt>
                <c:pt idx="34">
                  <c:v>2008Q1</c:v>
                </c:pt>
                <c:pt idx="35">
                  <c:v>2008Q2</c:v>
                </c:pt>
                <c:pt idx="36">
                  <c:v>2008Q3</c:v>
                </c:pt>
                <c:pt idx="37">
                  <c:v>2008Q4</c:v>
                </c:pt>
                <c:pt idx="38">
                  <c:v>2009Q1</c:v>
                </c:pt>
                <c:pt idx="39">
                  <c:v>2009Q2</c:v>
                </c:pt>
                <c:pt idx="40">
                  <c:v>2009Q3</c:v>
                </c:pt>
                <c:pt idx="41">
                  <c:v>2009Q4</c:v>
                </c:pt>
                <c:pt idx="42">
                  <c:v>2010Q1</c:v>
                </c:pt>
                <c:pt idx="43">
                  <c:v>2010Q2</c:v>
                </c:pt>
                <c:pt idx="44">
                  <c:v>2010Q3</c:v>
                </c:pt>
                <c:pt idx="45">
                  <c:v>2010Q4</c:v>
                </c:pt>
                <c:pt idx="46">
                  <c:v>2011Q1</c:v>
                </c:pt>
                <c:pt idx="47">
                  <c:v>2011Q2</c:v>
                </c:pt>
                <c:pt idx="48">
                  <c:v>2011Q3</c:v>
                </c:pt>
                <c:pt idx="49">
                  <c:v>2011Q4</c:v>
                </c:pt>
                <c:pt idx="50">
                  <c:v>2012Q1</c:v>
                </c:pt>
                <c:pt idx="51">
                  <c:v>2012Q2</c:v>
                </c:pt>
                <c:pt idx="52">
                  <c:v>2012Q3</c:v>
                </c:pt>
                <c:pt idx="53">
                  <c:v>2012Q4</c:v>
                </c:pt>
                <c:pt idx="54">
                  <c:v>2013Q1</c:v>
                </c:pt>
                <c:pt idx="55">
                  <c:v>2013Q2</c:v>
                </c:pt>
                <c:pt idx="56">
                  <c:v>2013Q3</c:v>
                </c:pt>
                <c:pt idx="57">
                  <c:v>2013Q4</c:v>
                </c:pt>
                <c:pt idx="58">
                  <c:v>2014Q1</c:v>
                </c:pt>
              </c:strCache>
            </c:strRef>
          </c:cat>
          <c:val>
            <c:numRef>
              <c:f>Foglio1!$S$7:$S$65</c:f>
              <c:numCache>
                <c:formatCode>General</c:formatCode>
                <c:ptCount val="59"/>
                <c:pt idx="0">
                  <c:v>0.99801219225305837</c:v>
                </c:pt>
                <c:pt idx="1">
                  <c:v>1.0037016507127887</c:v>
                </c:pt>
                <c:pt idx="2">
                  <c:v>0.99076807905660491</c:v>
                </c:pt>
                <c:pt idx="3">
                  <c:v>0.99200032274861361</c:v>
                </c:pt>
                <c:pt idx="4">
                  <c:v>0.99213862099977679</c:v>
                </c:pt>
                <c:pt idx="5">
                  <c:v>1.0136886072075122</c:v>
                </c:pt>
                <c:pt idx="6">
                  <c:v>1.0201752288558339</c:v>
                </c:pt>
                <c:pt idx="7">
                  <c:v>1.0270846861774785</c:v>
                </c:pt>
                <c:pt idx="8">
                  <c:v>1.0299093189517621</c:v>
                </c:pt>
                <c:pt idx="9">
                  <c:v>1.0274180996769688</c:v>
                </c:pt>
                <c:pt idx="10">
                  <c:v>1.0299542976931624</c:v>
                </c:pt>
                <c:pt idx="11">
                  <c:v>1.0338472906485532</c:v>
                </c:pt>
                <c:pt idx="12">
                  <c:v>1.039654005936465</c:v>
                </c:pt>
                <c:pt idx="13">
                  <c:v>1.0385938519593199</c:v>
                </c:pt>
                <c:pt idx="14">
                  <c:v>1.0354088905493426</c:v>
                </c:pt>
                <c:pt idx="15">
                  <c:v>1.0340938988584509</c:v>
                </c:pt>
                <c:pt idx="16">
                  <c:v>1.0367718787257414</c:v>
                </c:pt>
                <c:pt idx="17">
                  <c:v>1.0354757425097507</c:v>
                </c:pt>
                <c:pt idx="18">
                  <c:v>1.0342033978928828</c:v>
                </c:pt>
                <c:pt idx="19">
                  <c:v>1.0342536466419723</c:v>
                </c:pt>
                <c:pt idx="20">
                  <c:v>1.0376015413535102</c:v>
                </c:pt>
                <c:pt idx="21">
                  <c:v>1.0364845722489751</c:v>
                </c:pt>
                <c:pt idx="22">
                  <c:v>1.032996595496783</c:v>
                </c:pt>
                <c:pt idx="23">
                  <c:v>1.0291569965804939</c:v>
                </c:pt>
                <c:pt idx="24">
                  <c:v>1.0288244567581188</c:v>
                </c:pt>
                <c:pt idx="25">
                  <c:v>1.0376313780416899</c:v>
                </c:pt>
                <c:pt idx="26">
                  <c:v>1.0375628195380493</c:v>
                </c:pt>
                <c:pt idx="27">
                  <c:v>1.0415521544973696</c:v>
                </c:pt>
                <c:pt idx="28">
                  <c:v>1.0367482424078123</c:v>
                </c:pt>
                <c:pt idx="29">
                  <c:v>1.0409007703453439</c:v>
                </c:pt>
                <c:pt idx="30">
                  <c:v>1.0406594333716959</c:v>
                </c:pt>
                <c:pt idx="31">
                  <c:v>1.0409212215798824</c:v>
                </c:pt>
                <c:pt idx="32">
                  <c:v>1.0418986861763184</c:v>
                </c:pt>
                <c:pt idx="33">
                  <c:v>1.042269931371868</c:v>
                </c:pt>
                <c:pt idx="34">
                  <c:v>1.0383125198099548</c:v>
                </c:pt>
                <c:pt idx="35">
                  <c:v>1.0354958667625871</c:v>
                </c:pt>
                <c:pt idx="36">
                  <c:v>1.0276401887432371</c:v>
                </c:pt>
                <c:pt idx="37">
                  <c:v>1.0151671148442813</c:v>
                </c:pt>
                <c:pt idx="38">
                  <c:v>1.0031333607101562</c:v>
                </c:pt>
                <c:pt idx="39">
                  <c:v>0.99338639605442225</c:v>
                </c:pt>
                <c:pt idx="40">
                  <c:v>0.98888782250111085</c:v>
                </c:pt>
                <c:pt idx="41">
                  <c:v>0.98301467593146563</c:v>
                </c:pt>
                <c:pt idx="42">
                  <c:v>0.97911169932107989</c:v>
                </c:pt>
                <c:pt idx="43">
                  <c:v>0.98046532313083912</c:v>
                </c:pt>
                <c:pt idx="44">
                  <c:v>0.97644096156443327</c:v>
                </c:pt>
                <c:pt idx="45">
                  <c:v>0.97872294331534804</c:v>
                </c:pt>
                <c:pt idx="46">
                  <c:v>0.97461479785088601</c:v>
                </c:pt>
                <c:pt idx="47">
                  <c:v>0.97469548674006923</c:v>
                </c:pt>
                <c:pt idx="48">
                  <c:v>0.96836232004522904</c:v>
                </c:pt>
                <c:pt idx="49">
                  <c:v>0.96462302335518102</c:v>
                </c:pt>
                <c:pt idx="50">
                  <c:v>0.9541375380108158</c:v>
                </c:pt>
                <c:pt idx="51">
                  <c:v>0.94018764185371795</c:v>
                </c:pt>
                <c:pt idx="52">
                  <c:v>0.92475264633622489</c:v>
                </c:pt>
                <c:pt idx="53">
                  <c:v>0.91278946501891978</c:v>
                </c:pt>
                <c:pt idx="54">
                  <c:v>0.9089256543550599</c:v>
                </c:pt>
                <c:pt idx="55">
                  <c:v>0.90550371297457355</c:v>
                </c:pt>
                <c:pt idx="56">
                  <c:v>0.90719245378489732</c:v>
                </c:pt>
                <c:pt idx="57">
                  <c:v>0.90666523090356321</c:v>
                </c:pt>
                <c:pt idx="58">
                  <c:v>0.90780494674296064</c:v>
                </c:pt>
              </c:numCache>
            </c:numRef>
          </c:val>
          <c:smooth val="0"/>
        </c:ser>
        <c:ser>
          <c:idx val="1"/>
          <c:order val="1"/>
          <c:tx>
            <c:v>Spesa per consumi pro capite (1999=1, medie mobili a 3 termini)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Foglio1!$L$7:$L$65</c:f>
              <c:strCache>
                <c:ptCount val="59"/>
                <c:pt idx="0">
                  <c:v>1999Q3</c:v>
                </c:pt>
                <c:pt idx="1">
                  <c:v>1999Q4</c:v>
                </c:pt>
                <c:pt idx="2">
                  <c:v>2000Q1</c:v>
                </c:pt>
                <c:pt idx="3">
                  <c:v>2000Q2</c:v>
                </c:pt>
                <c:pt idx="4">
                  <c:v>2000Q3</c:v>
                </c:pt>
                <c:pt idx="5">
                  <c:v>2000Q4</c:v>
                </c:pt>
                <c:pt idx="6">
                  <c:v>2001Q1</c:v>
                </c:pt>
                <c:pt idx="7">
                  <c:v>2001Q2</c:v>
                </c:pt>
                <c:pt idx="8">
                  <c:v>2001Q3</c:v>
                </c:pt>
                <c:pt idx="9">
                  <c:v>2001Q4</c:v>
                </c:pt>
                <c:pt idx="10">
                  <c:v>2002Q1</c:v>
                </c:pt>
                <c:pt idx="11">
                  <c:v>2002Q2</c:v>
                </c:pt>
                <c:pt idx="12">
                  <c:v>2002Q3</c:v>
                </c:pt>
                <c:pt idx="13">
                  <c:v>2002Q4</c:v>
                </c:pt>
                <c:pt idx="14">
                  <c:v>2003Q1</c:v>
                </c:pt>
                <c:pt idx="15">
                  <c:v>2003Q2</c:v>
                </c:pt>
                <c:pt idx="16">
                  <c:v>2003Q3</c:v>
                </c:pt>
                <c:pt idx="17">
                  <c:v>2003Q4</c:v>
                </c:pt>
                <c:pt idx="18">
                  <c:v>2004Q1</c:v>
                </c:pt>
                <c:pt idx="19">
                  <c:v>2004Q2</c:v>
                </c:pt>
                <c:pt idx="20">
                  <c:v>2004Q3</c:v>
                </c:pt>
                <c:pt idx="21">
                  <c:v>2004Q4</c:v>
                </c:pt>
                <c:pt idx="22">
                  <c:v>2005Q1</c:v>
                </c:pt>
                <c:pt idx="23">
                  <c:v>2005Q2</c:v>
                </c:pt>
                <c:pt idx="24">
                  <c:v>2005Q3</c:v>
                </c:pt>
                <c:pt idx="25">
                  <c:v>2005Q4</c:v>
                </c:pt>
                <c:pt idx="26">
                  <c:v>2006Q1</c:v>
                </c:pt>
                <c:pt idx="27">
                  <c:v>2006Q2</c:v>
                </c:pt>
                <c:pt idx="28">
                  <c:v>2006Q3</c:v>
                </c:pt>
                <c:pt idx="29">
                  <c:v>2006Q4</c:v>
                </c:pt>
                <c:pt idx="30">
                  <c:v>2007Q1</c:v>
                </c:pt>
                <c:pt idx="31">
                  <c:v>2007Q2</c:v>
                </c:pt>
                <c:pt idx="32">
                  <c:v>2007Q3</c:v>
                </c:pt>
                <c:pt idx="33">
                  <c:v>2007Q4</c:v>
                </c:pt>
                <c:pt idx="34">
                  <c:v>2008Q1</c:v>
                </c:pt>
                <c:pt idx="35">
                  <c:v>2008Q2</c:v>
                </c:pt>
                <c:pt idx="36">
                  <c:v>2008Q3</c:v>
                </c:pt>
                <c:pt idx="37">
                  <c:v>2008Q4</c:v>
                </c:pt>
                <c:pt idx="38">
                  <c:v>2009Q1</c:v>
                </c:pt>
                <c:pt idx="39">
                  <c:v>2009Q2</c:v>
                </c:pt>
                <c:pt idx="40">
                  <c:v>2009Q3</c:v>
                </c:pt>
                <c:pt idx="41">
                  <c:v>2009Q4</c:v>
                </c:pt>
                <c:pt idx="42">
                  <c:v>2010Q1</c:v>
                </c:pt>
                <c:pt idx="43">
                  <c:v>2010Q2</c:v>
                </c:pt>
                <c:pt idx="44">
                  <c:v>2010Q3</c:v>
                </c:pt>
                <c:pt idx="45">
                  <c:v>2010Q4</c:v>
                </c:pt>
                <c:pt idx="46">
                  <c:v>2011Q1</c:v>
                </c:pt>
                <c:pt idx="47">
                  <c:v>2011Q2</c:v>
                </c:pt>
                <c:pt idx="48">
                  <c:v>2011Q3</c:v>
                </c:pt>
                <c:pt idx="49">
                  <c:v>2011Q4</c:v>
                </c:pt>
                <c:pt idx="50">
                  <c:v>2012Q1</c:v>
                </c:pt>
                <c:pt idx="51">
                  <c:v>2012Q2</c:v>
                </c:pt>
                <c:pt idx="52">
                  <c:v>2012Q3</c:v>
                </c:pt>
                <c:pt idx="53">
                  <c:v>2012Q4</c:v>
                </c:pt>
                <c:pt idx="54">
                  <c:v>2013Q1</c:v>
                </c:pt>
                <c:pt idx="55">
                  <c:v>2013Q2</c:v>
                </c:pt>
                <c:pt idx="56">
                  <c:v>2013Q3</c:v>
                </c:pt>
                <c:pt idx="57">
                  <c:v>2013Q4</c:v>
                </c:pt>
                <c:pt idx="58">
                  <c:v>2014Q1</c:v>
                </c:pt>
              </c:strCache>
            </c:strRef>
          </c:cat>
          <c:val>
            <c:numRef>
              <c:f>Foglio1!$T$7:$T$65</c:f>
              <c:numCache>
                <c:formatCode>General</c:formatCode>
                <c:ptCount val="59"/>
                <c:pt idx="0">
                  <c:v>0.99675917877680875</c:v>
                </c:pt>
                <c:pt idx="1">
                  <c:v>1.0047517141576368</c:v>
                </c:pt>
                <c:pt idx="2">
                  <c:v>1.0095289745119815</c:v>
                </c:pt>
                <c:pt idx="3">
                  <c:v>1.014645878627169</c:v>
                </c:pt>
                <c:pt idx="4">
                  <c:v>1.0198160368890579</c:v>
                </c:pt>
                <c:pt idx="5">
                  <c:v>1.0268088664084034</c:v>
                </c:pt>
                <c:pt idx="6">
                  <c:v>1.0309882814904168</c:v>
                </c:pt>
                <c:pt idx="7">
                  <c:v>1.0324972165644946</c:v>
                </c:pt>
                <c:pt idx="8">
                  <c:v>1.0297882985882136</c:v>
                </c:pt>
                <c:pt idx="9">
                  <c:v>1.0284673217114031</c:v>
                </c:pt>
                <c:pt idx="10">
                  <c:v>1.0282246024885124</c:v>
                </c:pt>
                <c:pt idx="11">
                  <c:v>1.0280750913148751</c:v>
                </c:pt>
                <c:pt idx="12">
                  <c:v>1.0271255892792639</c:v>
                </c:pt>
                <c:pt idx="13">
                  <c:v>1.0284514642904272</c:v>
                </c:pt>
                <c:pt idx="14">
                  <c:v>1.0312942423756712</c:v>
                </c:pt>
                <c:pt idx="15">
                  <c:v>1.0331825048929106</c:v>
                </c:pt>
                <c:pt idx="16">
                  <c:v>1.0334655690434209</c:v>
                </c:pt>
                <c:pt idx="17">
                  <c:v>1.0317740780842104</c:v>
                </c:pt>
                <c:pt idx="18">
                  <c:v>1.0305057866049561</c:v>
                </c:pt>
                <c:pt idx="19">
                  <c:v>1.0285565166426449</c:v>
                </c:pt>
                <c:pt idx="20">
                  <c:v>1.0278940544755792</c:v>
                </c:pt>
                <c:pt idx="21">
                  <c:v>1.0279674718072445</c:v>
                </c:pt>
                <c:pt idx="22">
                  <c:v>1.0257062484515072</c:v>
                </c:pt>
                <c:pt idx="23">
                  <c:v>1.0266698567282895</c:v>
                </c:pt>
                <c:pt idx="24">
                  <c:v>1.0287085798266478</c:v>
                </c:pt>
                <c:pt idx="25">
                  <c:v>1.0333869520448229</c:v>
                </c:pt>
                <c:pt idx="26">
                  <c:v>1.0364851468580252</c:v>
                </c:pt>
                <c:pt idx="27">
                  <c:v>1.0377043983539478</c:v>
                </c:pt>
                <c:pt idx="28">
                  <c:v>1.0398009092632412</c:v>
                </c:pt>
                <c:pt idx="29">
                  <c:v>1.0419897215547873</c:v>
                </c:pt>
                <c:pt idx="30">
                  <c:v>1.0461436454378028</c:v>
                </c:pt>
                <c:pt idx="31">
                  <c:v>1.0496114639758043</c:v>
                </c:pt>
                <c:pt idx="32">
                  <c:v>1.0517978764299751</c:v>
                </c:pt>
                <c:pt idx="33">
                  <c:v>1.0497736377738154</c:v>
                </c:pt>
                <c:pt idx="34">
                  <c:v>1.0477595047272434</c:v>
                </c:pt>
                <c:pt idx="35">
                  <c:v>1.0429300002758453</c:v>
                </c:pt>
                <c:pt idx="36">
                  <c:v>1.0377723089644191</c:v>
                </c:pt>
                <c:pt idx="37">
                  <c:v>1.0293083962752565</c:v>
                </c:pt>
                <c:pt idx="38">
                  <c:v>1.0199498653062824</c:v>
                </c:pt>
                <c:pt idx="39">
                  <c:v>1.0131138739439185</c:v>
                </c:pt>
                <c:pt idx="40">
                  <c:v>1.0099958922586676</c:v>
                </c:pt>
                <c:pt idx="41">
                  <c:v>1.0120018935725827</c:v>
                </c:pt>
                <c:pt idx="42">
                  <c:v>1.0147652867844299</c:v>
                </c:pt>
                <c:pt idx="43">
                  <c:v>1.0165411715359134</c:v>
                </c:pt>
                <c:pt idx="44">
                  <c:v>1.0198453127898557</c:v>
                </c:pt>
                <c:pt idx="45">
                  <c:v>1.0237365339469742</c:v>
                </c:pt>
                <c:pt idx="46">
                  <c:v>1.0265847967151869</c:v>
                </c:pt>
                <c:pt idx="47">
                  <c:v>1.0251768452867085</c:v>
                </c:pt>
                <c:pt idx="48">
                  <c:v>1.0200243295878817</c:v>
                </c:pt>
                <c:pt idx="49">
                  <c:v>1.0127549674701988</c:v>
                </c:pt>
                <c:pt idx="50">
                  <c:v>1.0009997956398284</c:v>
                </c:pt>
                <c:pt idx="51">
                  <c:v>0.98986579765598071</c:v>
                </c:pt>
                <c:pt idx="52">
                  <c:v>0.97689373815189284</c:v>
                </c:pt>
                <c:pt idx="53">
                  <c:v>0.96711301896819679</c:v>
                </c:pt>
                <c:pt idx="54">
                  <c:v>0.95670403290676287</c:v>
                </c:pt>
                <c:pt idx="55">
                  <c:v>0.94996548894327859</c:v>
                </c:pt>
                <c:pt idx="56">
                  <c:v>0.94511631769021009</c:v>
                </c:pt>
                <c:pt idx="57">
                  <c:v>0.94247044857290707</c:v>
                </c:pt>
                <c:pt idx="58">
                  <c:v>0.94156976581669216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098560"/>
        <c:axId val="92100096"/>
      </c:lineChart>
      <c:catAx>
        <c:axId val="92098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54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it-IT"/>
          </a:p>
        </c:txPr>
        <c:crossAx val="92100096"/>
        <c:crosses val="autoZero"/>
        <c:auto val="1"/>
        <c:lblAlgn val="ctr"/>
        <c:lblOffset val="100"/>
        <c:tickLblSkip val="1"/>
        <c:noMultiLvlLbl val="0"/>
      </c:catAx>
      <c:valAx>
        <c:axId val="92100096"/>
        <c:scaling>
          <c:orientation val="minMax"/>
          <c:max val="1.08"/>
          <c:min val="0.88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it-IT"/>
          </a:p>
        </c:txPr>
        <c:crossAx val="92098560"/>
        <c:crosses val="autoZero"/>
        <c:crossBetween val="between"/>
      </c:valAx>
      <c:catAx>
        <c:axId val="92101632"/>
        <c:scaling>
          <c:orientation val="minMax"/>
        </c:scaling>
        <c:delete val="1"/>
        <c:axPos val="b"/>
        <c:majorTickMark val="out"/>
        <c:minorTickMark val="none"/>
        <c:tickLblPos val="nextTo"/>
        <c:crossAx val="92103424"/>
        <c:crosses val="autoZero"/>
        <c:auto val="1"/>
        <c:lblAlgn val="ctr"/>
        <c:lblOffset val="100"/>
        <c:noMultiLvlLbl val="0"/>
      </c:catAx>
      <c:valAx>
        <c:axId val="92103424"/>
        <c:scaling>
          <c:orientation val="minMax"/>
          <c:min val="7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it-IT"/>
          </a:p>
        </c:txPr>
        <c:crossAx val="92101632"/>
        <c:crosses val="max"/>
        <c:crossBetween val="between"/>
      </c:valAx>
    </c:plotArea>
    <c:legend>
      <c:legendPos val="r"/>
      <c:layout>
        <c:manualLayout>
          <c:xMode val="edge"/>
          <c:yMode val="edge"/>
          <c:x val="2.3876553038761641E-2"/>
          <c:y val="0.86043997060755428"/>
          <c:w val="0.88583602758656399"/>
          <c:h val="0.13956002939244566"/>
        </c:manualLayout>
      </c:layout>
      <c:overlay val="0"/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it-IT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sz="1400" dirty="0"/>
              <a:t>Tassi di interesse sulle nuove operazioni: società non finanziaria (valori %)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4024467280572981E-2"/>
          <c:y val="0.11192777510374523"/>
          <c:w val="0.91503625606121264"/>
          <c:h val="0.67887109573181048"/>
        </c:manualLayout>
      </c:layout>
      <c:lineChart>
        <c:grouping val="standard"/>
        <c:varyColors val="0"/>
        <c:ser>
          <c:idx val="0"/>
          <c:order val="0"/>
          <c:tx>
            <c:v>Tassi di interesse nominali</c:v>
          </c:tx>
          <c:marker>
            <c:symbol val="none"/>
          </c:marker>
          <c:cat>
            <c:strRef>
              <c:f>'Cube Data'!$A$2:$A$115</c:f>
              <c:strCache>
                <c:ptCount val="114"/>
                <c:pt idx="0">
                  <c:v>2005/01/31</c:v>
                </c:pt>
                <c:pt idx="1">
                  <c:v>2005/02/28</c:v>
                </c:pt>
                <c:pt idx="2">
                  <c:v>2005/03/31</c:v>
                </c:pt>
                <c:pt idx="3">
                  <c:v>2005/04/30</c:v>
                </c:pt>
                <c:pt idx="4">
                  <c:v>2005/05/31</c:v>
                </c:pt>
                <c:pt idx="5">
                  <c:v>2005/06/30</c:v>
                </c:pt>
                <c:pt idx="6">
                  <c:v>2005/07/31</c:v>
                </c:pt>
                <c:pt idx="7">
                  <c:v>2005/08/31</c:v>
                </c:pt>
                <c:pt idx="8">
                  <c:v>2005/09/30</c:v>
                </c:pt>
                <c:pt idx="9">
                  <c:v>2005/10/31</c:v>
                </c:pt>
                <c:pt idx="10">
                  <c:v>2005/11/30</c:v>
                </c:pt>
                <c:pt idx="11">
                  <c:v>2005/12/31</c:v>
                </c:pt>
                <c:pt idx="12">
                  <c:v>2006/01/31</c:v>
                </c:pt>
                <c:pt idx="13">
                  <c:v>2006/02/28</c:v>
                </c:pt>
                <c:pt idx="14">
                  <c:v>2006/03/31</c:v>
                </c:pt>
                <c:pt idx="15">
                  <c:v>2006/04/30</c:v>
                </c:pt>
                <c:pt idx="16">
                  <c:v>2006/05/31</c:v>
                </c:pt>
                <c:pt idx="17">
                  <c:v>2006/06/30</c:v>
                </c:pt>
                <c:pt idx="18">
                  <c:v>2006/07/31</c:v>
                </c:pt>
                <c:pt idx="19">
                  <c:v>2006/08/31</c:v>
                </c:pt>
                <c:pt idx="20">
                  <c:v>2006/09/30</c:v>
                </c:pt>
                <c:pt idx="21">
                  <c:v>2006/10/31</c:v>
                </c:pt>
                <c:pt idx="22">
                  <c:v>2006/11/30</c:v>
                </c:pt>
                <c:pt idx="23">
                  <c:v>2006/12/31</c:v>
                </c:pt>
                <c:pt idx="24">
                  <c:v>2007/01/31</c:v>
                </c:pt>
                <c:pt idx="25">
                  <c:v>2007/02/28</c:v>
                </c:pt>
                <c:pt idx="26">
                  <c:v>2007/03/31</c:v>
                </c:pt>
                <c:pt idx="27">
                  <c:v>2007/04/30</c:v>
                </c:pt>
                <c:pt idx="28">
                  <c:v>2007/05/31</c:v>
                </c:pt>
                <c:pt idx="29">
                  <c:v>2007/06/30</c:v>
                </c:pt>
                <c:pt idx="30">
                  <c:v>2007/07/31</c:v>
                </c:pt>
                <c:pt idx="31">
                  <c:v>2007/08/31</c:v>
                </c:pt>
                <c:pt idx="32">
                  <c:v>2007/09/30</c:v>
                </c:pt>
                <c:pt idx="33">
                  <c:v>2007/10/31</c:v>
                </c:pt>
                <c:pt idx="34">
                  <c:v>2007/11/30</c:v>
                </c:pt>
                <c:pt idx="35">
                  <c:v>2007/12/31</c:v>
                </c:pt>
                <c:pt idx="36">
                  <c:v>2008/01/31</c:v>
                </c:pt>
                <c:pt idx="37">
                  <c:v>2008/02/29</c:v>
                </c:pt>
                <c:pt idx="38">
                  <c:v>2008/03/31</c:v>
                </c:pt>
                <c:pt idx="39">
                  <c:v>2008/04/30</c:v>
                </c:pt>
                <c:pt idx="40">
                  <c:v>2008/05/31</c:v>
                </c:pt>
                <c:pt idx="41">
                  <c:v>2008/06/30</c:v>
                </c:pt>
                <c:pt idx="42">
                  <c:v>2008/07/31</c:v>
                </c:pt>
                <c:pt idx="43">
                  <c:v>2008/08/31</c:v>
                </c:pt>
                <c:pt idx="44">
                  <c:v>2008/09/30</c:v>
                </c:pt>
                <c:pt idx="45">
                  <c:v>2008/10/31</c:v>
                </c:pt>
                <c:pt idx="46">
                  <c:v>2008/11/30</c:v>
                </c:pt>
                <c:pt idx="47">
                  <c:v>2008/12/31</c:v>
                </c:pt>
                <c:pt idx="48">
                  <c:v>2009/01/31</c:v>
                </c:pt>
                <c:pt idx="49">
                  <c:v>2009/02/28</c:v>
                </c:pt>
                <c:pt idx="50">
                  <c:v>2009/03/31</c:v>
                </c:pt>
                <c:pt idx="51">
                  <c:v>2009/04/30</c:v>
                </c:pt>
                <c:pt idx="52">
                  <c:v>2009/05/31</c:v>
                </c:pt>
                <c:pt idx="53">
                  <c:v>2009/06/30</c:v>
                </c:pt>
                <c:pt idx="54">
                  <c:v>2009/07/31</c:v>
                </c:pt>
                <c:pt idx="55">
                  <c:v>2009/08/31</c:v>
                </c:pt>
                <c:pt idx="56">
                  <c:v>2009/09/30</c:v>
                </c:pt>
                <c:pt idx="57">
                  <c:v>2009/10/31</c:v>
                </c:pt>
                <c:pt idx="58">
                  <c:v>2009/11/30</c:v>
                </c:pt>
                <c:pt idx="59">
                  <c:v>2009/12/31</c:v>
                </c:pt>
                <c:pt idx="60">
                  <c:v>2010/01/31</c:v>
                </c:pt>
                <c:pt idx="61">
                  <c:v>2010/02/28</c:v>
                </c:pt>
                <c:pt idx="62">
                  <c:v>2010/03/31</c:v>
                </c:pt>
                <c:pt idx="63">
                  <c:v>2010/04/30</c:v>
                </c:pt>
                <c:pt idx="64">
                  <c:v>2010/05/31</c:v>
                </c:pt>
                <c:pt idx="65">
                  <c:v>2010/06/30</c:v>
                </c:pt>
                <c:pt idx="66">
                  <c:v>2010/07/31</c:v>
                </c:pt>
                <c:pt idx="67">
                  <c:v>2010/08/31</c:v>
                </c:pt>
                <c:pt idx="68">
                  <c:v>2010/09/30</c:v>
                </c:pt>
                <c:pt idx="69">
                  <c:v>2010/10/31</c:v>
                </c:pt>
                <c:pt idx="70">
                  <c:v>2010/11/30</c:v>
                </c:pt>
                <c:pt idx="71">
                  <c:v>2010/12/31</c:v>
                </c:pt>
                <c:pt idx="72">
                  <c:v>2011/01/31</c:v>
                </c:pt>
                <c:pt idx="73">
                  <c:v>2011/02/28</c:v>
                </c:pt>
                <c:pt idx="74">
                  <c:v>2011/03/31</c:v>
                </c:pt>
                <c:pt idx="75">
                  <c:v>2011/04/30</c:v>
                </c:pt>
                <c:pt idx="76">
                  <c:v>2011/05/31</c:v>
                </c:pt>
                <c:pt idx="77">
                  <c:v>2011/06/30</c:v>
                </c:pt>
                <c:pt idx="78">
                  <c:v>2011/07/31</c:v>
                </c:pt>
                <c:pt idx="79">
                  <c:v>2011/08/31</c:v>
                </c:pt>
                <c:pt idx="80">
                  <c:v>2011/09/30</c:v>
                </c:pt>
                <c:pt idx="81">
                  <c:v>2011/10/31</c:v>
                </c:pt>
                <c:pt idx="82">
                  <c:v>2011/11/30</c:v>
                </c:pt>
                <c:pt idx="83">
                  <c:v>2011/12/31</c:v>
                </c:pt>
                <c:pt idx="84">
                  <c:v>2012/01/31</c:v>
                </c:pt>
                <c:pt idx="85">
                  <c:v>2012/02/29</c:v>
                </c:pt>
                <c:pt idx="86">
                  <c:v>2012/03/31</c:v>
                </c:pt>
                <c:pt idx="87">
                  <c:v>2012/04/30</c:v>
                </c:pt>
                <c:pt idx="88">
                  <c:v>2012/05/31</c:v>
                </c:pt>
                <c:pt idx="89">
                  <c:v>2012/06/30</c:v>
                </c:pt>
                <c:pt idx="90">
                  <c:v>2012/07/31</c:v>
                </c:pt>
                <c:pt idx="91">
                  <c:v>2012/08/31</c:v>
                </c:pt>
                <c:pt idx="92">
                  <c:v>2012/09/30</c:v>
                </c:pt>
                <c:pt idx="93">
                  <c:v>2012/10/31</c:v>
                </c:pt>
                <c:pt idx="94">
                  <c:v>2012/11/30</c:v>
                </c:pt>
                <c:pt idx="95">
                  <c:v>2012/12/31</c:v>
                </c:pt>
                <c:pt idx="96">
                  <c:v>2013/01/31</c:v>
                </c:pt>
                <c:pt idx="97">
                  <c:v>2013/02/28</c:v>
                </c:pt>
                <c:pt idx="98">
                  <c:v>2013/03/31</c:v>
                </c:pt>
                <c:pt idx="99">
                  <c:v>2013/04/30</c:v>
                </c:pt>
                <c:pt idx="100">
                  <c:v>2013/05/31</c:v>
                </c:pt>
                <c:pt idx="101">
                  <c:v>2013/06/30</c:v>
                </c:pt>
                <c:pt idx="102">
                  <c:v>2013/07/31</c:v>
                </c:pt>
                <c:pt idx="103">
                  <c:v>2013/08/31</c:v>
                </c:pt>
                <c:pt idx="104">
                  <c:v>2013/09/30</c:v>
                </c:pt>
                <c:pt idx="105">
                  <c:v>2013/10/31</c:v>
                </c:pt>
                <c:pt idx="106">
                  <c:v>2013/11/30</c:v>
                </c:pt>
                <c:pt idx="107">
                  <c:v>2013/12/31</c:v>
                </c:pt>
                <c:pt idx="108">
                  <c:v>2014/01/31</c:v>
                </c:pt>
                <c:pt idx="109">
                  <c:v>2014/02/28</c:v>
                </c:pt>
                <c:pt idx="110">
                  <c:v>2014/03/31</c:v>
                </c:pt>
                <c:pt idx="111">
                  <c:v>2014/04/30</c:v>
                </c:pt>
                <c:pt idx="112">
                  <c:v>2014/03/32</c:v>
                </c:pt>
                <c:pt idx="113">
                  <c:v>2014/04/31</c:v>
                </c:pt>
              </c:strCache>
            </c:strRef>
          </c:cat>
          <c:val>
            <c:numRef>
              <c:f>'Cube Data'!$B$2:$B$115</c:f>
              <c:numCache>
                <c:formatCode>General</c:formatCode>
                <c:ptCount val="114"/>
                <c:pt idx="0">
                  <c:v>3.2145999999999999</c:v>
                </c:pt>
                <c:pt idx="1">
                  <c:v>3.3818000000000001</c:v>
                </c:pt>
                <c:pt idx="2">
                  <c:v>3.3921000000000001</c:v>
                </c:pt>
                <c:pt idx="3">
                  <c:v>3.4405000000000001</c:v>
                </c:pt>
                <c:pt idx="4">
                  <c:v>3.4489999999999998</c:v>
                </c:pt>
                <c:pt idx="5">
                  <c:v>3.2465999999999999</c:v>
                </c:pt>
                <c:pt idx="6">
                  <c:v>3.3</c:v>
                </c:pt>
                <c:pt idx="7">
                  <c:v>3.5051999999999999</c:v>
                </c:pt>
                <c:pt idx="8">
                  <c:v>3.4323000000000001</c:v>
                </c:pt>
                <c:pt idx="9">
                  <c:v>3.4152999999999998</c:v>
                </c:pt>
                <c:pt idx="10">
                  <c:v>3.5510000000000002</c:v>
                </c:pt>
                <c:pt idx="11">
                  <c:v>3.5619999999999998</c:v>
                </c:pt>
                <c:pt idx="12">
                  <c:v>3.5630000000000002</c:v>
                </c:pt>
                <c:pt idx="13">
                  <c:v>3.6374</c:v>
                </c:pt>
                <c:pt idx="14">
                  <c:v>3.8047</c:v>
                </c:pt>
                <c:pt idx="15">
                  <c:v>3.8801000000000001</c:v>
                </c:pt>
                <c:pt idx="16">
                  <c:v>3.9422999999999999</c:v>
                </c:pt>
                <c:pt idx="17">
                  <c:v>3.9771000000000001</c:v>
                </c:pt>
                <c:pt idx="18">
                  <c:v>4.1612999999999998</c:v>
                </c:pt>
                <c:pt idx="19">
                  <c:v>4.3335999999999997</c:v>
                </c:pt>
                <c:pt idx="20">
                  <c:v>4.2851999999999997</c:v>
                </c:pt>
                <c:pt idx="21">
                  <c:v>4.5787000000000004</c:v>
                </c:pt>
                <c:pt idx="22">
                  <c:v>4.6403999999999996</c:v>
                </c:pt>
                <c:pt idx="23">
                  <c:v>4.6839000000000004</c:v>
                </c:pt>
                <c:pt idx="24">
                  <c:v>4.4771000000000001</c:v>
                </c:pt>
                <c:pt idx="25">
                  <c:v>4.5090000000000003</c:v>
                </c:pt>
                <c:pt idx="26">
                  <c:v>4.5682</c:v>
                </c:pt>
                <c:pt idx="27">
                  <c:v>4.7329999999999997</c:v>
                </c:pt>
                <c:pt idx="28">
                  <c:v>4.8128000000000002</c:v>
                </c:pt>
                <c:pt idx="29">
                  <c:v>4.8577000000000004</c:v>
                </c:pt>
                <c:pt idx="30">
                  <c:v>4.9207999999999998</c:v>
                </c:pt>
                <c:pt idx="31">
                  <c:v>4.9702000000000002</c:v>
                </c:pt>
                <c:pt idx="32">
                  <c:v>5.1532999999999998</c:v>
                </c:pt>
                <c:pt idx="33">
                  <c:v>5.2095000000000002</c:v>
                </c:pt>
                <c:pt idx="34">
                  <c:v>5.2257999999999996</c:v>
                </c:pt>
                <c:pt idx="35">
                  <c:v>5.4782999999999999</c:v>
                </c:pt>
                <c:pt idx="36">
                  <c:v>5.3563000000000001</c:v>
                </c:pt>
                <c:pt idx="37">
                  <c:v>5.2320000000000002</c:v>
                </c:pt>
                <c:pt idx="38">
                  <c:v>5.2896999999999998</c:v>
                </c:pt>
                <c:pt idx="39">
                  <c:v>5.4732000000000003</c:v>
                </c:pt>
                <c:pt idx="40">
                  <c:v>5.5475000000000003</c:v>
                </c:pt>
                <c:pt idx="41">
                  <c:v>5.5117000000000003</c:v>
                </c:pt>
                <c:pt idx="42">
                  <c:v>5.6383999999999999</c:v>
                </c:pt>
                <c:pt idx="43">
                  <c:v>5.4908999999999999</c:v>
                </c:pt>
                <c:pt idx="44">
                  <c:v>5.7142999999999997</c:v>
                </c:pt>
                <c:pt idx="45">
                  <c:v>5.8403999999999998</c:v>
                </c:pt>
                <c:pt idx="46">
                  <c:v>5.1078999999999999</c:v>
                </c:pt>
                <c:pt idx="47">
                  <c:v>4.5205000000000002</c:v>
                </c:pt>
                <c:pt idx="48">
                  <c:v>3.8077000000000001</c:v>
                </c:pt>
                <c:pt idx="49">
                  <c:v>3.4784000000000002</c:v>
                </c:pt>
                <c:pt idx="50">
                  <c:v>3.1112000000000002</c:v>
                </c:pt>
                <c:pt idx="51">
                  <c:v>2.8616999999999999</c:v>
                </c:pt>
                <c:pt idx="52">
                  <c:v>2.7955999999999999</c:v>
                </c:pt>
                <c:pt idx="53">
                  <c:v>2.8050000000000002</c:v>
                </c:pt>
                <c:pt idx="54">
                  <c:v>2.6835</c:v>
                </c:pt>
                <c:pt idx="55">
                  <c:v>2.5242</c:v>
                </c:pt>
                <c:pt idx="56">
                  <c:v>2.3328000000000002</c:v>
                </c:pt>
                <c:pt idx="57">
                  <c:v>2.3250000000000002</c:v>
                </c:pt>
                <c:pt idx="58">
                  <c:v>2.2568999999999999</c:v>
                </c:pt>
                <c:pt idx="59">
                  <c:v>2.1703999999999999</c:v>
                </c:pt>
                <c:pt idx="60">
                  <c:v>1.9993000000000001</c:v>
                </c:pt>
                <c:pt idx="61">
                  <c:v>1.93</c:v>
                </c:pt>
                <c:pt idx="62">
                  <c:v>1.9436</c:v>
                </c:pt>
                <c:pt idx="63">
                  <c:v>2.2099000000000002</c:v>
                </c:pt>
                <c:pt idx="64">
                  <c:v>1.9766999999999999</c:v>
                </c:pt>
                <c:pt idx="65">
                  <c:v>2.2783000000000002</c:v>
                </c:pt>
                <c:pt idx="66">
                  <c:v>2.5093000000000001</c:v>
                </c:pt>
                <c:pt idx="67">
                  <c:v>2.4502000000000002</c:v>
                </c:pt>
                <c:pt idx="68">
                  <c:v>2.5135000000000001</c:v>
                </c:pt>
                <c:pt idx="69">
                  <c:v>2.5448</c:v>
                </c:pt>
                <c:pt idx="70">
                  <c:v>2.7256</c:v>
                </c:pt>
                <c:pt idx="71">
                  <c:v>2.7911000000000001</c:v>
                </c:pt>
                <c:pt idx="72">
                  <c:v>2.6762000000000001</c:v>
                </c:pt>
                <c:pt idx="73">
                  <c:v>2.7944</c:v>
                </c:pt>
                <c:pt idx="74">
                  <c:v>2.8853</c:v>
                </c:pt>
                <c:pt idx="75">
                  <c:v>2.9904000000000002</c:v>
                </c:pt>
                <c:pt idx="76">
                  <c:v>2.9603999999999999</c:v>
                </c:pt>
                <c:pt idx="77">
                  <c:v>3.1810999999999998</c:v>
                </c:pt>
                <c:pt idx="78">
                  <c:v>3.2985000000000002</c:v>
                </c:pt>
                <c:pt idx="79">
                  <c:v>3.4245999999999999</c:v>
                </c:pt>
                <c:pt idx="80">
                  <c:v>3.4367999999999999</c:v>
                </c:pt>
                <c:pt idx="81">
                  <c:v>3.7281</c:v>
                </c:pt>
                <c:pt idx="82">
                  <c:v>3.8557000000000001</c:v>
                </c:pt>
                <c:pt idx="83">
                  <c:v>4.1772999999999998</c:v>
                </c:pt>
                <c:pt idx="84">
                  <c:v>4.0232999999999999</c:v>
                </c:pt>
                <c:pt idx="85">
                  <c:v>3.7930000000000001</c:v>
                </c:pt>
                <c:pt idx="86">
                  <c:v>3.5813000000000001</c:v>
                </c:pt>
                <c:pt idx="87">
                  <c:v>3.6442999999999999</c:v>
                </c:pt>
                <c:pt idx="88">
                  <c:v>3.7130000000000001</c:v>
                </c:pt>
                <c:pt idx="89">
                  <c:v>3.5238999999999998</c:v>
                </c:pt>
                <c:pt idx="90">
                  <c:v>3.5922000000000001</c:v>
                </c:pt>
                <c:pt idx="91">
                  <c:v>3.3389000000000002</c:v>
                </c:pt>
                <c:pt idx="92">
                  <c:v>3.4558</c:v>
                </c:pt>
                <c:pt idx="93">
                  <c:v>3.6040000000000001</c:v>
                </c:pt>
                <c:pt idx="94">
                  <c:v>3.6425999999999998</c:v>
                </c:pt>
                <c:pt idx="95">
                  <c:v>3.6522999999999999</c:v>
                </c:pt>
                <c:pt idx="96">
                  <c:v>3.6151</c:v>
                </c:pt>
                <c:pt idx="97">
                  <c:v>3.4809999999999999</c:v>
                </c:pt>
                <c:pt idx="98">
                  <c:v>3.5030999999999999</c:v>
                </c:pt>
                <c:pt idx="99">
                  <c:v>3.5758999999999999</c:v>
                </c:pt>
                <c:pt idx="100">
                  <c:v>3.4712999999999998</c:v>
                </c:pt>
                <c:pt idx="101">
                  <c:v>3.3502000000000001</c:v>
                </c:pt>
                <c:pt idx="102">
                  <c:v>3.5219999999999998</c:v>
                </c:pt>
                <c:pt idx="103">
                  <c:v>3.4889000000000001</c:v>
                </c:pt>
                <c:pt idx="104">
                  <c:v>3.5569999999999999</c:v>
                </c:pt>
                <c:pt idx="105">
                  <c:v>3.4977999999999998</c:v>
                </c:pt>
                <c:pt idx="106">
                  <c:v>3.4409999999999998</c:v>
                </c:pt>
                <c:pt idx="107">
                  <c:v>3.4651999999999998</c:v>
                </c:pt>
                <c:pt idx="108">
                  <c:v>3.4074</c:v>
                </c:pt>
                <c:pt idx="109">
                  <c:v>3.4841000000000002</c:v>
                </c:pt>
                <c:pt idx="110">
                  <c:v>3.4497</c:v>
                </c:pt>
                <c:pt idx="111">
                  <c:v>3.351</c:v>
                </c:pt>
                <c:pt idx="112">
                  <c:v>3.4489999999999998</c:v>
                </c:pt>
                <c:pt idx="113">
                  <c:v>3.45</c:v>
                </c:pt>
              </c:numCache>
            </c:numRef>
          </c:val>
          <c:smooth val="0"/>
        </c:ser>
        <c:ser>
          <c:idx val="1"/>
          <c:order val="1"/>
          <c:tx>
            <c:v>Tassi di interesse reali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'Cube Data'!$D$2:$D$115</c:f>
              <c:numCache>
                <c:formatCode>General</c:formatCode>
                <c:ptCount val="114"/>
                <c:pt idx="0">
                  <c:v>1.2145999999999999</c:v>
                </c:pt>
                <c:pt idx="1">
                  <c:v>1.3818000000000001</c:v>
                </c:pt>
                <c:pt idx="2">
                  <c:v>1.1920999999999999</c:v>
                </c:pt>
                <c:pt idx="3">
                  <c:v>1.3405</c:v>
                </c:pt>
                <c:pt idx="4">
                  <c:v>1.149</c:v>
                </c:pt>
                <c:pt idx="5">
                  <c:v>1.1465999999999998</c:v>
                </c:pt>
                <c:pt idx="6">
                  <c:v>1.1999999999999997</c:v>
                </c:pt>
                <c:pt idx="7">
                  <c:v>1.4051999999999998</c:v>
                </c:pt>
                <c:pt idx="8">
                  <c:v>1.2323</c:v>
                </c:pt>
                <c:pt idx="9">
                  <c:v>0.81529999999999969</c:v>
                </c:pt>
                <c:pt idx="10">
                  <c:v>1.1510000000000002</c:v>
                </c:pt>
                <c:pt idx="11">
                  <c:v>1.4619999999999997</c:v>
                </c:pt>
                <c:pt idx="12">
                  <c:v>1.363</c:v>
                </c:pt>
                <c:pt idx="13">
                  <c:v>1.4373999999999998</c:v>
                </c:pt>
                <c:pt idx="14">
                  <c:v>1.6046999999999998</c:v>
                </c:pt>
                <c:pt idx="15">
                  <c:v>1.5801000000000003</c:v>
                </c:pt>
                <c:pt idx="16">
                  <c:v>1.6423000000000001</c:v>
                </c:pt>
                <c:pt idx="17">
                  <c:v>1.5771000000000002</c:v>
                </c:pt>
                <c:pt idx="18">
                  <c:v>1.8613</c:v>
                </c:pt>
                <c:pt idx="19">
                  <c:v>2.0335999999999999</c:v>
                </c:pt>
                <c:pt idx="20">
                  <c:v>1.8851999999999998</c:v>
                </c:pt>
                <c:pt idx="21">
                  <c:v>2.6787000000000005</c:v>
                </c:pt>
                <c:pt idx="22">
                  <c:v>2.6403999999999996</c:v>
                </c:pt>
                <c:pt idx="23">
                  <c:v>2.5839000000000003</c:v>
                </c:pt>
                <c:pt idx="24">
                  <c:v>2.5771000000000002</c:v>
                </c:pt>
                <c:pt idx="25">
                  <c:v>2.4090000000000003</c:v>
                </c:pt>
                <c:pt idx="26">
                  <c:v>2.4681999999999999</c:v>
                </c:pt>
                <c:pt idx="27">
                  <c:v>2.9329999999999998</c:v>
                </c:pt>
                <c:pt idx="28">
                  <c:v>2.9128000000000003</c:v>
                </c:pt>
                <c:pt idx="29">
                  <c:v>2.9577000000000004</c:v>
                </c:pt>
                <c:pt idx="30">
                  <c:v>3.2207999999999997</c:v>
                </c:pt>
                <c:pt idx="31">
                  <c:v>3.2702</c:v>
                </c:pt>
                <c:pt idx="32">
                  <c:v>3.4532999999999996</c:v>
                </c:pt>
                <c:pt idx="33">
                  <c:v>2.9095000000000004</c:v>
                </c:pt>
                <c:pt idx="34">
                  <c:v>2.6257999999999995</c:v>
                </c:pt>
                <c:pt idx="35">
                  <c:v>2.6783000000000001</c:v>
                </c:pt>
                <c:pt idx="36">
                  <c:v>2.2563</c:v>
                </c:pt>
                <c:pt idx="37">
                  <c:v>2.1320000000000001</c:v>
                </c:pt>
                <c:pt idx="38">
                  <c:v>1.6896999999999998</c:v>
                </c:pt>
                <c:pt idx="39">
                  <c:v>1.8732000000000002</c:v>
                </c:pt>
                <c:pt idx="40">
                  <c:v>1.8475000000000001</c:v>
                </c:pt>
                <c:pt idx="41">
                  <c:v>1.5117000000000003</c:v>
                </c:pt>
                <c:pt idx="42">
                  <c:v>1.6383999999999999</c:v>
                </c:pt>
                <c:pt idx="43">
                  <c:v>1.2908999999999997</c:v>
                </c:pt>
                <c:pt idx="44">
                  <c:v>1.8142999999999998</c:v>
                </c:pt>
                <c:pt idx="45">
                  <c:v>2.2403999999999997</c:v>
                </c:pt>
                <c:pt idx="46">
                  <c:v>2.4078999999999997</c:v>
                </c:pt>
                <c:pt idx="47">
                  <c:v>2.1205000000000003</c:v>
                </c:pt>
                <c:pt idx="48">
                  <c:v>2.4077000000000002</c:v>
                </c:pt>
                <c:pt idx="49">
                  <c:v>1.9784000000000002</c:v>
                </c:pt>
                <c:pt idx="50">
                  <c:v>2.0112000000000001</c:v>
                </c:pt>
                <c:pt idx="51">
                  <c:v>1.6617</c:v>
                </c:pt>
                <c:pt idx="52">
                  <c:v>1.9955999999999998</c:v>
                </c:pt>
                <c:pt idx="53">
                  <c:v>2.2050000000000001</c:v>
                </c:pt>
                <c:pt idx="54">
                  <c:v>2.7835000000000001</c:v>
                </c:pt>
                <c:pt idx="55">
                  <c:v>2.4241999999999999</c:v>
                </c:pt>
                <c:pt idx="56">
                  <c:v>1.9328000000000003</c:v>
                </c:pt>
                <c:pt idx="57">
                  <c:v>2.0250000000000004</c:v>
                </c:pt>
                <c:pt idx="58">
                  <c:v>1.4568999999999999</c:v>
                </c:pt>
                <c:pt idx="59">
                  <c:v>1.0703999999999998</c:v>
                </c:pt>
                <c:pt idx="60">
                  <c:v>0.69930000000000003</c:v>
                </c:pt>
                <c:pt idx="61">
                  <c:v>0.82999999999999985</c:v>
                </c:pt>
                <c:pt idx="62">
                  <c:v>0.54360000000000008</c:v>
                </c:pt>
                <c:pt idx="63">
                  <c:v>0.60990000000000011</c:v>
                </c:pt>
                <c:pt idx="64">
                  <c:v>0.37669999999999981</c:v>
                </c:pt>
                <c:pt idx="65">
                  <c:v>0.77830000000000021</c:v>
                </c:pt>
                <c:pt idx="66">
                  <c:v>0.70930000000000004</c:v>
                </c:pt>
                <c:pt idx="67">
                  <c:v>0.65020000000000011</c:v>
                </c:pt>
                <c:pt idx="68">
                  <c:v>0.91349999999999998</c:v>
                </c:pt>
                <c:pt idx="69">
                  <c:v>0.54479999999999995</c:v>
                </c:pt>
                <c:pt idx="70">
                  <c:v>0.82560000000000011</c:v>
                </c:pt>
                <c:pt idx="71">
                  <c:v>0.69110000000000005</c:v>
                </c:pt>
                <c:pt idx="72">
                  <c:v>0.77620000000000022</c:v>
                </c:pt>
                <c:pt idx="73">
                  <c:v>0.69439999999999991</c:v>
                </c:pt>
                <c:pt idx="74">
                  <c:v>8.5300000000000153E-2</c:v>
                </c:pt>
                <c:pt idx="75">
                  <c:v>9.0400000000000258E-2</c:v>
                </c:pt>
                <c:pt idx="76">
                  <c:v>-3.960000000000008E-2</c:v>
                </c:pt>
                <c:pt idx="77">
                  <c:v>0.18109999999999982</c:v>
                </c:pt>
                <c:pt idx="78">
                  <c:v>1.1985000000000001</c:v>
                </c:pt>
                <c:pt idx="79">
                  <c:v>1.1246</c:v>
                </c:pt>
                <c:pt idx="80">
                  <c:v>-0.16320000000000023</c:v>
                </c:pt>
                <c:pt idx="81">
                  <c:v>-7.1899999999999853E-2</c:v>
                </c:pt>
                <c:pt idx="82">
                  <c:v>0.15569999999999995</c:v>
                </c:pt>
                <c:pt idx="83">
                  <c:v>0.47729999999999961</c:v>
                </c:pt>
                <c:pt idx="84">
                  <c:v>0.62329999999999997</c:v>
                </c:pt>
                <c:pt idx="85">
                  <c:v>0.39300000000000024</c:v>
                </c:pt>
                <c:pt idx="86">
                  <c:v>-0.21869999999999967</c:v>
                </c:pt>
                <c:pt idx="87">
                  <c:v>-5.5700000000000305E-2</c:v>
                </c:pt>
                <c:pt idx="88">
                  <c:v>0.21300000000000008</c:v>
                </c:pt>
                <c:pt idx="89">
                  <c:v>-7.6100000000000279E-2</c:v>
                </c:pt>
                <c:pt idx="90">
                  <c:v>-7.8000000000000291E-3</c:v>
                </c:pt>
                <c:pt idx="91">
                  <c:v>3.8900000000000379E-2</c:v>
                </c:pt>
                <c:pt idx="92">
                  <c:v>5.5800000000000072E-2</c:v>
                </c:pt>
                <c:pt idx="93">
                  <c:v>0.80400000000000027</c:v>
                </c:pt>
                <c:pt idx="94">
                  <c:v>1.0425999999999997</c:v>
                </c:pt>
                <c:pt idx="95">
                  <c:v>1.0522999999999998</c:v>
                </c:pt>
                <c:pt idx="96">
                  <c:v>1.2151000000000001</c:v>
                </c:pt>
                <c:pt idx="97">
                  <c:v>1.4809999999999999</c:v>
                </c:pt>
                <c:pt idx="98">
                  <c:v>1.7030999999999998</c:v>
                </c:pt>
                <c:pt idx="99">
                  <c:v>2.2759</c:v>
                </c:pt>
                <c:pt idx="100">
                  <c:v>2.1712999999999996</c:v>
                </c:pt>
                <c:pt idx="101">
                  <c:v>1.9502000000000002</c:v>
                </c:pt>
                <c:pt idx="102">
                  <c:v>2.3220000000000001</c:v>
                </c:pt>
                <c:pt idx="103">
                  <c:v>2.2888999999999999</c:v>
                </c:pt>
                <c:pt idx="104">
                  <c:v>2.657</c:v>
                </c:pt>
                <c:pt idx="105">
                  <c:v>2.6978</c:v>
                </c:pt>
                <c:pt idx="106">
                  <c:v>2.7409999999999997</c:v>
                </c:pt>
                <c:pt idx="107">
                  <c:v>2.7652000000000001</c:v>
                </c:pt>
                <c:pt idx="108">
                  <c:v>2.8073999999999999</c:v>
                </c:pt>
                <c:pt idx="109">
                  <c:v>3.0841000000000003</c:v>
                </c:pt>
                <c:pt idx="110">
                  <c:v>3.1497000000000002</c:v>
                </c:pt>
                <c:pt idx="111">
                  <c:v>2.851</c:v>
                </c:pt>
                <c:pt idx="112">
                  <c:v>3.0489999999999999</c:v>
                </c:pt>
                <c:pt idx="113">
                  <c:v>3.25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762688"/>
        <c:axId val="91764224"/>
      </c:lineChart>
      <c:catAx>
        <c:axId val="91762688"/>
        <c:scaling>
          <c:orientation val="minMax"/>
        </c:scaling>
        <c:delete val="0"/>
        <c:axPos val="b"/>
        <c:majorTickMark val="none"/>
        <c:minorTickMark val="none"/>
        <c:tickLblPos val="low"/>
        <c:crossAx val="91764224"/>
        <c:crosses val="autoZero"/>
        <c:auto val="1"/>
        <c:lblAlgn val="ctr"/>
        <c:lblOffset val="100"/>
        <c:noMultiLvlLbl val="0"/>
      </c:catAx>
      <c:valAx>
        <c:axId val="917642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917626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2146320578994731"/>
          <c:y val="0.17301664691667676"/>
          <c:w val="0.30890537835312959"/>
          <c:h val="0.13916626166672524"/>
        </c:manualLayout>
      </c:layout>
      <c:overlay val="0"/>
      <c:txPr>
        <a:bodyPr/>
        <a:lstStyle/>
        <a:p>
          <a:pPr>
            <a:defRPr sz="1200"/>
          </a:pPr>
          <a:endParaRPr lang="it-IT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it-IT" sz="1400" b="1" i="0" u="none" strike="noStrike" baseline="0" dirty="0">
                <a:solidFill>
                  <a:srgbClr val="000000"/>
                </a:solidFill>
                <a:latin typeface="Calibri"/>
              </a:rPr>
              <a:t>Imprese che hanno domandato credito e non lo hanno ottenuto 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it-IT" sz="1400" b="1" i="0" u="none" strike="noStrike" baseline="0" dirty="0">
                <a:solidFill>
                  <a:srgbClr val="000000"/>
                </a:solidFill>
                <a:latin typeface="Calibri"/>
              </a:rPr>
              <a:t>(% delle imprese </a:t>
            </a:r>
            <a:r>
              <a:rPr lang="it-IT" sz="1400" b="1" i="0" u="none" strike="noStrike" baseline="0" dirty="0" smtClean="0">
                <a:solidFill>
                  <a:srgbClr val="000000"/>
                </a:solidFill>
                <a:latin typeface="Calibri"/>
              </a:rPr>
              <a:t>che ne </a:t>
            </a:r>
            <a:r>
              <a:rPr lang="it-IT" sz="1400" b="1" i="0" u="none" strike="noStrike" baseline="0" dirty="0">
                <a:solidFill>
                  <a:srgbClr val="000000"/>
                </a:solidFill>
                <a:latin typeface="Calibri"/>
              </a:rPr>
              <a:t>hanno fatto richiesta)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1988407699037624E-2"/>
          <c:y val="0.16710812787745793"/>
          <c:w val="0.89298381452318498"/>
          <c:h val="0.6215123270903623"/>
        </c:manualLayout>
      </c:layout>
      <c:lineChart>
        <c:grouping val="standard"/>
        <c:varyColors val="0"/>
        <c:ser>
          <c:idx val="0"/>
          <c:order val="0"/>
          <c:tx>
            <c:v>Piccole imprese</c:v>
          </c:tx>
          <c:marker>
            <c:symbol val="none"/>
          </c:marker>
          <c:cat>
            <c:strRef>
              <c:f>Foglio1!$A$8:$B$75</c:f>
              <c:strCache>
                <c:ptCount val="68"/>
                <c:pt idx="0">
                  <c:v>Mar-2008</c:v>
                </c:pt>
                <c:pt idx="1">
                  <c:v>Giu-2008</c:v>
                </c:pt>
                <c:pt idx="2">
                  <c:v>Set-2008</c:v>
                </c:pt>
                <c:pt idx="3">
                  <c:v>Nov-2008</c:v>
                </c:pt>
                <c:pt idx="4">
                  <c:v>Dic-2008</c:v>
                </c:pt>
                <c:pt idx="5">
                  <c:v>Gen-2009</c:v>
                </c:pt>
                <c:pt idx="6">
                  <c:v>Feb-2009</c:v>
                </c:pt>
                <c:pt idx="7">
                  <c:v>Apr-2009</c:v>
                </c:pt>
                <c:pt idx="8">
                  <c:v>Mag-2009</c:v>
                </c:pt>
                <c:pt idx="9">
                  <c:v>Ago-2009</c:v>
                </c:pt>
                <c:pt idx="10">
                  <c:v>Set-2009</c:v>
                </c:pt>
                <c:pt idx="11">
                  <c:v>Ott-2009</c:v>
                </c:pt>
                <c:pt idx="12">
                  <c:v>Nov-2009</c:v>
                </c:pt>
                <c:pt idx="13">
                  <c:v>Dic-2009</c:v>
                </c:pt>
                <c:pt idx="14">
                  <c:v>Gen-2010</c:v>
                </c:pt>
                <c:pt idx="15">
                  <c:v>Feb-2010</c:v>
                </c:pt>
                <c:pt idx="16">
                  <c:v>Mar-2010</c:v>
                </c:pt>
                <c:pt idx="17">
                  <c:v>Apr-2010</c:v>
                </c:pt>
                <c:pt idx="18">
                  <c:v>Mag-2010</c:v>
                </c:pt>
                <c:pt idx="19">
                  <c:v>Giu-2010</c:v>
                </c:pt>
                <c:pt idx="20">
                  <c:v>Lug-2010</c:v>
                </c:pt>
                <c:pt idx="21">
                  <c:v>Ago-2010</c:v>
                </c:pt>
                <c:pt idx="22">
                  <c:v>Set-2010</c:v>
                </c:pt>
                <c:pt idx="23">
                  <c:v>Ott-2010</c:v>
                </c:pt>
                <c:pt idx="24">
                  <c:v>Nov-2010</c:v>
                </c:pt>
                <c:pt idx="25">
                  <c:v>Dic-2010</c:v>
                </c:pt>
                <c:pt idx="26">
                  <c:v>Gen-2011</c:v>
                </c:pt>
                <c:pt idx="27">
                  <c:v>Feb-2011</c:v>
                </c:pt>
                <c:pt idx="28">
                  <c:v>Mar-2011</c:v>
                </c:pt>
                <c:pt idx="29">
                  <c:v>Apr-2011</c:v>
                </c:pt>
                <c:pt idx="30">
                  <c:v>Mag-2011</c:v>
                </c:pt>
                <c:pt idx="31">
                  <c:v>Giu-2011</c:v>
                </c:pt>
                <c:pt idx="32">
                  <c:v>Lug-2011</c:v>
                </c:pt>
                <c:pt idx="33">
                  <c:v>Ago-2011</c:v>
                </c:pt>
                <c:pt idx="34">
                  <c:v>Set-2011</c:v>
                </c:pt>
                <c:pt idx="35">
                  <c:v>Ott-2011</c:v>
                </c:pt>
                <c:pt idx="36">
                  <c:v>Nov-2011</c:v>
                </c:pt>
                <c:pt idx="37">
                  <c:v>Dic-2011</c:v>
                </c:pt>
                <c:pt idx="38">
                  <c:v>Gen-2012</c:v>
                </c:pt>
                <c:pt idx="39">
                  <c:v>Feb-2012</c:v>
                </c:pt>
                <c:pt idx="40">
                  <c:v>Mar-2012</c:v>
                </c:pt>
                <c:pt idx="41">
                  <c:v>Apr-2012</c:v>
                </c:pt>
                <c:pt idx="42">
                  <c:v>Mag-2012</c:v>
                </c:pt>
                <c:pt idx="43">
                  <c:v>Giu-2012</c:v>
                </c:pt>
                <c:pt idx="44">
                  <c:v>Lug-2012</c:v>
                </c:pt>
                <c:pt idx="45">
                  <c:v>Ago-2012</c:v>
                </c:pt>
                <c:pt idx="46">
                  <c:v>Set-2012</c:v>
                </c:pt>
                <c:pt idx="47">
                  <c:v>Ott-2012</c:v>
                </c:pt>
                <c:pt idx="48">
                  <c:v>Nov-2012</c:v>
                </c:pt>
                <c:pt idx="49">
                  <c:v>Dic-2012</c:v>
                </c:pt>
                <c:pt idx="50">
                  <c:v>Gen-2013</c:v>
                </c:pt>
                <c:pt idx="51">
                  <c:v>Feb-2013</c:v>
                </c:pt>
                <c:pt idx="52">
                  <c:v>Mar-2013</c:v>
                </c:pt>
                <c:pt idx="53">
                  <c:v>Apr-2013</c:v>
                </c:pt>
                <c:pt idx="54">
                  <c:v>Mag-2013</c:v>
                </c:pt>
                <c:pt idx="55">
                  <c:v>Giu-2013</c:v>
                </c:pt>
                <c:pt idx="56">
                  <c:v>Lug-2013</c:v>
                </c:pt>
                <c:pt idx="57">
                  <c:v>Ago-2013</c:v>
                </c:pt>
                <c:pt idx="58">
                  <c:v>Set-2013</c:v>
                </c:pt>
                <c:pt idx="59">
                  <c:v>Ott-2013</c:v>
                </c:pt>
                <c:pt idx="60">
                  <c:v>Nov-2013</c:v>
                </c:pt>
                <c:pt idx="61">
                  <c:v>Dic-2013</c:v>
                </c:pt>
                <c:pt idx="62">
                  <c:v>Gen-2014</c:v>
                </c:pt>
                <c:pt idx="63">
                  <c:v>Feb-2014</c:v>
                </c:pt>
                <c:pt idx="64">
                  <c:v>Mar-2014</c:v>
                </c:pt>
                <c:pt idx="65">
                  <c:v>Apr-2014</c:v>
                </c:pt>
                <c:pt idx="66">
                  <c:v>Mag-2014</c:v>
                </c:pt>
                <c:pt idx="67">
                  <c:v>Giu-2014</c:v>
                </c:pt>
              </c:strCache>
            </c:strRef>
          </c:cat>
          <c:val>
            <c:numRef>
              <c:f>Foglio1!$C$8:$C$75</c:f>
              <c:numCache>
                <c:formatCode>General</c:formatCode>
                <c:ptCount val="68"/>
                <c:pt idx="0">
                  <c:v>11.3</c:v>
                </c:pt>
                <c:pt idx="1">
                  <c:v>8.5</c:v>
                </c:pt>
                <c:pt idx="2">
                  <c:v>8.3000000000000007</c:v>
                </c:pt>
                <c:pt idx="3">
                  <c:v>13.6</c:v>
                </c:pt>
                <c:pt idx="4">
                  <c:v>13.3</c:v>
                </c:pt>
                <c:pt idx="5">
                  <c:v>16.399999999999999</c:v>
                </c:pt>
                <c:pt idx="6">
                  <c:v>18.5</c:v>
                </c:pt>
                <c:pt idx="7">
                  <c:v>18.8</c:v>
                </c:pt>
                <c:pt idx="8">
                  <c:v>17.8</c:v>
                </c:pt>
                <c:pt idx="9">
                  <c:v>14.5</c:v>
                </c:pt>
                <c:pt idx="10">
                  <c:v>18.399999999999999</c:v>
                </c:pt>
                <c:pt idx="11">
                  <c:v>16.5</c:v>
                </c:pt>
                <c:pt idx="12">
                  <c:v>19.7</c:v>
                </c:pt>
                <c:pt idx="13">
                  <c:v>15</c:v>
                </c:pt>
                <c:pt idx="14">
                  <c:v>14.3</c:v>
                </c:pt>
                <c:pt idx="15">
                  <c:v>13.3</c:v>
                </c:pt>
                <c:pt idx="16">
                  <c:v>14.9</c:v>
                </c:pt>
                <c:pt idx="17">
                  <c:v>11.3</c:v>
                </c:pt>
                <c:pt idx="18">
                  <c:v>11.7</c:v>
                </c:pt>
                <c:pt idx="19">
                  <c:v>13.1</c:v>
                </c:pt>
                <c:pt idx="20">
                  <c:v>8.9</c:v>
                </c:pt>
                <c:pt idx="21">
                  <c:v>7.5</c:v>
                </c:pt>
                <c:pt idx="22">
                  <c:v>7.2</c:v>
                </c:pt>
                <c:pt idx="23">
                  <c:v>8.9</c:v>
                </c:pt>
                <c:pt idx="24">
                  <c:v>9</c:v>
                </c:pt>
                <c:pt idx="25">
                  <c:v>9.8000000000000007</c:v>
                </c:pt>
                <c:pt idx="26">
                  <c:v>8</c:v>
                </c:pt>
                <c:pt idx="27">
                  <c:v>8.1999999999999993</c:v>
                </c:pt>
                <c:pt idx="28">
                  <c:v>7.2</c:v>
                </c:pt>
                <c:pt idx="29">
                  <c:v>8.4</c:v>
                </c:pt>
                <c:pt idx="30">
                  <c:v>6</c:v>
                </c:pt>
                <c:pt idx="31">
                  <c:v>8.1999999999999993</c:v>
                </c:pt>
                <c:pt idx="32">
                  <c:v>9.6999999999999993</c:v>
                </c:pt>
                <c:pt idx="33">
                  <c:v>8.6</c:v>
                </c:pt>
                <c:pt idx="34">
                  <c:v>10.1</c:v>
                </c:pt>
                <c:pt idx="35">
                  <c:v>9.6</c:v>
                </c:pt>
                <c:pt idx="36">
                  <c:v>11.7</c:v>
                </c:pt>
                <c:pt idx="37">
                  <c:v>13</c:v>
                </c:pt>
                <c:pt idx="38">
                  <c:v>13.4</c:v>
                </c:pt>
                <c:pt idx="39">
                  <c:v>15.4</c:v>
                </c:pt>
                <c:pt idx="40">
                  <c:v>13.7</c:v>
                </c:pt>
                <c:pt idx="41">
                  <c:v>16.5</c:v>
                </c:pt>
                <c:pt idx="42">
                  <c:v>15.5</c:v>
                </c:pt>
                <c:pt idx="43">
                  <c:v>14.3</c:v>
                </c:pt>
                <c:pt idx="44">
                  <c:v>15.3</c:v>
                </c:pt>
                <c:pt idx="45">
                  <c:v>17.100000000000001</c:v>
                </c:pt>
                <c:pt idx="46">
                  <c:v>13.9</c:v>
                </c:pt>
                <c:pt idx="47">
                  <c:v>14.3</c:v>
                </c:pt>
                <c:pt idx="48">
                  <c:v>14.6</c:v>
                </c:pt>
                <c:pt idx="49">
                  <c:v>18.3</c:v>
                </c:pt>
                <c:pt idx="50">
                  <c:v>13.8</c:v>
                </c:pt>
                <c:pt idx="51">
                  <c:v>17.2</c:v>
                </c:pt>
                <c:pt idx="52">
                  <c:v>17.100000000000001</c:v>
                </c:pt>
                <c:pt idx="53">
                  <c:v>17.5</c:v>
                </c:pt>
                <c:pt idx="54">
                  <c:v>13.6</c:v>
                </c:pt>
                <c:pt idx="55">
                  <c:v>20.100000000000001</c:v>
                </c:pt>
                <c:pt idx="56">
                  <c:v>20.3</c:v>
                </c:pt>
                <c:pt idx="57">
                  <c:v>19.899999999999999</c:v>
                </c:pt>
                <c:pt idx="58">
                  <c:v>14.9</c:v>
                </c:pt>
                <c:pt idx="59">
                  <c:v>20.8</c:v>
                </c:pt>
                <c:pt idx="60">
                  <c:v>14.5</c:v>
                </c:pt>
                <c:pt idx="61">
                  <c:v>18.100000000000001</c:v>
                </c:pt>
                <c:pt idx="62">
                  <c:v>19.3</c:v>
                </c:pt>
                <c:pt idx="63">
                  <c:v>17.8</c:v>
                </c:pt>
                <c:pt idx="64">
                  <c:v>17.2</c:v>
                </c:pt>
                <c:pt idx="65">
                  <c:v>16.600000000000001</c:v>
                </c:pt>
                <c:pt idx="66">
                  <c:v>19.3</c:v>
                </c:pt>
                <c:pt idx="67">
                  <c:v>16.600000000000001</c:v>
                </c:pt>
              </c:numCache>
            </c:numRef>
          </c:val>
          <c:smooth val="0"/>
        </c:ser>
        <c:ser>
          <c:idx val="1"/>
          <c:order val="1"/>
          <c:tx>
            <c:v>Totale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Foglio1!$A$8:$B$75</c:f>
              <c:strCache>
                <c:ptCount val="68"/>
                <c:pt idx="0">
                  <c:v>Mar-2008</c:v>
                </c:pt>
                <c:pt idx="1">
                  <c:v>Giu-2008</c:v>
                </c:pt>
                <c:pt idx="2">
                  <c:v>Set-2008</c:v>
                </c:pt>
                <c:pt idx="3">
                  <c:v>Nov-2008</c:v>
                </c:pt>
                <c:pt idx="4">
                  <c:v>Dic-2008</c:v>
                </c:pt>
                <c:pt idx="5">
                  <c:v>Gen-2009</c:v>
                </c:pt>
                <c:pt idx="6">
                  <c:v>Feb-2009</c:v>
                </c:pt>
                <c:pt idx="7">
                  <c:v>Apr-2009</c:v>
                </c:pt>
                <c:pt idx="8">
                  <c:v>Mag-2009</c:v>
                </c:pt>
                <c:pt idx="9">
                  <c:v>Ago-2009</c:v>
                </c:pt>
                <c:pt idx="10">
                  <c:v>Set-2009</c:v>
                </c:pt>
                <c:pt idx="11">
                  <c:v>Ott-2009</c:v>
                </c:pt>
                <c:pt idx="12">
                  <c:v>Nov-2009</c:v>
                </c:pt>
                <c:pt idx="13">
                  <c:v>Dic-2009</c:v>
                </c:pt>
                <c:pt idx="14">
                  <c:v>Gen-2010</c:v>
                </c:pt>
                <c:pt idx="15">
                  <c:v>Feb-2010</c:v>
                </c:pt>
                <c:pt idx="16">
                  <c:v>Mar-2010</c:v>
                </c:pt>
                <c:pt idx="17">
                  <c:v>Apr-2010</c:v>
                </c:pt>
                <c:pt idx="18">
                  <c:v>Mag-2010</c:v>
                </c:pt>
                <c:pt idx="19">
                  <c:v>Giu-2010</c:v>
                </c:pt>
                <c:pt idx="20">
                  <c:v>Lug-2010</c:v>
                </c:pt>
                <c:pt idx="21">
                  <c:v>Ago-2010</c:v>
                </c:pt>
                <c:pt idx="22">
                  <c:v>Set-2010</c:v>
                </c:pt>
                <c:pt idx="23">
                  <c:v>Ott-2010</c:v>
                </c:pt>
                <c:pt idx="24">
                  <c:v>Nov-2010</c:v>
                </c:pt>
                <c:pt idx="25">
                  <c:v>Dic-2010</c:v>
                </c:pt>
                <c:pt idx="26">
                  <c:v>Gen-2011</c:v>
                </c:pt>
                <c:pt idx="27">
                  <c:v>Feb-2011</c:v>
                </c:pt>
                <c:pt idx="28">
                  <c:v>Mar-2011</c:v>
                </c:pt>
                <c:pt idx="29">
                  <c:v>Apr-2011</c:v>
                </c:pt>
                <c:pt idx="30">
                  <c:v>Mag-2011</c:v>
                </c:pt>
                <c:pt idx="31">
                  <c:v>Giu-2011</c:v>
                </c:pt>
                <c:pt idx="32">
                  <c:v>Lug-2011</c:v>
                </c:pt>
                <c:pt idx="33">
                  <c:v>Ago-2011</c:v>
                </c:pt>
                <c:pt idx="34">
                  <c:v>Set-2011</c:v>
                </c:pt>
                <c:pt idx="35">
                  <c:v>Ott-2011</c:v>
                </c:pt>
                <c:pt idx="36">
                  <c:v>Nov-2011</c:v>
                </c:pt>
                <c:pt idx="37">
                  <c:v>Dic-2011</c:v>
                </c:pt>
                <c:pt idx="38">
                  <c:v>Gen-2012</c:v>
                </c:pt>
                <c:pt idx="39">
                  <c:v>Feb-2012</c:v>
                </c:pt>
                <c:pt idx="40">
                  <c:v>Mar-2012</c:v>
                </c:pt>
                <c:pt idx="41">
                  <c:v>Apr-2012</c:v>
                </c:pt>
                <c:pt idx="42">
                  <c:v>Mag-2012</c:v>
                </c:pt>
                <c:pt idx="43">
                  <c:v>Giu-2012</c:v>
                </c:pt>
                <c:pt idx="44">
                  <c:v>Lug-2012</c:v>
                </c:pt>
                <c:pt idx="45">
                  <c:v>Ago-2012</c:v>
                </c:pt>
                <c:pt idx="46">
                  <c:v>Set-2012</c:v>
                </c:pt>
                <c:pt idx="47">
                  <c:v>Ott-2012</c:v>
                </c:pt>
                <c:pt idx="48">
                  <c:v>Nov-2012</c:v>
                </c:pt>
                <c:pt idx="49">
                  <c:v>Dic-2012</c:v>
                </c:pt>
                <c:pt idx="50">
                  <c:v>Gen-2013</c:v>
                </c:pt>
                <c:pt idx="51">
                  <c:v>Feb-2013</c:v>
                </c:pt>
                <c:pt idx="52">
                  <c:v>Mar-2013</c:v>
                </c:pt>
                <c:pt idx="53">
                  <c:v>Apr-2013</c:v>
                </c:pt>
                <c:pt idx="54">
                  <c:v>Mag-2013</c:v>
                </c:pt>
                <c:pt idx="55">
                  <c:v>Giu-2013</c:v>
                </c:pt>
                <c:pt idx="56">
                  <c:v>Lug-2013</c:v>
                </c:pt>
                <c:pt idx="57">
                  <c:v>Ago-2013</c:v>
                </c:pt>
                <c:pt idx="58">
                  <c:v>Set-2013</c:v>
                </c:pt>
                <c:pt idx="59">
                  <c:v>Ott-2013</c:v>
                </c:pt>
                <c:pt idx="60">
                  <c:v>Nov-2013</c:v>
                </c:pt>
                <c:pt idx="61">
                  <c:v>Dic-2013</c:v>
                </c:pt>
                <c:pt idx="62">
                  <c:v>Gen-2014</c:v>
                </c:pt>
                <c:pt idx="63">
                  <c:v>Feb-2014</c:v>
                </c:pt>
                <c:pt idx="64">
                  <c:v>Mar-2014</c:v>
                </c:pt>
                <c:pt idx="65">
                  <c:v>Apr-2014</c:v>
                </c:pt>
                <c:pt idx="66">
                  <c:v>Mag-2014</c:v>
                </c:pt>
                <c:pt idx="67">
                  <c:v>Giu-2014</c:v>
                </c:pt>
              </c:strCache>
            </c:strRef>
          </c:cat>
          <c:val>
            <c:numRef>
              <c:f>Foglio1!$F$8:$F$75</c:f>
              <c:numCache>
                <c:formatCode>General</c:formatCode>
                <c:ptCount val="68"/>
                <c:pt idx="0">
                  <c:v>10.8</c:v>
                </c:pt>
                <c:pt idx="1">
                  <c:v>7.6</c:v>
                </c:pt>
                <c:pt idx="2">
                  <c:v>8.5</c:v>
                </c:pt>
                <c:pt idx="3">
                  <c:v>14.9</c:v>
                </c:pt>
                <c:pt idx="4">
                  <c:v>13.4</c:v>
                </c:pt>
                <c:pt idx="5">
                  <c:v>16.399999999999999</c:v>
                </c:pt>
                <c:pt idx="6">
                  <c:v>18.5</c:v>
                </c:pt>
                <c:pt idx="7">
                  <c:v>17.7</c:v>
                </c:pt>
                <c:pt idx="8">
                  <c:v>15.7</c:v>
                </c:pt>
                <c:pt idx="9">
                  <c:v>14.2</c:v>
                </c:pt>
                <c:pt idx="10">
                  <c:v>16.3</c:v>
                </c:pt>
                <c:pt idx="11">
                  <c:v>15.7</c:v>
                </c:pt>
                <c:pt idx="12">
                  <c:v>16.600000000000001</c:v>
                </c:pt>
                <c:pt idx="13">
                  <c:v>12.1</c:v>
                </c:pt>
                <c:pt idx="14">
                  <c:v>13.3</c:v>
                </c:pt>
                <c:pt idx="15">
                  <c:v>10.7</c:v>
                </c:pt>
                <c:pt idx="16">
                  <c:v>11.9</c:v>
                </c:pt>
                <c:pt idx="17">
                  <c:v>11.2</c:v>
                </c:pt>
                <c:pt idx="18">
                  <c:v>10.7</c:v>
                </c:pt>
                <c:pt idx="19">
                  <c:v>10.199999999999999</c:v>
                </c:pt>
                <c:pt idx="20">
                  <c:v>7.2</c:v>
                </c:pt>
                <c:pt idx="21">
                  <c:v>6.4</c:v>
                </c:pt>
                <c:pt idx="22">
                  <c:v>5.5</c:v>
                </c:pt>
                <c:pt idx="23">
                  <c:v>6.9</c:v>
                </c:pt>
                <c:pt idx="24">
                  <c:v>6.9</c:v>
                </c:pt>
                <c:pt idx="25">
                  <c:v>7.3</c:v>
                </c:pt>
                <c:pt idx="26">
                  <c:v>6.7</c:v>
                </c:pt>
                <c:pt idx="27">
                  <c:v>7.4</c:v>
                </c:pt>
                <c:pt idx="28">
                  <c:v>7</c:v>
                </c:pt>
                <c:pt idx="29">
                  <c:v>7.3</c:v>
                </c:pt>
                <c:pt idx="30">
                  <c:v>5.6</c:v>
                </c:pt>
                <c:pt idx="31">
                  <c:v>7.4</c:v>
                </c:pt>
                <c:pt idx="32">
                  <c:v>7.3</c:v>
                </c:pt>
                <c:pt idx="33">
                  <c:v>7.7</c:v>
                </c:pt>
                <c:pt idx="34">
                  <c:v>8.6</c:v>
                </c:pt>
                <c:pt idx="35">
                  <c:v>8.3000000000000007</c:v>
                </c:pt>
                <c:pt idx="36">
                  <c:v>10.7</c:v>
                </c:pt>
                <c:pt idx="37">
                  <c:v>13.8</c:v>
                </c:pt>
                <c:pt idx="38">
                  <c:v>12.6</c:v>
                </c:pt>
                <c:pt idx="39">
                  <c:v>12.9</c:v>
                </c:pt>
                <c:pt idx="40">
                  <c:v>10.7</c:v>
                </c:pt>
                <c:pt idx="41">
                  <c:v>13.8</c:v>
                </c:pt>
                <c:pt idx="42">
                  <c:v>11.9</c:v>
                </c:pt>
                <c:pt idx="43">
                  <c:v>12.6</c:v>
                </c:pt>
                <c:pt idx="44">
                  <c:v>13.6</c:v>
                </c:pt>
                <c:pt idx="45">
                  <c:v>15.1</c:v>
                </c:pt>
                <c:pt idx="46">
                  <c:v>13.3</c:v>
                </c:pt>
                <c:pt idx="47">
                  <c:v>13.1</c:v>
                </c:pt>
                <c:pt idx="48">
                  <c:v>12.9</c:v>
                </c:pt>
                <c:pt idx="49">
                  <c:v>14.9</c:v>
                </c:pt>
                <c:pt idx="50">
                  <c:v>12.8</c:v>
                </c:pt>
                <c:pt idx="51">
                  <c:v>15.3</c:v>
                </c:pt>
                <c:pt idx="52">
                  <c:v>14.8</c:v>
                </c:pt>
                <c:pt idx="53">
                  <c:v>14.7</c:v>
                </c:pt>
                <c:pt idx="54">
                  <c:v>13.3</c:v>
                </c:pt>
                <c:pt idx="55">
                  <c:v>16.3</c:v>
                </c:pt>
                <c:pt idx="56">
                  <c:v>16.5</c:v>
                </c:pt>
                <c:pt idx="57">
                  <c:v>15.4</c:v>
                </c:pt>
                <c:pt idx="58">
                  <c:v>11.4</c:v>
                </c:pt>
                <c:pt idx="59">
                  <c:v>16</c:v>
                </c:pt>
                <c:pt idx="60">
                  <c:v>12.6</c:v>
                </c:pt>
                <c:pt idx="61">
                  <c:v>14.5</c:v>
                </c:pt>
                <c:pt idx="62">
                  <c:v>15.6</c:v>
                </c:pt>
                <c:pt idx="63">
                  <c:v>15.5</c:v>
                </c:pt>
                <c:pt idx="64">
                  <c:v>14.7</c:v>
                </c:pt>
                <c:pt idx="65">
                  <c:v>13.3</c:v>
                </c:pt>
                <c:pt idx="66">
                  <c:v>15.2</c:v>
                </c:pt>
                <c:pt idx="67">
                  <c:v>13.1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964800"/>
        <c:axId val="99966336"/>
      </c:lineChart>
      <c:catAx>
        <c:axId val="99964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54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it-IT"/>
          </a:p>
        </c:txPr>
        <c:crossAx val="99966336"/>
        <c:crosses val="autoZero"/>
        <c:auto val="1"/>
        <c:lblAlgn val="ctr"/>
        <c:lblOffset val="100"/>
        <c:noMultiLvlLbl val="0"/>
      </c:catAx>
      <c:valAx>
        <c:axId val="999663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it-IT"/>
          </a:p>
        </c:txPr>
        <c:crossAx val="999648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2218035245594301"/>
          <c:y val="0.21289416691765989"/>
          <c:w val="0.26002774653168348"/>
          <c:h val="0.16743456248296834"/>
        </c:manualLayout>
      </c:layout>
      <c:overlay val="0"/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it-IT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223548541440695E-2"/>
          <c:y val="2.7968381764261471E-2"/>
          <c:w val="0.92716996795611051"/>
          <c:h val="0.81564854381431118"/>
        </c:manualLayout>
      </c:layout>
      <c:lineChart>
        <c:grouping val="standard"/>
        <c:varyColors val="0"/>
        <c:ser>
          <c:idx val="0"/>
          <c:order val="0"/>
          <c:tx>
            <c:strRef>
              <c:f>'Quest. 8-16 e 13-17'!$E$10</c:f>
              <c:strCache>
                <c:ptCount val="1"/>
                <c:pt idx="0">
                  <c:v>Offerta di mutui</c:v>
                </c:pt>
              </c:strCache>
            </c:strRef>
          </c:tx>
          <c:spPr>
            <a:ln w="28575">
              <a:solidFill>
                <a:schemeClr val="tx2"/>
              </a:solidFill>
              <a:prstDash val="dash"/>
            </a:ln>
          </c:spPr>
          <c:marker>
            <c:symbol val="none"/>
          </c:marker>
          <c:cat>
            <c:numRef>
              <c:f>'Quest. 8-16 e 13-17'!$C$19:$C$56</c:f>
              <c:numCache>
                <c:formatCode>mmm\-yy</c:formatCode>
                <c:ptCount val="38"/>
                <c:pt idx="0">
                  <c:v>38353</c:v>
                </c:pt>
                <c:pt idx="1">
                  <c:v>38443</c:v>
                </c:pt>
                <c:pt idx="2">
                  <c:v>38534</c:v>
                </c:pt>
                <c:pt idx="3">
                  <c:v>38626</c:v>
                </c:pt>
                <c:pt idx="4">
                  <c:v>38718</c:v>
                </c:pt>
                <c:pt idx="5">
                  <c:v>38808</c:v>
                </c:pt>
                <c:pt idx="6">
                  <c:v>38899</c:v>
                </c:pt>
                <c:pt idx="7">
                  <c:v>38991</c:v>
                </c:pt>
                <c:pt idx="8">
                  <c:v>39083</c:v>
                </c:pt>
                <c:pt idx="9">
                  <c:v>39173</c:v>
                </c:pt>
                <c:pt idx="10">
                  <c:v>39264</c:v>
                </c:pt>
                <c:pt idx="11">
                  <c:v>39356</c:v>
                </c:pt>
                <c:pt idx="12">
                  <c:v>39448</c:v>
                </c:pt>
                <c:pt idx="13">
                  <c:v>39539</c:v>
                </c:pt>
                <c:pt idx="14">
                  <c:v>39630</c:v>
                </c:pt>
                <c:pt idx="15">
                  <c:v>39722</c:v>
                </c:pt>
                <c:pt idx="16">
                  <c:v>39814</c:v>
                </c:pt>
                <c:pt idx="17">
                  <c:v>39904</c:v>
                </c:pt>
                <c:pt idx="18">
                  <c:v>39995</c:v>
                </c:pt>
                <c:pt idx="19">
                  <c:v>40087</c:v>
                </c:pt>
                <c:pt idx="20">
                  <c:v>40179</c:v>
                </c:pt>
                <c:pt idx="21">
                  <c:v>40269</c:v>
                </c:pt>
                <c:pt idx="22">
                  <c:v>40360</c:v>
                </c:pt>
                <c:pt idx="23">
                  <c:v>40452</c:v>
                </c:pt>
                <c:pt idx="24">
                  <c:v>40544</c:v>
                </c:pt>
                <c:pt idx="25">
                  <c:v>40634</c:v>
                </c:pt>
                <c:pt idx="26">
                  <c:v>40725</c:v>
                </c:pt>
                <c:pt idx="27">
                  <c:v>40817</c:v>
                </c:pt>
                <c:pt idx="28">
                  <c:v>40909</c:v>
                </c:pt>
                <c:pt idx="29">
                  <c:v>41000</c:v>
                </c:pt>
                <c:pt idx="30">
                  <c:v>41091</c:v>
                </c:pt>
                <c:pt idx="31">
                  <c:v>41183</c:v>
                </c:pt>
                <c:pt idx="32">
                  <c:v>41275</c:v>
                </c:pt>
                <c:pt idx="33">
                  <c:v>41365</c:v>
                </c:pt>
                <c:pt idx="34">
                  <c:v>41456</c:v>
                </c:pt>
                <c:pt idx="35">
                  <c:v>41548</c:v>
                </c:pt>
                <c:pt idx="36">
                  <c:v>41640</c:v>
                </c:pt>
                <c:pt idx="37">
                  <c:v>41730</c:v>
                </c:pt>
              </c:numCache>
            </c:numRef>
          </c:cat>
          <c:val>
            <c:numRef>
              <c:f>'Quest. 8-16 e 13-17'!$E$19:$E$56</c:f>
              <c:numCache>
                <c:formatCode>0.0</c:formatCode>
                <c:ptCount val="38"/>
                <c:pt idx="0">
                  <c:v>0</c:v>
                </c:pt>
                <c:pt idx="1">
                  <c:v>14.3</c:v>
                </c:pt>
                <c:pt idx="2">
                  <c:v>14.3</c:v>
                </c:pt>
                <c:pt idx="3">
                  <c:v>28.6</c:v>
                </c:pt>
                <c:pt idx="4">
                  <c:v>14.3</c:v>
                </c:pt>
                <c:pt idx="5">
                  <c:v>28.6</c:v>
                </c:pt>
                <c:pt idx="6">
                  <c:v>14.3</c:v>
                </c:pt>
                <c:pt idx="7">
                  <c:v>28.6</c:v>
                </c:pt>
                <c:pt idx="8">
                  <c:v>57.2</c:v>
                </c:pt>
                <c:pt idx="9">
                  <c:v>73.900000000000006</c:v>
                </c:pt>
                <c:pt idx="10">
                  <c:v>90.600000000000009</c:v>
                </c:pt>
                <c:pt idx="11">
                  <c:v>90.600000000000009</c:v>
                </c:pt>
                <c:pt idx="12">
                  <c:v>110.60000000000001</c:v>
                </c:pt>
                <c:pt idx="13">
                  <c:v>55.000000000000007</c:v>
                </c:pt>
                <c:pt idx="14">
                  <c:v>17.500000000000007</c:v>
                </c:pt>
                <c:pt idx="15">
                  <c:v>-19.999999999999993</c:v>
                </c:pt>
                <c:pt idx="16">
                  <c:v>-70</c:v>
                </c:pt>
                <c:pt idx="17">
                  <c:v>-95</c:v>
                </c:pt>
                <c:pt idx="18">
                  <c:v>-132.5</c:v>
                </c:pt>
                <c:pt idx="19">
                  <c:v>-182.5</c:v>
                </c:pt>
                <c:pt idx="20">
                  <c:v>-182.5</c:v>
                </c:pt>
                <c:pt idx="21">
                  <c:v>-195</c:v>
                </c:pt>
                <c:pt idx="22">
                  <c:v>-207.5</c:v>
                </c:pt>
                <c:pt idx="23">
                  <c:v>-207.5</c:v>
                </c:pt>
                <c:pt idx="24">
                  <c:v>-220</c:v>
                </c:pt>
                <c:pt idx="25">
                  <c:v>-257.5</c:v>
                </c:pt>
                <c:pt idx="26">
                  <c:v>-257.5</c:v>
                </c:pt>
                <c:pt idx="27">
                  <c:v>-282.5</c:v>
                </c:pt>
                <c:pt idx="28">
                  <c:v>-370</c:v>
                </c:pt>
                <c:pt idx="29">
                  <c:v>-407.5</c:v>
                </c:pt>
                <c:pt idx="30">
                  <c:v>-407.5</c:v>
                </c:pt>
                <c:pt idx="31">
                  <c:v>-407.5</c:v>
                </c:pt>
                <c:pt idx="32">
                  <c:v>-432.5</c:v>
                </c:pt>
                <c:pt idx="33">
                  <c:v>-445</c:v>
                </c:pt>
                <c:pt idx="34">
                  <c:v>-445</c:v>
                </c:pt>
                <c:pt idx="35">
                  <c:v>-432.5</c:v>
                </c:pt>
                <c:pt idx="36">
                  <c:v>-407.5</c:v>
                </c:pt>
                <c:pt idx="37">
                  <c:v>-357.5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'Quest. 8-16 e 13-17'!$N$10</c:f>
              <c:strCache>
                <c:ptCount val="1"/>
                <c:pt idx="0">
                  <c:v>Domanda di mutui</c:v>
                </c:pt>
              </c:strCache>
            </c:strRef>
          </c:tx>
          <c:spPr>
            <a:ln w="28575">
              <a:solidFill>
                <a:schemeClr val="tx2"/>
              </a:solidFill>
            </a:ln>
          </c:spPr>
          <c:marker>
            <c:symbol val="none"/>
          </c:marker>
          <c:cat>
            <c:numRef>
              <c:f>'Quest. 8-16 e 13-17'!$C$19:$C$56</c:f>
              <c:numCache>
                <c:formatCode>mmm\-yy</c:formatCode>
                <c:ptCount val="38"/>
                <c:pt idx="0">
                  <c:v>38353</c:v>
                </c:pt>
                <c:pt idx="1">
                  <c:v>38443</c:v>
                </c:pt>
                <c:pt idx="2">
                  <c:v>38534</c:v>
                </c:pt>
                <c:pt idx="3">
                  <c:v>38626</c:v>
                </c:pt>
                <c:pt idx="4">
                  <c:v>38718</c:v>
                </c:pt>
                <c:pt idx="5">
                  <c:v>38808</c:v>
                </c:pt>
                <c:pt idx="6">
                  <c:v>38899</c:v>
                </c:pt>
                <c:pt idx="7">
                  <c:v>38991</c:v>
                </c:pt>
                <c:pt idx="8">
                  <c:v>39083</c:v>
                </c:pt>
                <c:pt idx="9">
                  <c:v>39173</c:v>
                </c:pt>
                <c:pt idx="10">
                  <c:v>39264</c:v>
                </c:pt>
                <c:pt idx="11">
                  <c:v>39356</c:v>
                </c:pt>
                <c:pt idx="12">
                  <c:v>39448</c:v>
                </c:pt>
                <c:pt idx="13">
                  <c:v>39539</c:v>
                </c:pt>
                <c:pt idx="14">
                  <c:v>39630</c:v>
                </c:pt>
                <c:pt idx="15">
                  <c:v>39722</c:v>
                </c:pt>
                <c:pt idx="16">
                  <c:v>39814</c:v>
                </c:pt>
                <c:pt idx="17">
                  <c:v>39904</c:v>
                </c:pt>
                <c:pt idx="18">
                  <c:v>39995</c:v>
                </c:pt>
                <c:pt idx="19">
                  <c:v>40087</c:v>
                </c:pt>
                <c:pt idx="20">
                  <c:v>40179</c:v>
                </c:pt>
                <c:pt idx="21">
                  <c:v>40269</c:v>
                </c:pt>
                <c:pt idx="22">
                  <c:v>40360</c:v>
                </c:pt>
                <c:pt idx="23">
                  <c:v>40452</c:v>
                </c:pt>
                <c:pt idx="24">
                  <c:v>40544</c:v>
                </c:pt>
                <c:pt idx="25">
                  <c:v>40634</c:v>
                </c:pt>
                <c:pt idx="26">
                  <c:v>40725</c:v>
                </c:pt>
                <c:pt idx="27">
                  <c:v>40817</c:v>
                </c:pt>
                <c:pt idx="28">
                  <c:v>40909</c:v>
                </c:pt>
                <c:pt idx="29">
                  <c:v>41000</c:v>
                </c:pt>
                <c:pt idx="30">
                  <c:v>41091</c:v>
                </c:pt>
                <c:pt idx="31">
                  <c:v>41183</c:v>
                </c:pt>
                <c:pt idx="32">
                  <c:v>41275</c:v>
                </c:pt>
                <c:pt idx="33">
                  <c:v>41365</c:v>
                </c:pt>
                <c:pt idx="34">
                  <c:v>41456</c:v>
                </c:pt>
                <c:pt idx="35">
                  <c:v>41548</c:v>
                </c:pt>
                <c:pt idx="36">
                  <c:v>41640</c:v>
                </c:pt>
                <c:pt idx="37">
                  <c:v>41730</c:v>
                </c:pt>
              </c:numCache>
            </c:numRef>
          </c:cat>
          <c:val>
            <c:numRef>
              <c:f>'Quest. 8-16 e 13-17'!$N$19:$N$56</c:f>
              <c:numCache>
                <c:formatCode>0.0</c:formatCode>
                <c:ptCount val="38"/>
                <c:pt idx="0">
                  <c:v>0</c:v>
                </c:pt>
                <c:pt idx="1">
                  <c:v>0</c:v>
                </c:pt>
                <c:pt idx="2">
                  <c:v>28.6</c:v>
                </c:pt>
                <c:pt idx="3">
                  <c:v>57.2</c:v>
                </c:pt>
                <c:pt idx="4">
                  <c:v>100.1</c:v>
                </c:pt>
                <c:pt idx="5">
                  <c:v>100.1</c:v>
                </c:pt>
                <c:pt idx="6">
                  <c:v>114.39999999999999</c:v>
                </c:pt>
                <c:pt idx="7">
                  <c:v>114.39999999999999</c:v>
                </c:pt>
                <c:pt idx="8">
                  <c:v>100.1</c:v>
                </c:pt>
                <c:pt idx="9">
                  <c:v>133.39999999999998</c:v>
                </c:pt>
                <c:pt idx="10">
                  <c:v>150.09999999999997</c:v>
                </c:pt>
                <c:pt idx="11">
                  <c:v>166.79999999999995</c:v>
                </c:pt>
                <c:pt idx="12">
                  <c:v>146.79999999999995</c:v>
                </c:pt>
                <c:pt idx="13">
                  <c:v>91.19999999999996</c:v>
                </c:pt>
                <c:pt idx="14">
                  <c:v>53.69999999999996</c:v>
                </c:pt>
                <c:pt idx="15">
                  <c:v>-21.30000000000004</c:v>
                </c:pt>
                <c:pt idx="16">
                  <c:v>-83.80000000000004</c:v>
                </c:pt>
                <c:pt idx="17">
                  <c:v>-133.80000000000004</c:v>
                </c:pt>
                <c:pt idx="18">
                  <c:v>-121.30000000000004</c:v>
                </c:pt>
                <c:pt idx="19">
                  <c:v>-133.80000000000004</c:v>
                </c:pt>
                <c:pt idx="20">
                  <c:v>-83.80000000000004</c:v>
                </c:pt>
                <c:pt idx="21">
                  <c:v>-58.80000000000004</c:v>
                </c:pt>
                <c:pt idx="22">
                  <c:v>-58.80000000000004</c:v>
                </c:pt>
                <c:pt idx="23">
                  <c:v>-46.30000000000004</c:v>
                </c:pt>
                <c:pt idx="24">
                  <c:v>-8.8000000000000398</c:v>
                </c:pt>
                <c:pt idx="25">
                  <c:v>28.69999999999996</c:v>
                </c:pt>
                <c:pt idx="26">
                  <c:v>16.19999999999996</c:v>
                </c:pt>
                <c:pt idx="27">
                  <c:v>-8.8000000000000398</c:v>
                </c:pt>
                <c:pt idx="28">
                  <c:v>-96.30000000000004</c:v>
                </c:pt>
                <c:pt idx="29">
                  <c:v>-171.30000000000004</c:v>
                </c:pt>
                <c:pt idx="30">
                  <c:v>-221.30000000000004</c:v>
                </c:pt>
                <c:pt idx="31">
                  <c:v>-283.80000000000007</c:v>
                </c:pt>
                <c:pt idx="32">
                  <c:v>-346.30000000000007</c:v>
                </c:pt>
                <c:pt idx="33">
                  <c:v>-408.80000000000007</c:v>
                </c:pt>
                <c:pt idx="34">
                  <c:v>-446.30000000000007</c:v>
                </c:pt>
                <c:pt idx="35">
                  <c:v>-446.30000000000007</c:v>
                </c:pt>
                <c:pt idx="36">
                  <c:v>-446.30000000000007</c:v>
                </c:pt>
                <c:pt idx="37">
                  <c:v>-408.80000000000007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153728"/>
        <c:axId val="92155264"/>
      </c:lineChart>
      <c:catAx>
        <c:axId val="9215372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low"/>
        <c:spPr>
          <a:ln>
            <a:solidFill>
              <a:schemeClr val="tx1"/>
            </a:solidFill>
          </a:ln>
        </c:spPr>
        <c:crossAx val="92155264"/>
        <c:crosses val="autoZero"/>
        <c:auto val="0"/>
        <c:lblAlgn val="ctr"/>
        <c:lblOffset val="100"/>
        <c:tickLblSkip val="1"/>
        <c:noMultiLvlLbl val="0"/>
      </c:catAx>
      <c:valAx>
        <c:axId val="92155264"/>
        <c:scaling>
          <c:orientation val="minMax"/>
        </c:scaling>
        <c:delete val="0"/>
        <c:axPos val="l"/>
        <c:majorGridlines>
          <c:spPr>
            <a:ln w="6350">
              <a:solidFill>
                <a:schemeClr val="bg1">
                  <a:lumMod val="50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92153728"/>
        <c:crossesAt val="1"/>
        <c:crossBetween val="midCat"/>
      </c:valAx>
    </c:plotArea>
    <c:legend>
      <c:legendPos val="r"/>
      <c:layout>
        <c:manualLayout>
          <c:xMode val="edge"/>
          <c:yMode val="edge"/>
          <c:x val="9.5144743063009463E-2"/>
          <c:y val="0.49979766133413894"/>
          <c:w val="0.37623686562858971"/>
          <c:h val="0.20120179977502825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651798517105823E-2"/>
          <c:y val="5.3139801674520697E-2"/>
          <c:w val="0.89183661616161614"/>
          <c:h val="0.64520949454253507"/>
        </c:manualLayout>
      </c:layout>
      <c:lineChart>
        <c:grouping val="standard"/>
        <c:varyColors val="0"/>
        <c:ser>
          <c:idx val="0"/>
          <c:order val="0"/>
          <c:tx>
            <c:strRef>
              <c:f>'[Figura 2 overview.xls]Fig 1.3'!$B$14</c:f>
              <c:strCache>
                <c:ptCount val="1"/>
                <c:pt idx="0">
                  <c:v>famiglie consumatrici</c:v>
                </c:pt>
              </c:strCache>
            </c:strRef>
          </c:tx>
          <c:marker>
            <c:symbol val="none"/>
          </c:marker>
          <c:cat>
            <c:strRef>
              <c:f>'[Figura 2 overview.xls]Fig 1.3'!$A$16:$A$112</c:f>
              <c:strCache>
                <c:ptCount val="97"/>
                <c:pt idx="0">
                  <c:v>1990 Q1</c:v>
                </c:pt>
                <c:pt idx="1">
                  <c:v>1990 Q2</c:v>
                </c:pt>
                <c:pt idx="2">
                  <c:v>1990 Q3</c:v>
                </c:pt>
                <c:pt idx="3">
                  <c:v>1990 Q4</c:v>
                </c:pt>
                <c:pt idx="4">
                  <c:v>1991 Q1</c:v>
                </c:pt>
                <c:pt idx="5">
                  <c:v>1991 Q2</c:v>
                </c:pt>
                <c:pt idx="6">
                  <c:v>1991 Q3</c:v>
                </c:pt>
                <c:pt idx="7">
                  <c:v>1991 Q4</c:v>
                </c:pt>
                <c:pt idx="8">
                  <c:v>1992 Q1</c:v>
                </c:pt>
                <c:pt idx="9">
                  <c:v>1992 Q2</c:v>
                </c:pt>
                <c:pt idx="10">
                  <c:v>1992 Q3</c:v>
                </c:pt>
                <c:pt idx="11">
                  <c:v>1992 Q4</c:v>
                </c:pt>
                <c:pt idx="12">
                  <c:v>1993 Q1</c:v>
                </c:pt>
                <c:pt idx="13">
                  <c:v>1993 Q2</c:v>
                </c:pt>
                <c:pt idx="14">
                  <c:v>1993 Q3</c:v>
                </c:pt>
                <c:pt idx="15">
                  <c:v>1993 Q4</c:v>
                </c:pt>
                <c:pt idx="16">
                  <c:v>1994 Q1</c:v>
                </c:pt>
                <c:pt idx="17">
                  <c:v>1994 Q2</c:v>
                </c:pt>
                <c:pt idx="18">
                  <c:v>1994 Q3</c:v>
                </c:pt>
                <c:pt idx="19">
                  <c:v>1994 Q4</c:v>
                </c:pt>
                <c:pt idx="20">
                  <c:v>1995 Q1</c:v>
                </c:pt>
                <c:pt idx="21">
                  <c:v>1995 Q2</c:v>
                </c:pt>
                <c:pt idx="22">
                  <c:v>1995 Q3</c:v>
                </c:pt>
                <c:pt idx="23">
                  <c:v>1995 Q4</c:v>
                </c:pt>
                <c:pt idx="24">
                  <c:v>1996 Q1</c:v>
                </c:pt>
                <c:pt idx="25">
                  <c:v>1996 Q2</c:v>
                </c:pt>
                <c:pt idx="26">
                  <c:v>1996 Q3</c:v>
                </c:pt>
                <c:pt idx="27">
                  <c:v>1996 Q4</c:v>
                </c:pt>
                <c:pt idx="28">
                  <c:v>1997 Q1</c:v>
                </c:pt>
                <c:pt idx="29">
                  <c:v>1997 Q2</c:v>
                </c:pt>
                <c:pt idx="30">
                  <c:v>1997 Q3</c:v>
                </c:pt>
                <c:pt idx="31">
                  <c:v>1997 Q4</c:v>
                </c:pt>
                <c:pt idx="32">
                  <c:v>1998 Q1</c:v>
                </c:pt>
                <c:pt idx="33">
                  <c:v>1998 Q2</c:v>
                </c:pt>
                <c:pt idx="34">
                  <c:v>1998 Q3</c:v>
                </c:pt>
                <c:pt idx="35">
                  <c:v>1998 Q4</c:v>
                </c:pt>
                <c:pt idx="36">
                  <c:v>1999 Q1</c:v>
                </c:pt>
                <c:pt idx="37">
                  <c:v>1999 Q2</c:v>
                </c:pt>
                <c:pt idx="38">
                  <c:v>1999 Q3</c:v>
                </c:pt>
                <c:pt idx="39">
                  <c:v>1999 Q4</c:v>
                </c:pt>
                <c:pt idx="40">
                  <c:v>2000 Q1</c:v>
                </c:pt>
                <c:pt idx="41">
                  <c:v>2000 Q2</c:v>
                </c:pt>
                <c:pt idx="42">
                  <c:v>2000 Q3</c:v>
                </c:pt>
                <c:pt idx="43">
                  <c:v>2000 Q4</c:v>
                </c:pt>
                <c:pt idx="44">
                  <c:v>2001 Q1</c:v>
                </c:pt>
                <c:pt idx="45">
                  <c:v>2001 Q2</c:v>
                </c:pt>
                <c:pt idx="46">
                  <c:v>2001 Q3</c:v>
                </c:pt>
                <c:pt idx="47">
                  <c:v>2001 Q4</c:v>
                </c:pt>
                <c:pt idx="48">
                  <c:v>2002 Q1</c:v>
                </c:pt>
                <c:pt idx="49">
                  <c:v>2002 Q2</c:v>
                </c:pt>
                <c:pt idx="50">
                  <c:v>2002 Q3</c:v>
                </c:pt>
                <c:pt idx="51">
                  <c:v>2002 Q4</c:v>
                </c:pt>
                <c:pt idx="52">
                  <c:v>2003 Q1</c:v>
                </c:pt>
                <c:pt idx="53">
                  <c:v>2003 Q2</c:v>
                </c:pt>
                <c:pt idx="54">
                  <c:v>2003 Q3</c:v>
                </c:pt>
                <c:pt idx="55">
                  <c:v>2003 Q4</c:v>
                </c:pt>
                <c:pt idx="56">
                  <c:v>2004 Q1</c:v>
                </c:pt>
                <c:pt idx="57">
                  <c:v>2004 Q2</c:v>
                </c:pt>
                <c:pt idx="58">
                  <c:v>2004 Q3</c:v>
                </c:pt>
                <c:pt idx="59">
                  <c:v>2004 Q4</c:v>
                </c:pt>
                <c:pt idx="60">
                  <c:v>2005 Q1</c:v>
                </c:pt>
                <c:pt idx="61">
                  <c:v>2005 Q2</c:v>
                </c:pt>
                <c:pt idx="62">
                  <c:v>2005 Q3</c:v>
                </c:pt>
                <c:pt idx="63">
                  <c:v>2005 Q4</c:v>
                </c:pt>
                <c:pt idx="64">
                  <c:v>2006 Q1</c:v>
                </c:pt>
                <c:pt idx="65">
                  <c:v>2006 Q2</c:v>
                </c:pt>
                <c:pt idx="66">
                  <c:v>2006 Q3</c:v>
                </c:pt>
                <c:pt idx="67">
                  <c:v>2006 Q4</c:v>
                </c:pt>
                <c:pt idx="68">
                  <c:v>2007 Q1</c:v>
                </c:pt>
                <c:pt idx="69">
                  <c:v>2007 Q2</c:v>
                </c:pt>
                <c:pt idx="70">
                  <c:v>2007 Q3</c:v>
                </c:pt>
                <c:pt idx="71">
                  <c:v>2007 Q4</c:v>
                </c:pt>
                <c:pt idx="72">
                  <c:v>2008 Q1</c:v>
                </c:pt>
                <c:pt idx="73">
                  <c:v>2008 Q2</c:v>
                </c:pt>
                <c:pt idx="74">
                  <c:v>2008 Q3</c:v>
                </c:pt>
                <c:pt idx="75">
                  <c:v>2008 Q4</c:v>
                </c:pt>
                <c:pt idx="76">
                  <c:v>2009 Q1</c:v>
                </c:pt>
                <c:pt idx="77">
                  <c:v>2009 Q2</c:v>
                </c:pt>
                <c:pt idx="78">
                  <c:v>2009 Q3</c:v>
                </c:pt>
                <c:pt idx="79">
                  <c:v>2009 Q4</c:v>
                </c:pt>
                <c:pt idx="80">
                  <c:v>2010 Q1</c:v>
                </c:pt>
                <c:pt idx="81">
                  <c:v>2010 Q2</c:v>
                </c:pt>
                <c:pt idx="82">
                  <c:v>2010 Q3</c:v>
                </c:pt>
                <c:pt idx="83">
                  <c:v>2010 Q4</c:v>
                </c:pt>
                <c:pt idx="84">
                  <c:v>2011 Q1</c:v>
                </c:pt>
                <c:pt idx="85">
                  <c:v>2011 Q2</c:v>
                </c:pt>
                <c:pt idx="86">
                  <c:v>2011 Q3</c:v>
                </c:pt>
                <c:pt idx="87">
                  <c:v>2011 Q4</c:v>
                </c:pt>
                <c:pt idx="88">
                  <c:v>2012 Q1</c:v>
                </c:pt>
                <c:pt idx="89">
                  <c:v>2012 Q2</c:v>
                </c:pt>
                <c:pt idx="90">
                  <c:v>2012 Q3</c:v>
                </c:pt>
                <c:pt idx="91">
                  <c:v>2012 Q4</c:v>
                </c:pt>
                <c:pt idx="92">
                  <c:v>2013 Q1</c:v>
                </c:pt>
                <c:pt idx="93">
                  <c:v>2013 Q2</c:v>
                </c:pt>
                <c:pt idx="94">
                  <c:v>2013 Q3</c:v>
                </c:pt>
                <c:pt idx="95">
                  <c:v>2013 Q4</c:v>
                </c:pt>
                <c:pt idx="96">
                  <c:v>2014 Q1</c:v>
                </c:pt>
              </c:strCache>
            </c:strRef>
          </c:cat>
          <c:val>
            <c:numRef>
              <c:f>'[Figura 2 overview.xls]Fig 1.3'!$B$16:$B$112</c:f>
              <c:numCache>
                <c:formatCode>0.0</c:formatCode>
                <c:ptCount val="97"/>
                <c:pt idx="0">
                  <c:v>1.3</c:v>
                </c:pt>
                <c:pt idx="1">
                  <c:v>1.3</c:v>
                </c:pt>
                <c:pt idx="2">
                  <c:v>1.3</c:v>
                </c:pt>
                <c:pt idx="3">
                  <c:v>1.3</c:v>
                </c:pt>
                <c:pt idx="4">
                  <c:v>1.8</c:v>
                </c:pt>
                <c:pt idx="5">
                  <c:v>1.8</c:v>
                </c:pt>
                <c:pt idx="6">
                  <c:v>1.8</c:v>
                </c:pt>
                <c:pt idx="7">
                  <c:v>1.8</c:v>
                </c:pt>
                <c:pt idx="8">
                  <c:v>1.7</c:v>
                </c:pt>
                <c:pt idx="9">
                  <c:v>1.7</c:v>
                </c:pt>
                <c:pt idx="10">
                  <c:v>1.7</c:v>
                </c:pt>
                <c:pt idx="11">
                  <c:v>1.7</c:v>
                </c:pt>
                <c:pt idx="12">
                  <c:v>2.1</c:v>
                </c:pt>
                <c:pt idx="13">
                  <c:v>2.1</c:v>
                </c:pt>
                <c:pt idx="14">
                  <c:v>2.1</c:v>
                </c:pt>
                <c:pt idx="15">
                  <c:v>2.1</c:v>
                </c:pt>
                <c:pt idx="16">
                  <c:v>2.1</c:v>
                </c:pt>
                <c:pt idx="17">
                  <c:v>2.1</c:v>
                </c:pt>
                <c:pt idx="18">
                  <c:v>2.1</c:v>
                </c:pt>
                <c:pt idx="19">
                  <c:v>2.1</c:v>
                </c:pt>
                <c:pt idx="20">
                  <c:v>2.1</c:v>
                </c:pt>
                <c:pt idx="21">
                  <c:v>2.1</c:v>
                </c:pt>
                <c:pt idx="22">
                  <c:v>2.1</c:v>
                </c:pt>
                <c:pt idx="23">
                  <c:v>2.1</c:v>
                </c:pt>
                <c:pt idx="24">
                  <c:v>2.2000000000000002</c:v>
                </c:pt>
                <c:pt idx="25">
                  <c:v>2.2999999999999998</c:v>
                </c:pt>
                <c:pt idx="26">
                  <c:v>1.8</c:v>
                </c:pt>
                <c:pt idx="27">
                  <c:v>1.8</c:v>
                </c:pt>
                <c:pt idx="28">
                  <c:v>1.7</c:v>
                </c:pt>
                <c:pt idx="29">
                  <c:v>1.9</c:v>
                </c:pt>
                <c:pt idx="30">
                  <c:v>1.9</c:v>
                </c:pt>
                <c:pt idx="31">
                  <c:v>1.7</c:v>
                </c:pt>
                <c:pt idx="32">
                  <c:v>1.6</c:v>
                </c:pt>
                <c:pt idx="33">
                  <c:v>1.4</c:v>
                </c:pt>
                <c:pt idx="34">
                  <c:v>1.5</c:v>
                </c:pt>
                <c:pt idx="35">
                  <c:v>1.4</c:v>
                </c:pt>
                <c:pt idx="36">
                  <c:v>1.4</c:v>
                </c:pt>
                <c:pt idx="37">
                  <c:v>1.5</c:v>
                </c:pt>
                <c:pt idx="38">
                  <c:v>1.2</c:v>
                </c:pt>
                <c:pt idx="39">
                  <c:v>1.4</c:v>
                </c:pt>
                <c:pt idx="40">
                  <c:v>1.1000000000000001</c:v>
                </c:pt>
                <c:pt idx="41">
                  <c:v>0.9</c:v>
                </c:pt>
                <c:pt idx="42">
                  <c:v>0.9</c:v>
                </c:pt>
                <c:pt idx="43">
                  <c:v>0.9</c:v>
                </c:pt>
                <c:pt idx="44">
                  <c:v>1</c:v>
                </c:pt>
                <c:pt idx="45">
                  <c:v>0.8</c:v>
                </c:pt>
                <c:pt idx="46">
                  <c:v>0.9</c:v>
                </c:pt>
                <c:pt idx="47">
                  <c:v>0.9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0.9</c:v>
                </c:pt>
                <c:pt idx="52">
                  <c:v>0.9</c:v>
                </c:pt>
                <c:pt idx="53">
                  <c:v>0.8</c:v>
                </c:pt>
                <c:pt idx="54">
                  <c:v>0.9</c:v>
                </c:pt>
                <c:pt idx="55">
                  <c:v>0.8</c:v>
                </c:pt>
                <c:pt idx="56">
                  <c:v>0.9</c:v>
                </c:pt>
                <c:pt idx="57">
                  <c:v>0.9</c:v>
                </c:pt>
                <c:pt idx="58">
                  <c:v>1</c:v>
                </c:pt>
                <c:pt idx="59">
                  <c:v>0.8</c:v>
                </c:pt>
                <c:pt idx="60">
                  <c:v>0.9</c:v>
                </c:pt>
                <c:pt idx="61">
                  <c:v>0.9</c:v>
                </c:pt>
                <c:pt idx="62">
                  <c:v>0.9</c:v>
                </c:pt>
                <c:pt idx="63">
                  <c:v>1.1000000000000001</c:v>
                </c:pt>
                <c:pt idx="64">
                  <c:v>0.9</c:v>
                </c:pt>
                <c:pt idx="65">
                  <c:v>0.8</c:v>
                </c:pt>
                <c:pt idx="66">
                  <c:v>1</c:v>
                </c:pt>
                <c:pt idx="67">
                  <c:v>0.9</c:v>
                </c:pt>
                <c:pt idx="68">
                  <c:v>0.9</c:v>
                </c:pt>
                <c:pt idx="69">
                  <c:v>0.9</c:v>
                </c:pt>
                <c:pt idx="70">
                  <c:v>0.9</c:v>
                </c:pt>
                <c:pt idx="71">
                  <c:v>0.9</c:v>
                </c:pt>
                <c:pt idx="72">
                  <c:v>0.9</c:v>
                </c:pt>
                <c:pt idx="73">
                  <c:v>0.9</c:v>
                </c:pt>
                <c:pt idx="74">
                  <c:v>0.9</c:v>
                </c:pt>
                <c:pt idx="75">
                  <c:v>1.1000000000000001</c:v>
                </c:pt>
                <c:pt idx="76">
                  <c:v>1.3</c:v>
                </c:pt>
                <c:pt idx="77">
                  <c:v>1.3</c:v>
                </c:pt>
                <c:pt idx="78">
                  <c:v>1.3</c:v>
                </c:pt>
                <c:pt idx="79">
                  <c:v>1.5</c:v>
                </c:pt>
                <c:pt idx="80">
                  <c:v>1.5</c:v>
                </c:pt>
                <c:pt idx="81">
                  <c:v>1.5</c:v>
                </c:pt>
                <c:pt idx="82">
                  <c:v>1.5</c:v>
                </c:pt>
                <c:pt idx="83">
                  <c:v>1.3</c:v>
                </c:pt>
                <c:pt idx="84">
                  <c:v>1.4</c:v>
                </c:pt>
                <c:pt idx="85">
                  <c:v>1.3</c:v>
                </c:pt>
                <c:pt idx="86">
                  <c:v>1.5</c:v>
                </c:pt>
                <c:pt idx="87">
                  <c:v>1.3</c:v>
                </c:pt>
                <c:pt idx="88">
                  <c:v>1.3</c:v>
                </c:pt>
                <c:pt idx="89">
                  <c:v>1.2</c:v>
                </c:pt>
                <c:pt idx="90">
                  <c:v>1.4</c:v>
                </c:pt>
                <c:pt idx="91">
                  <c:v>1.3</c:v>
                </c:pt>
                <c:pt idx="92">
                  <c:v>1.5</c:v>
                </c:pt>
                <c:pt idx="93">
                  <c:v>1.3</c:v>
                </c:pt>
                <c:pt idx="94">
                  <c:v>1.3</c:v>
                </c:pt>
                <c:pt idx="95">
                  <c:v>1.3</c:v>
                </c:pt>
                <c:pt idx="96">
                  <c:v>1.2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'[Figura 2 overview.xls]Fig 1.3'!$C$14</c:f>
              <c:strCache>
                <c:ptCount val="1"/>
                <c:pt idx="0">
                  <c:v>imprese</c:v>
                </c:pt>
              </c:strCache>
            </c:strRef>
          </c:tx>
          <c:marker>
            <c:symbol val="none"/>
          </c:marker>
          <c:cat>
            <c:strRef>
              <c:f>'[Figura 2 overview.xls]Fig 1.3'!$A$16:$A$112</c:f>
              <c:strCache>
                <c:ptCount val="97"/>
                <c:pt idx="0">
                  <c:v>1990 Q1</c:v>
                </c:pt>
                <c:pt idx="1">
                  <c:v>1990 Q2</c:v>
                </c:pt>
                <c:pt idx="2">
                  <c:v>1990 Q3</c:v>
                </c:pt>
                <c:pt idx="3">
                  <c:v>1990 Q4</c:v>
                </c:pt>
                <c:pt idx="4">
                  <c:v>1991 Q1</c:v>
                </c:pt>
                <c:pt idx="5">
                  <c:v>1991 Q2</c:v>
                </c:pt>
                <c:pt idx="6">
                  <c:v>1991 Q3</c:v>
                </c:pt>
                <c:pt idx="7">
                  <c:v>1991 Q4</c:v>
                </c:pt>
                <c:pt idx="8">
                  <c:v>1992 Q1</c:v>
                </c:pt>
                <c:pt idx="9">
                  <c:v>1992 Q2</c:v>
                </c:pt>
                <c:pt idx="10">
                  <c:v>1992 Q3</c:v>
                </c:pt>
                <c:pt idx="11">
                  <c:v>1992 Q4</c:v>
                </c:pt>
                <c:pt idx="12">
                  <c:v>1993 Q1</c:v>
                </c:pt>
                <c:pt idx="13">
                  <c:v>1993 Q2</c:v>
                </c:pt>
                <c:pt idx="14">
                  <c:v>1993 Q3</c:v>
                </c:pt>
                <c:pt idx="15">
                  <c:v>1993 Q4</c:v>
                </c:pt>
                <c:pt idx="16">
                  <c:v>1994 Q1</c:v>
                </c:pt>
                <c:pt idx="17">
                  <c:v>1994 Q2</c:v>
                </c:pt>
                <c:pt idx="18">
                  <c:v>1994 Q3</c:v>
                </c:pt>
                <c:pt idx="19">
                  <c:v>1994 Q4</c:v>
                </c:pt>
                <c:pt idx="20">
                  <c:v>1995 Q1</c:v>
                </c:pt>
                <c:pt idx="21">
                  <c:v>1995 Q2</c:v>
                </c:pt>
                <c:pt idx="22">
                  <c:v>1995 Q3</c:v>
                </c:pt>
                <c:pt idx="23">
                  <c:v>1995 Q4</c:v>
                </c:pt>
                <c:pt idx="24">
                  <c:v>1996 Q1</c:v>
                </c:pt>
                <c:pt idx="25">
                  <c:v>1996 Q2</c:v>
                </c:pt>
                <c:pt idx="26">
                  <c:v>1996 Q3</c:v>
                </c:pt>
                <c:pt idx="27">
                  <c:v>1996 Q4</c:v>
                </c:pt>
                <c:pt idx="28">
                  <c:v>1997 Q1</c:v>
                </c:pt>
                <c:pt idx="29">
                  <c:v>1997 Q2</c:v>
                </c:pt>
                <c:pt idx="30">
                  <c:v>1997 Q3</c:v>
                </c:pt>
                <c:pt idx="31">
                  <c:v>1997 Q4</c:v>
                </c:pt>
                <c:pt idx="32">
                  <c:v>1998 Q1</c:v>
                </c:pt>
                <c:pt idx="33">
                  <c:v>1998 Q2</c:v>
                </c:pt>
                <c:pt idx="34">
                  <c:v>1998 Q3</c:v>
                </c:pt>
                <c:pt idx="35">
                  <c:v>1998 Q4</c:v>
                </c:pt>
                <c:pt idx="36">
                  <c:v>1999 Q1</c:v>
                </c:pt>
                <c:pt idx="37">
                  <c:v>1999 Q2</c:v>
                </c:pt>
                <c:pt idx="38">
                  <c:v>1999 Q3</c:v>
                </c:pt>
                <c:pt idx="39">
                  <c:v>1999 Q4</c:v>
                </c:pt>
                <c:pt idx="40">
                  <c:v>2000 Q1</c:v>
                </c:pt>
                <c:pt idx="41">
                  <c:v>2000 Q2</c:v>
                </c:pt>
                <c:pt idx="42">
                  <c:v>2000 Q3</c:v>
                </c:pt>
                <c:pt idx="43">
                  <c:v>2000 Q4</c:v>
                </c:pt>
                <c:pt idx="44">
                  <c:v>2001 Q1</c:v>
                </c:pt>
                <c:pt idx="45">
                  <c:v>2001 Q2</c:v>
                </c:pt>
                <c:pt idx="46">
                  <c:v>2001 Q3</c:v>
                </c:pt>
                <c:pt idx="47">
                  <c:v>2001 Q4</c:v>
                </c:pt>
                <c:pt idx="48">
                  <c:v>2002 Q1</c:v>
                </c:pt>
                <c:pt idx="49">
                  <c:v>2002 Q2</c:v>
                </c:pt>
                <c:pt idx="50">
                  <c:v>2002 Q3</c:v>
                </c:pt>
                <c:pt idx="51">
                  <c:v>2002 Q4</c:v>
                </c:pt>
                <c:pt idx="52">
                  <c:v>2003 Q1</c:v>
                </c:pt>
                <c:pt idx="53">
                  <c:v>2003 Q2</c:v>
                </c:pt>
                <c:pt idx="54">
                  <c:v>2003 Q3</c:v>
                </c:pt>
                <c:pt idx="55">
                  <c:v>2003 Q4</c:v>
                </c:pt>
                <c:pt idx="56">
                  <c:v>2004 Q1</c:v>
                </c:pt>
                <c:pt idx="57">
                  <c:v>2004 Q2</c:v>
                </c:pt>
                <c:pt idx="58">
                  <c:v>2004 Q3</c:v>
                </c:pt>
                <c:pt idx="59">
                  <c:v>2004 Q4</c:v>
                </c:pt>
                <c:pt idx="60">
                  <c:v>2005 Q1</c:v>
                </c:pt>
                <c:pt idx="61">
                  <c:v>2005 Q2</c:v>
                </c:pt>
                <c:pt idx="62">
                  <c:v>2005 Q3</c:v>
                </c:pt>
                <c:pt idx="63">
                  <c:v>2005 Q4</c:v>
                </c:pt>
                <c:pt idx="64">
                  <c:v>2006 Q1</c:v>
                </c:pt>
                <c:pt idx="65">
                  <c:v>2006 Q2</c:v>
                </c:pt>
                <c:pt idx="66">
                  <c:v>2006 Q3</c:v>
                </c:pt>
                <c:pt idx="67">
                  <c:v>2006 Q4</c:v>
                </c:pt>
                <c:pt idx="68">
                  <c:v>2007 Q1</c:v>
                </c:pt>
                <c:pt idx="69">
                  <c:v>2007 Q2</c:v>
                </c:pt>
                <c:pt idx="70">
                  <c:v>2007 Q3</c:v>
                </c:pt>
                <c:pt idx="71">
                  <c:v>2007 Q4</c:v>
                </c:pt>
                <c:pt idx="72">
                  <c:v>2008 Q1</c:v>
                </c:pt>
                <c:pt idx="73">
                  <c:v>2008 Q2</c:v>
                </c:pt>
                <c:pt idx="74">
                  <c:v>2008 Q3</c:v>
                </c:pt>
                <c:pt idx="75">
                  <c:v>2008 Q4</c:v>
                </c:pt>
                <c:pt idx="76">
                  <c:v>2009 Q1</c:v>
                </c:pt>
                <c:pt idx="77">
                  <c:v>2009 Q2</c:v>
                </c:pt>
                <c:pt idx="78">
                  <c:v>2009 Q3</c:v>
                </c:pt>
                <c:pt idx="79">
                  <c:v>2009 Q4</c:v>
                </c:pt>
                <c:pt idx="80">
                  <c:v>2010 Q1</c:v>
                </c:pt>
                <c:pt idx="81">
                  <c:v>2010 Q2</c:v>
                </c:pt>
                <c:pt idx="82">
                  <c:v>2010 Q3</c:v>
                </c:pt>
                <c:pt idx="83">
                  <c:v>2010 Q4</c:v>
                </c:pt>
                <c:pt idx="84">
                  <c:v>2011 Q1</c:v>
                </c:pt>
                <c:pt idx="85">
                  <c:v>2011 Q2</c:v>
                </c:pt>
                <c:pt idx="86">
                  <c:v>2011 Q3</c:v>
                </c:pt>
                <c:pt idx="87">
                  <c:v>2011 Q4</c:v>
                </c:pt>
                <c:pt idx="88">
                  <c:v>2012 Q1</c:v>
                </c:pt>
                <c:pt idx="89">
                  <c:v>2012 Q2</c:v>
                </c:pt>
                <c:pt idx="90">
                  <c:v>2012 Q3</c:v>
                </c:pt>
                <c:pt idx="91">
                  <c:v>2012 Q4</c:v>
                </c:pt>
                <c:pt idx="92">
                  <c:v>2013 Q1</c:v>
                </c:pt>
                <c:pt idx="93">
                  <c:v>2013 Q2</c:v>
                </c:pt>
                <c:pt idx="94">
                  <c:v>2013 Q3</c:v>
                </c:pt>
                <c:pt idx="95">
                  <c:v>2013 Q4</c:v>
                </c:pt>
                <c:pt idx="96">
                  <c:v>2014 Q1</c:v>
                </c:pt>
              </c:strCache>
            </c:strRef>
          </c:cat>
          <c:val>
            <c:numRef>
              <c:f>'[Figura 2 overview.xls]Fig 1.3'!$C$16:$C$112</c:f>
              <c:numCache>
                <c:formatCode>0.0</c:formatCode>
                <c:ptCount val="97"/>
                <c:pt idx="0">
                  <c:v>1.9</c:v>
                </c:pt>
                <c:pt idx="1">
                  <c:v>1.9</c:v>
                </c:pt>
                <c:pt idx="2">
                  <c:v>1.9</c:v>
                </c:pt>
                <c:pt idx="3">
                  <c:v>1.9</c:v>
                </c:pt>
                <c:pt idx="4">
                  <c:v>2.7</c:v>
                </c:pt>
                <c:pt idx="5">
                  <c:v>2.7</c:v>
                </c:pt>
                <c:pt idx="6">
                  <c:v>2.7</c:v>
                </c:pt>
                <c:pt idx="7">
                  <c:v>2.7</c:v>
                </c:pt>
                <c:pt idx="8">
                  <c:v>2.6</c:v>
                </c:pt>
                <c:pt idx="9">
                  <c:v>2.6</c:v>
                </c:pt>
                <c:pt idx="10">
                  <c:v>2.6</c:v>
                </c:pt>
                <c:pt idx="11">
                  <c:v>2.6</c:v>
                </c:pt>
                <c:pt idx="12">
                  <c:v>4.3</c:v>
                </c:pt>
                <c:pt idx="13">
                  <c:v>4.3</c:v>
                </c:pt>
                <c:pt idx="14">
                  <c:v>4.3</c:v>
                </c:pt>
                <c:pt idx="15">
                  <c:v>4.3</c:v>
                </c:pt>
                <c:pt idx="16">
                  <c:v>3.5</c:v>
                </c:pt>
                <c:pt idx="17">
                  <c:v>3.5</c:v>
                </c:pt>
                <c:pt idx="18">
                  <c:v>3.5</c:v>
                </c:pt>
                <c:pt idx="19">
                  <c:v>3.5</c:v>
                </c:pt>
                <c:pt idx="20">
                  <c:v>3.6</c:v>
                </c:pt>
                <c:pt idx="21">
                  <c:v>3.6</c:v>
                </c:pt>
                <c:pt idx="22">
                  <c:v>3.6</c:v>
                </c:pt>
                <c:pt idx="23">
                  <c:v>3.6</c:v>
                </c:pt>
                <c:pt idx="24">
                  <c:v>4.0999999999999996</c:v>
                </c:pt>
                <c:pt idx="25">
                  <c:v>4</c:v>
                </c:pt>
                <c:pt idx="26">
                  <c:v>3.7</c:v>
                </c:pt>
                <c:pt idx="27">
                  <c:v>3.1</c:v>
                </c:pt>
                <c:pt idx="28">
                  <c:v>3.2</c:v>
                </c:pt>
                <c:pt idx="29">
                  <c:v>3.3</c:v>
                </c:pt>
                <c:pt idx="30">
                  <c:v>3.2</c:v>
                </c:pt>
                <c:pt idx="31">
                  <c:v>3.2</c:v>
                </c:pt>
                <c:pt idx="32">
                  <c:v>3.3</c:v>
                </c:pt>
                <c:pt idx="33">
                  <c:v>2.5</c:v>
                </c:pt>
                <c:pt idx="34">
                  <c:v>1.9</c:v>
                </c:pt>
                <c:pt idx="35">
                  <c:v>3.1</c:v>
                </c:pt>
                <c:pt idx="36">
                  <c:v>2.5</c:v>
                </c:pt>
                <c:pt idx="37">
                  <c:v>2.2999999999999998</c:v>
                </c:pt>
                <c:pt idx="38">
                  <c:v>2.1</c:v>
                </c:pt>
                <c:pt idx="39">
                  <c:v>2.5</c:v>
                </c:pt>
                <c:pt idx="40">
                  <c:v>2.2999999999999998</c:v>
                </c:pt>
                <c:pt idx="41">
                  <c:v>2.2000000000000002</c:v>
                </c:pt>
                <c:pt idx="42">
                  <c:v>1.7</c:v>
                </c:pt>
                <c:pt idx="43">
                  <c:v>1.6</c:v>
                </c:pt>
                <c:pt idx="44">
                  <c:v>1.5</c:v>
                </c:pt>
                <c:pt idx="45">
                  <c:v>1.7</c:v>
                </c:pt>
                <c:pt idx="46">
                  <c:v>1.5</c:v>
                </c:pt>
                <c:pt idx="47">
                  <c:v>1.4</c:v>
                </c:pt>
                <c:pt idx="48">
                  <c:v>1.6</c:v>
                </c:pt>
                <c:pt idx="49">
                  <c:v>1.5</c:v>
                </c:pt>
                <c:pt idx="50">
                  <c:v>1.9</c:v>
                </c:pt>
                <c:pt idx="51">
                  <c:v>1.4</c:v>
                </c:pt>
                <c:pt idx="52">
                  <c:v>1.4</c:v>
                </c:pt>
                <c:pt idx="53">
                  <c:v>1.7</c:v>
                </c:pt>
                <c:pt idx="54">
                  <c:v>2.2000000000000002</c:v>
                </c:pt>
                <c:pt idx="55">
                  <c:v>2.4</c:v>
                </c:pt>
                <c:pt idx="56">
                  <c:v>1.7</c:v>
                </c:pt>
                <c:pt idx="57">
                  <c:v>1.6</c:v>
                </c:pt>
                <c:pt idx="58">
                  <c:v>1.3</c:v>
                </c:pt>
                <c:pt idx="59">
                  <c:v>1.3</c:v>
                </c:pt>
                <c:pt idx="60">
                  <c:v>1.3</c:v>
                </c:pt>
                <c:pt idx="61">
                  <c:v>1.2</c:v>
                </c:pt>
                <c:pt idx="62">
                  <c:v>1.2</c:v>
                </c:pt>
                <c:pt idx="63">
                  <c:v>1.3</c:v>
                </c:pt>
                <c:pt idx="64">
                  <c:v>1.4</c:v>
                </c:pt>
                <c:pt idx="65">
                  <c:v>1.1000000000000001</c:v>
                </c:pt>
                <c:pt idx="66">
                  <c:v>1.3</c:v>
                </c:pt>
                <c:pt idx="67">
                  <c:v>1</c:v>
                </c:pt>
                <c:pt idx="68">
                  <c:v>1.1000000000000001</c:v>
                </c:pt>
                <c:pt idx="69">
                  <c:v>1.3</c:v>
                </c:pt>
                <c:pt idx="70">
                  <c:v>1.1000000000000001</c:v>
                </c:pt>
                <c:pt idx="71">
                  <c:v>1.1000000000000001</c:v>
                </c:pt>
                <c:pt idx="72">
                  <c:v>1.3</c:v>
                </c:pt>
                <c:pt idx="73">
                  <c:v>1.3</c:v>
                </c:pt>
                <c:pt idx="74">
                  <c:v>1.3</c:v>
                </c:pt>
                <c:pt idx="75">
                  <c:v>2.1</c:v>
                </c:pt>
                <c:pt idx="76">
                  <c:v>2.2000000000000002</c:v>
                </c:pt>
                <c:pt idx="77">
                  <c:v>2.5</c:v>
                </c:pt>
                <c:pt idx="78">
                  <c:v>2.8</c:v>
                </c:pt>
                <c:pt idx="79">
                  <c:v>2.6</c:v>
                </c:pt>
                <c:pt idx="80">
                  <c:v>2.6</c:v>
                </c:pt>
                <c:pt idx="81">
                  <c:v>2.5</c:v>
                </c:pt>
                <c:pt idx="82">
                  <c:v>2.7</c:v>
                </c:pt>
                <c:pt idx="83">
                  <c:v>2.6</c:v>
                </c:pt>
                <c:pt idx="84">
                  <c:v>2.6</c:v>
                </c:pt>
                <c:pt idx="85">
                  <c:v>2.2999999999999998</c:v>
                </c:pt>
                <c:pt idx="86">
                  <c:v>2.4</c:v>
                </c:pt>
                <c:pt idx="87">
                  <c:v>2.8</c:v>
                </c:pt>
                <c:pt idx="88">
                  <c:v>3</c:v>
                </c:pt>
                <c:pt idx="89">
                  <c:v>3.2</c:v>
                </c:pt>
                <c:pt idx="90">
                  <c:v>3.3</c:v>
                </c:pt>
                <c:pt idx="91">
                  <c:v>3.9</c:v>
                </c:pt>
                <c:pt idx="92">
                  <c:v>4.5</c:v>
                </c:pt>
                <c:pt idx="93">
                  <c:v>4.9000000000000004</c:v>
                </c:pt>
                <c:pt idx="94">
                  <c:v>4.8</c:v>
                </c:pt>
                <c:pt idx="95">
                  <c:v>4.5</c:v>
                </c:pt>
                <c:pt idx="96">
                  <c:v>4.0999999999999996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'[Figura 2 overview.xls]Fig 1.3'!$D$14</c:f>
              <c:strCache>
                <c:ptCount val="1"/>
                <c:pt idx="0">
                  <c:v>totale economia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ymbol val="none"/>
          </c:marker>
          <c:cat>
            <c:strRef>
              <c:f>'[Figura 2 overview.xls]Fig 1.3'!$A$16:$A$112</c:f>
              <c:strCache>
                <c:ptCount val="97"/>
                <c:pt idx="0">
                  <c:v>1990 Q1</c:v>
                </c:pt>
                <c:pt idx="1">
                  <c:v>1990 Q2</c:v>
                </c:pt>
                <c:pt idx="2">
                  <c:v>1990 Q3</c:v>
                </c:pt>
                <c:pt idx="3">
                  <c:v>1990 Q4</c:v>
                </c:pt>
                <c:pt idx="4">
                  <c:v>1991 Q1</c:v>
                </c:pt>
                <c:pt idx="5">
                  <c:v>1991 Q2</c:v>
                </c:pt>
                <c:pt idx="6">
                  <c:v>1991 Q3</c:v>
                </c:pt>
                <c:pt idx="7">
                  <c:v>1991 Q4</c:v>
                </c:pt>
                <c:pt idx="8">
                  <c:v>1992 Q1</c:v>
                </c:pt>
                <c:pt idx="9">
                  <c:v>1992 Q2</c:v>
                </c:pt>
                <c:pt idx="10">
                  <c:v>1992 Q3</c:v>
                </c:pt>
                <c:pt idx="11">
                  <c:v>1992 Q4</c:v>
                </c:pt>
                <c:pt idx="12">
                  <c:v>1993 Q1</c:v>
                </c:pt>
                <c:pt idx="13">
                  <c:v>1993 Q2</c:v>
                </c:pt>
                <c:pt idx="14">
                  <c:v>1993 Q3</c:v>
                </c:pt>
                <c:pt idx="15">
                  <c:v>1993 Q4</c:v>
                </c:pt>
                <c:pt idx="16">
                  <c:v>1994 Q1</c:v>
                </c:pt>
                <c:pt idx="17">
                  <c:v>1994 Q2</c:v>
                </c:pt>
                <c:pt idx="18">
                  <c:v>1994 Q3</c:v>
                </c:pt>
                <c:pt idx="19">
                  <c:v>1994 Q4</c:v>
                </c:pt>
                <c:pt idx="20">
                  <c:v>1995 Q1</c:v>
                </c:pt>
                <c:pt idx="21">
                  <c:v>1995 Q2</c:v>
                </c:pt>
                <c:pt idx="22">
                  <c:v>1995 Q3</c:v>
                </c:pt>
                <c:pt idx="23">
                  <c:v>1995 Q4</c:v>
                </c:pt>
                <c:pt idx="24">
                  <c:v>1996 Q1</c:v>
                </c:pt>
                <c:pt idx="25">
                  <c:v>1996 Q2</c:v>
                </c:pt>
                <c:pt idx="26">
                  <c:v>1996 Q3</c:v>
                </c:pt>
                <c:pt idx="27">
                  <c:v>1996 Q4</c:v>
                </c:pt>
                <c:pt idx="28">
                  <c:v>1997 Q1</c:v>
                </c:pt>
                <c:pt idx="29">
                  <c:v>1997 Q2</c:v>
                </c:pt>
                <c:pt idx="30">
                  <c:v>1997 Q3</c:v>
                </c:pt>
                <c:pt idx="31">
                  <c:v>1997 Q4</c:v>
                </c:pt>
                <c:pt idx="32">
                  <c:v>1998 Q1</c:v>
                </c:pt>
                <c:pt idx="33">
                  <c:v>1998 Q2</c:v>
                </c:pt>
                <c:pt idx="34">
                  <c:v>1998 Q3</c:v>
                </c:pt>
                <c:pt idx="35">
                  <c:v>1998 Q4</c:v>
                </c:pt>
                <c:pt idx="36">
                  <c:v>1999 Q1</c:v>
                </c:pt>
                <c:pt idx="37">
                  <c:v>1999 Q2</c:v>
                </c:pt>
                <c:pt idx="38">
                  <c:v>1999 Q3</c:v>
                </c:pt>
                <c:pt idx="39">
                  <c:v>1999 Q4</c:v>
                </c:pt>
                <c:pt idx="40">
                  <c:v>2000 Q1</c:v>
                </c:pt>
                <c:pt idx="41">
                  <c:v>2000 Q2</c:v>
                </c:pt>
                <c:pt idx="42">
                  <c:v>2000 Q3</c:v>
                </c:pt>
                <c:pt idx="43">
                  <c:v>2000 Q4</c:v>
                </c:pt>
                <c:pt idx="44">
                  <c:v>2001 Q1</c:v>
                </c:pt>
                <c:pt idx="45">
                  <c:v>2001 Q2</c:v>
                </c:pt>
                <c:pt idx="46">
                  <c:v>2001 Q3</c:v>
                </c:pt>
                <c:pt idx="47">
                  <c:v>2001 Q4</c:v>
                </c:pt>
                <c:pt idx="48">
                  <c:v>2002 Q1</c:v>
                </c:pt>
                <c:pt idx="49">
                  <c:v>2002 Q2</c:v>
                </c:pt>
                <c:pt idx="50">
                  <c:v>2002 Q3</c:v>
                </c:pt>
                <c:pt idx="51">
                  <c:v>2002 Q4</c:v>
                </c:pt>
                <c:pt idx="52">
                  <c:v>2003 Q1</c:v>
                </c:pt>
                <c:pt idx="53">
                  <c:v>2003 Q2</c:v>
                </c:pt>
                <c:pt idx="54">
                  <c:v>2003 Q3</c:v>
                </c:pt>
                <c:pt idx="55">
                  <c:v>2003 Q4</c:v>
                </c:pt>
                <c:pt idx="56">
                  <c:v>2004 Q1</c:v>
                </c:pt>
                <c:pt idx="57">
                  <c:v>2004 Q2</c:v>
                </c:pt>
                <c:pt idx="58">
                  <c:v>2004 Q3</c:v>
                </c:pt>
                <c:pt idx="59">
                  <c:v>2004 Q4</c:v>
                </c:pt>
                <c:pt idx="60">
                  <c:v>2005 Q1</c:v>
                </c:pt>
                <c:pt idx="61">
                  <c:v>2005 Q2</c:v>
                </c:pt>
                <c:pt idx="62">
                  <c:v>2005 Q3</c:v>
                </c:pt>
                <c:pt idx="63">
                  <c:v>2005 Q4</c:v>
                </c:pt>
                <c:pt idx="64">
                  <c:v>2006 Q1</c:v>
                </c:pt>
                <c:pt idx="65">
                  <c:v>2006 Q2</c:v>
                </c:pt>
                <c:pt idx="66">
                  <c:v>2006 Q3</c:v>
                </c:pt>
                <c:pt idx="67">
                  <c:v>2006 Q4</c:v>
                </c:pt>
                <c:pt idx="68">
                  <c:v>2007 Q1</c:v>
                </c:pt>
                <c:pt idx="69">
                  <c:v>2007 Q2</c:v>
                </c:pt>
                <c:pt idx="70">
                  <c:v>2007 Q3</c:v>
                </c:pt>
                <c:pt idx="71">
                  <c:v>2007 Q4</c:v>
                </c:pt>
                <c:pt idx="72">
                  <c:v>2008 Q1</c:v>
                </c:pt>
                <c:pt idx="73">
                  <c:v>2008 Q2</c:v>
                </c:pt>
                <c:pt idx="74">
                  <c:v>2008 Q3</c:v>
                </c:pt>
                <c:pt idx="75">
                  <c:v>2008 Q4</c:v>
                </c:pt>
                <c:pt idx="76">
                  <c:v>2009 Q1</c:v>
                </c:pt>
                <c:pt idx="77">
                  <c:v>2009 Q2</c:v>
                </c:pt>
                <c:pt idx="78">
                  <c:v>2009 Q3</c:v>
                </c:pt>
                <c:pt idx="79">
                  <c:v>2009 Q4</c:v>
                </c:pt>
                <c:pt idx="80">
                  <c:v>2010 Q1</c:v>
                </c:pt>
                <c:pt idx="81">
                  <c:v>2010 Q2</c:v>
                </c:pt>
                <c:pt idx="82">
                  <c:v>2010 Q3</c:v>
                </c:pt>
                <c:pt idx="83">
                  <c:v>2010 Q4</c:v>
                </c:pt>
                <c:pt idx="84">
                  <c:v>2011 Q1</c:v>
                </c:pt>
                <c:pt idx="85">
                  <c:v>2011 Q2</c:v>
                </c:pt>
                <c:pt idx="86">
                  <c:v>2011 Q3</c:v>
                </c:pt>
                <c:pt idx="87">
                  <c:v>2011 Q4</c:v>
                </c:pt>
                <c:pt idx="88">
                  <c:v>2012 Q1</c:v>
                </c:pt>
                <c:pt idx="89">
                  <c:v>2012 Q2</c:v>
                </c:pt>
                <c:pt idx="90">
                  <c:v>2012 Q3</c:v>
                </c:pt>
                <c:pt idx="91">
                  <c:v>2012 Q4</c:v>
                </c:pt>
                <c:pt idx="92">
                  <c:v>2013 Q1</c:v>
                </c:pt>
                <c:pt idx="93">
                  <c:v>2013 Q2</c:v>
                </c:pt>
                <c:pt idx="94">
                  <c:v>2013 Q3</c:v>
                </c:pt>
                <c:pt idx="95">
                  <c:v>2013 Q4</c:v>
                </c:pt>
                <c:pt idx="96">
                  <c:v>2014 Q1</c:v>
                </c:pt>
              </c:strCache>
            </c:strRef>
          </c:cat>
          <c:val>
            <c:numRef>
              <c:f>'[Figura 2 overview.xls]Fig 1.3'!$D$16:$D$112</c:f>
              <c:numCache>
                <c:formatCode>0.0</c:formatCode>
                <c:ptCount val="97"/>
                <c:pt idx="0">
                  <c:v>1.5</c:v>
                </c:pt>
                <c:pt idx="1">
                  <c:v>1.5</c:v>
                </c:pt>
                <c:pt idx="2">
                  <c:v>1.5</c:v>
                </c:pt>
                <c:pt idx="3">
                  <c:v>1.5</c:v>
                </c:pt>
                <c:pt idx="4">
                  <c:v>2.2999999999999998</c:v>
                </c:pt>
                <c:pt idx="5">
                  <c:v>2.2999999999999998</c:v>
                </c:pt>
                <c:pt idx="6">
                  <c:v>2.2999999999999998</c:v>
                </c:pt>
                <c:pt idx="7">
                  <c:v>2.2999999999999998</c:v>
                </c:pt>
                <c:pt idx="8">
                  <c:v>2.1</c:v>
                </c:pt>
                <c:pt idx="9">
                  <c:v>2.1</c:v>
                </c:pt>
                <c:pt idx="10">
                  <c:v>2.1</c:v>
                </c:pt>
                <c:pt idx="11">
                  <c:v>2.1</c:v>
                </c:pt>
                <c:pt idx="12">
                  <c:v>3.8</c:v>
                </c:pt>
                <c:pt idx="13">
                  <c:v>3.8</c:v>
                </c:pt>
                <c:pt idx="14">
                  <c:v>3.8</c:v>
                </c:pt>
                <c:pt idx="15">
                  <c:v>3.8</c:v>
                </c:pt>
                <c:pt idx="16">
                  <c:v>2.7</c:v>
                </c:pt>
                <c:pt idx="17">
                  <c:v>2.7</c:v>
                </c:pt>
                <c:pt idx="18">
                  <c:v>2.7</c:v>
                </c:pt>
                <c:pt idx="19">
                  <c:v>2.7</c:v>
                </c:pt>
                <c:pt idx="20">
                  <c:v>2.8</c:v>
                </c:pt>
                <c:pt idx="21">
                  <c:v>2.8</c:v>
                </c:pt>
                <c:pt idx="22">
                  <c:v>2.8</c:v>
                </c:pt>
                <c:pt idx="23">
                  <c:v>2.8</c:v>
                </c:pt>
                <c:pt idx="24">
                  <c:v>3.4</c:v>
                </c:pt>
                <c:pt idx="25">
                  <c:v>3.2</c:v>
                </c:pt>
                <c:pt idx="26">
                  <c:v>3</c:v>
                </c:pt>
                <c:pt idx="27">
                  <c:v>2.2999999999999998</c:v>
                </c:pt>
                <c:pt idx="28">
                  <c:v>2.6</c:v>
                </c:pt>
                <c:pt idx="29">
                  <c:v>2.4</c:v>
                </c:pt>
                <c:pt idx="30">
                  <c:v>2.6</c:v>
                </c:pt>
                <c:pt idx="31">
                  <c:v>2.4</c:v>
                </c:pt>
                <c:pt idx="32">
                  <c:v>2.5</c:v>
                </c:pt>
                <c:pt idx="33">
                  <c:v>1.9</c:v>
                </c:pt>
                <c:pt idx="34">
                  <c:v>1.4</c:v>
                </c:pt>
                <c:pt idx="35">
                  <c:v>2.2000000000000002</c:v>
                </c:pt>
                <c:pt idx="36">
                  <c:v>1.7</c:v>
                </c:pt>
                <c:pt idx="37">
                  <c:v>1.8</c:v>
                </c:pt>
                <c:pt idx="38">
                  <c:v>1.5</c:v>
                </c:pt>
                <c:pt idx="39">
                  <c:v>1.8</c:v>
                </c:pt>
                <c:pt idx="40">
                  <c:v>1.6</c:v>
                </c:pt>
                <c:pt idx="41">
                  <c:v>1.5</c:v>
                </c:pt>
                <c:pt idx="42">
                  <c:v>1.1000000000000001</c:v>
                </c:pt>
                <c:pt idx="43">
                  <c:v>1.1000000000000001</c:v>
                </c:pt>
                <c:pt idx="44">
                  <c:v>1.1000000000000001</c:v>
                </c:pt>
                <c:pt idx="45">
                  <c:v>1.3</c:v>
                </c:pt>
                <c:pt idx="46">
                  <c:v>1.1000000000000001</c:v>
                </c:pt>
                <c:pt idx="47">
                  <c:v>1.1000000000000001</c:v>
                </c:pt>
                <c:pt idx="48">
                  <c:v>1.3</c:v>
                </c:pt>
                <c:pt idx="49">
                  <c:v>1.1000000000000001</c:v>
                </c:pt>
                <c:pt idx="50">
                  <c:v>1.4</c:v>
                </c:pt>
                <c:pt idx="51">
                  <c:v>1.1000000000000001</c:v>
                </c:pt>
                <c:pt idx="52">
                  <c:v>1</c:v>
                </c:pt>
                <c:pt idx="53">
                  <c:v>1.3</c:v>
                </c:pt>
                <c:pt idx="54">
                  <c:v>1.5</c:v>
                </c:pt>
                <c:pt idx="55">
                  <c:v>1.7</c:v>
                </c:pt>
                <c:pt idx="56">
                  <c:v>1.2</c:v>
                </c:pt>
                <c:pt idx="57">
                  <c:v>1.2</c:v>
                </c:pt>
                <c:pt idx="58">
                  <c:v>1</c:v>
                </c:pt>
                <c:pt idx="59">
                  <c:v>0.9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1.1000000000000001</c:v>
                </c:pt>
                <c:pt idx="64">
                  <c:v>1.1000000000000001</c:v>
                </c:pt>
                <c:pt idx="65">
                  <c:v>1</c:v>
                </c:pt>
                <c:pt idx="66">
                  <c:v>1</c:v>
                </c:pt>
                <c:pt idx="67">
                  <c:v>0.9</c:v>
                </c:pt>
                <c:pt idx="68">
                  <c:v>0.9</c:v>
                </c:pt>
                <c:pt idx="69">
                  <c:v>0.9</c:v>
                </c:pt>
                <c:pt idx="70">
                  <c:v>0.9</c:v>
                </c:pt>
                <c:pt idx="71">
                  <c:v>0.9</c:v>
                </c:pt>
                <c:pt idx="72">
                  <c:v>1</c:v>
                </c:pt>
                <c:pt idx="73">
                  <c:v>1.1000000000000001</c:v>
                </c:pt>
                <c:pt idx="74">
                  <c:v>1.2</c:v>
                </c:pt>
                <c:pt idx="75">
                  <c:v>1.5</c:v>
                </c:pt>
                <c:pt idx="76">
                  <c:v>1.7</c:v>
                </c:pt>
                <c:pt idx="77">
                  <c:v>1.9</c:v>
                </c:pt>
                <c:pt idx="78">
                  <c:v>2</c:v>
                </c:pt>
                <c:pt idx="79">
                  <c:v>2</c:v>
                </c:pt>
                <c:pt idx="80">
                  <c:v>2</c:v>
                </c:pt>
                <c:pt idx="81">
                  <c:v>1.9</c:v>
                </c:pt>
                <c:pt idx="82">
                  <c:v>2</c:v>
                </c:pt>
                <c:pt idx="83">
                  <c:v>1.9</c:v>
                </c:pt>
                <c:pt idx="84">
                  <c:v>1.8</c:v>
                </c:pt>
                <c:pt idx="85">
                  <c:v>1.8</c:v>
                </c:pt>
                <c:pt idx="86">
                  <c:v>1.8</c:v>
                </c:pt>
                <c:pt idx="87">
                  <c:v>1.9</c:v>
                </c:pt>
                <c:pt idx="88">
                  <c:v>2</c:v>
                </c:pt>
                <c:pt idx="89">
                  <c:v>2.1</c:v>
                </c:pt>
                <c:pt idx="90">
                  <c:v>2.2999999999999998</c:v>
                </c:pt>
                <c:pt idx="91">
                  <c:v>2.4</c:v>
                </c:pt>
                <c:pt idx="92">
                  <c:v>2.8</c:v>
                </c:pt>
                <c:pt idx="93">
                  <c:v>3</c:v>
                </c:pt>
                <c:pt idx="94">
                  <c:v>2.9</c:v>
                </c:pt>
                <c:pt idx="95">
                  <c:v>2.9</c:v>
                </c:pt>
                <c:pt idx="96">
                  <c:v>2.6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278976"/>
        <c:axId val="93280512"/>
      </c:lineChart>
      <c:catAx>
        <c:axId val="93278976"/>
        <c:scaling>
          <c:orientation val="minMax"/>
        </c:scaling>
        <c:delete val="0"/>
        <c:axPos val="b"/>
        <c:numFmt formatCode="dd/mm/yyyy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it-IT"/>
          </a:p>
        </c:txPr>
        <c:crossAx val="93280512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93280512"/>
        <c:scaling>
          <c:orientation val="minMax"/>
          <c:max val="5"/>
          <c:min val="0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it-IT"/>
          </a:p>
        </c:txPr>
        <c:crossAx val="93278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29155303030303"/>
          <c:y val="0.92170812257757528"/>
          <c:w val="0.79387834211410047"/>
          <c:h val="7.829181494661921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+mj-lt"/>
        </a:defRPr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96993125104075"/>
          <c:y val="3.4615318367662046E-2"/>
          <c:w val="0.87030568308870759"/>
          <c:h val="0.811394575678040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</c:spPr>
          <c:invertIfNegative val="0"/>
          <c:dPt>
            <c:idx val="3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</c:spPr>
          </c:dPt>
          <c:dPt>
            <c:idx val="34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</c:spPr>
          </c:dPt>
          <c:dPt>
            <c:idx val="3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</c:spPr>
          </c:dPt>
          <c:dPt>
            <c:idx val="36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</c:spPr>
          </c:dPt>
          <c:dPt>
            <c:idx val="37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</c:spPr>
          </c:dPt>
          <c:dPt>
            <c:idx val="38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</c:spPr>
          </c:dPt>
          <c:dPt>
            <c:idx val="39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</c:spPr>
          </c:dPt>
          <c:dPt>
            <c:idx val="4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</c:spPr>
          </c:dPt>
          <c:dPt>
            <c:idx val="4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</c:spPr>
          </c:dPt>
          <c:dPt>
            <c:idx val="4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</c:spPr>
          </c:dPt>
          <c:dPt>
            <c:idx val="4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</c:spPr>
          </c:dPt>
          <c:dPt>
            <c:idx val="44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</c:spPr>
          </c:dPt>
          <c:dPt>
            <c:idx val="4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</c:spPr>
          </c:dPt>
          <c:dPt>
            <c:idx val="46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</c:spPr>
          </c:dPt>
          <c:dPt>
            <c:idx val="47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</c:spPr>
          </c:dPt>
          <c:trendline>
            <c:spPr>
              <a:ln w="15875">
                <a:solidFill>
                  <a:schemeClr val="tx1"/>
                </a:solidFill>
              </a:ln>
            </c:spPr>
            <c:trendlineType val="movingAvg"/>
            <c:period val="2"/>
            <c:dispRSqr val="0"/>
            <c:dispEq val="0"/>
          </c:trendline>
          <c:cat>
            <c:multiLvlStrRef>
              <c:f>Dati!$N$22:$O$69</c:f>
              <c:multiLvlStrCache>
                <c:ptCount val="48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I</c:v>
                  </c:pt>
                  <c:pt idx="5">
                    <c:v>II</c:v>
                  </c:pt>
                  <c:pt idx="6">
                    <c:v>III</c:v>
                  </c:pt>
                  <c:pt idx="7">
                    <c:v>IV</c:v>
                  </c:pt>
                  <c:pt idx="8">
                    <c:v>I</c:v>
                  </c:pt>
                  <c:pt idx="9">
                    <c:v>II</c:v>
                  </c:pt>
                  <c:pt idx="10">
                    <c:v>III</c:v>
                  </c:pt>
                  <c:pt idx="11">
                    <c:v>IV</c:v>
                  </c:pt>
                  <c:pt idx="12">
                    <c:v>I</c:v>
                  </c:pt>
                  <c:pt idx="13">
                    <c:v>II</c:v>
                  </c:pt>
                  <c:pt idx="14">
                    <c:v>III</c:v>
                  </c:pt>
                  <c:pt idx="15">
                    <c:v>IV</c:v>
                  </c:pt>
                  <c:pt idx="16">
                    <c:v>I</c:v>
                  </c:pt>
                  <c:pt idx="17">
                    <c:v>II</c:v>
                  </c:pt>
                  <c:pt idx="18">
                    <c:v>III</c:v>
                  </c:pt>
                  <c:pt idx="19">
                    <c:v>IV</c:v>
                  </c:pt>
                  <c:pt idx="20">
                    <c:v>I</c:v>
                  </c:pt>
                  <c:pt idx="21">
                    <c:v>II</c:v>
                  </c:pt>
                  <c:pt idx="22">
                    <c:v>III</c:v>
                  </c:pt>
                  <c:pt idx="23">
                    <c:v>IV</c:v>
                  </c:pt>
                  <c:pt idx="24">
                    <c:v>I</c:v>
                  </c:pt>
                  <c:pt idx="25">
                    <c:v>II</c:v>
                  </c:pt>
                  <c:pt idx="26">
                    <c:v>III</c:v>
                  </c:pt>
                  <c:pt idx="27">
                    <c:v>IV</c:v>
                  </c:pt>
                  <c:pt idx="28">
                    <c:v>I</c:v>
                  </c:pt>
                  <c:pt idx="29">
                    <c:v>II</c:v>
                  </c:pt>
                  <c:pt idx="30">
                    <c:v>III</c:v>
                  </c:pt>
                  <c:pt idx="31">
                    <c:v>IV</c:v>
                  </c:pt>
                  <c:pt idx="32">
                    <c:v>I</c:v>
                  </c:pt>
                  <c:pt idx="33">
                    <c:v>II</c:v>
                  </c:pt>
                  <c:pt idx="34">
                    <c:v>III</c:v>
                  </c:pt>
                  <c:pt idx="35">
                    <c:v>IV</c:v>
                  </c:pt>
                  <c:pt idx="36">
                    <c:v>I</c:v>
                  </c:pt>
                  <c:pt idx="37">
                    <c:v>II</c:v>
                  </c:pt>
                  <c:pt idx="38">
                    <c:v>III</c:v>
                  </c:pt>
                  <c:pt idx="39">
                    <c:v>IV</c:v>
                  </c:pt>
                  <c:pt idx="40">
                    <c:v>I</c:v>
                  </c:pt>
                  <c:pt idx="41">
                    <c:v>II</c:v>
                  </c:pt>
                  <c:pt idx="42">
                    <c:v>III</c:v>
                  </c:pt>
                  <c:pt idx="43">
                    <c:v>IV</c:v>
                  </c:pt>
                  <c:pt idx="44">
                    <c:v>I</c:v>
                  </c:pt>
                  <c:pt idx="45">
                    <c:v>II</c:v>
                  </c:pt>
                  <c:pt idx="46">
                    <c:v>III</c:v>
                  </c:pt>
                  <c:pt idx="47">
                    <c:v>IV</c:v>
                  </c:pt>
                </c:lvl>
                <c:lvl>
                  <c:pt idx="0">
                    <c:v>2006</c:v>
                  </c:pt>
                  <c:pt idx="4">
                    <c:v>2007</c:v>
                  </c:pt>
                  <c:pt idx="8">
                    <c:v>2008</c:v>
                  </c:pt>
                  <c:pt idx="12">
                    <c:v>2009</c:v>
                  </c:pt>
                  <c:pt idx="16">
                    <c:v>2010</c:v>
                  </c:pt>
                  <c:pt idx="20">
                    <c:v>2011</c:v>
                  </c:pt>
                  <c:pt idx="24">
                    <c:v>2012</c:v>
                  </c:pt>
                  <c:pt idx="28">
                    <c:v>2013</c:v>
                  </c:pt>
                  <c:pt idx="32">
                    <c:v>2014</c:v>
                  </c:pt>
                  <c:pt idx="36">
                    <c:v>2015</c:v>
                  </c:pt>
                  <c:pt idx="40">
                    <c:v>2016</c:v>
                  </c:pt>
                  <c:pt idx="44">
                    <c:v>2017</c:v>
                  </c:pt>
                </c:lvl>
              </c:multiLvlStrCache>
            </c:multiLvlStrRef>
          </c:cat>
          <c:val>
            <c:numRef>
              <c:f>Dati!$P$22:$P$69</c:f>
              <c:numCache>
                <c:formatCode>#,##0</c:formatCode>
                <c:ptCount val="48"/>
                <c:pt idx="0">
                  <c:v>14432</c:v>
                </c:pt>
                <c:pt idx="1">
                  <c:v>17040</c:v>
                </c:pt>
                <c:pt idx="2">
                  <c:v>13911</c:v>
                </c:pt>
                <c:pt idx="3">
                  <c:v>17231</c:v>
                </c:pt>
                <c:pt idx="4">
                  <c:v>14214</c:v>
                </c:pt>
                <c:pt idx="5">
                  <c:v>16712</c:v>
                </c:pt>
                <c:pt idx="6">
                  <c:v>14024</c:v>
                </c:pt>
                <c:pt idx="7">
                  <c:v>17810</c:v>
                </c:pt>
                <c:pt idx="8">
                  <c:v>14227</c:v>
                </c:pt>
                <c:pt idx="9">
                  <c:v>15030</c:v>
                </c:pt>
                <c:pt idx="10">
                  <c:v>12606</c:v>
                </c:pt>
                <c:pt idx="11">
                  <c:v>15119</c:v>
                </c:pt>
                <c:pt idx="12">
                  <c:v>11095</c:v>
                </c:pt>
                <c:pt idx="13">
                  <c:v>13136</c:v>
                </c:pt>
                <c:pt idx="14">
                  <c:v>11415</c:v>
                </c:pt>
                <c:pt idx="15">
                  <c:v>15402</c:v>
                </c:pt>
                <c:pt idx="16">
                  <c:v>13342</c:v>
                </c:pt>
                <c:pt idx="17">
                  <c:v>15059</c:v>
                </c:pt>
                <c:pt idx="18">
                  <c:v>12347</c:v>
                </c:pt>
                <c:pt idx="19">
                  <c:v>14866</c:v>
                </c:pt>
                <c:pt idx="20">
                  <c:v>13521</c:v>
                </c:pt>
                <c:pt idx="21">
                  <c:v>14224</c:v>
                </c:pt>
                <c:pt idx="22">
                  <c:v>10365</c:v>
                </c:pt>
                <c:pt idx="23">
                  <c:v>11018</c:v>
                </c:pt>
                <c:pt idx="24">
                  <c:v>6245</c:v>
                </c:pt>
                <c:pt idx="25">
                  <c:v>6941</c:v>
                </c:pt>
                <c:pt idx="26">
                  <c:v>5333</c:v>
                </c:pt>
                <c:pt idx="27">
                  <c:v>6243</c:v>
                </c:pt>
                <c:pt idx="28">
                  <c:v>4951</c:v>
                </c:pt>
                <c:pt idx="29">
                  <c:v>5814</c:v>
                </c:pt>
                <c:pt idx="30">
                  <c:v>4967</c:v>
                </c:pt>
                <c:pt idx="31">
                  <c:v>5776</c:v>
                </c:pt>
                <c:pt idx="32">
                  <c:v>5411</c:v>
                </c:pt>
                <c:pt idx="33">
                  <c:v>6203.08</c:v>
                </c:pt>
                <c:pt idx="34">
                  <c:v>6083.15</c:v>
                </c:pt>
                <c:pt idx="35">
                  <c:v>7341.57</c:v>
                </c:pt>
                <c:pt idx="36">
                  <c:v>6598.9549999999999</c:v>
                </c:pt>
                <c:pt idx="37">
                  <c:v>7458.21</c:v>
                </c:pt>
                <c:pt idx="38">
                  <c:v>7244.0349999999999</c:v>
                </c:pt>
                <c:pt idx="39">
                  <c:v>8369.69</c:v>
                </c:pt>
                <c:pt idx="40">
                  <c:v>7663.2849999999999</c:v>
                </c:pt>
                <c:pt idx="41">
                  <c:v>8169.2449999999999</c:v>
                </c:pt>
                <c:pt idx="42">
                  <c:v>8230.65</c:v>
                </c:pt>
                <c:pt idx="43">
                  <c:v>9311.7350000000006</c:v>
                </c:pt>
                <c:pt idx="44">
                  <c:v>8928.5339999999997</c:v>
                </c:pt>
                <c:pt idx="45">
                  <c:v>9852.4449999999997</c:v>
                </c:pt>
                <c:pt idx="46">
                  <c:v>10099.98</c:v>
                </c:pt>
                <c:pt idx="47">
                  <c:v>10835.349999999999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93356032"/>
        <c:axId val="93357568"/>
      </c:barChart>
      <c:catAx>
        <c:axId val="93356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/>
            </a:pPr>
            <a:endParaRPr lang="it-IT"/>
          </a:p>
        </c:txPr>
        <c:crossAx val="93357568"/>
        <c:crosses val="autoZero"/>
        <c:auto val="1"/>
        <c:lblAlgn val="ctr"/>
        <c:lblOffset val="100"/>
        <c:noMultiLvlLbl val="0"/>
      </c:catAx>
      <c:valAx>
        <c:axId val="93357568"/>
        <c:scaling>
          <c:orientation val="minMax"/>
          <c:max val="180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it-IT"/>
                  <a:t>Milioni €</a:t>
                </a:r>
              </a:p>
            </c:rich>
          </c:tx>
          <c:layout>
            <c:manualLayout>
              <c:xMode val="edge"/>
              <c:yMode val="edge"/>
              <c:x val="7.971212121212122E-3"/>
              <c:y val="0.43045222222222224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/>
            </a:pPr>
            <a:endParaRPr lang="it-IT"/>
          </a:p>
        </c:txPr>
        <c:crossAx val="93356032"/>
        <c:crosses val="autoZero"/>
        <c:crossBetween val="between"/>
        <c:majorUnit val="200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it-IT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94837746190955"/>
          <c:y val="2.8571428571428591E-2"/>
          <c:w val="0.87385523306926283"/>
          <c:h val="0.87804724409448864"/>
        </c:manualLayout>
      </c:layout>
      <c:lineChart>
        <c:grouping val="standard"/>
        <c:varyColors val="0"/>
        <c:ser>
          <c:idx val="0"/>
          <c:order val="0"/>
          <c:tx>
            <c:strRef>
              <c:f>Dati!$B$3</c:f>
              <c:strCache>
                <c:ptCount val="1"/>
                <c:pt idx="0">
                  <c:v> Scenario base</c:v>
                </c:pt>
              </c:strCache>
            </c:strRef>
          </c:tx>
          <c:spPr>
            <a:ln w="15875">
              <a:solidFill>
                <a:schemeClr val="tx1"/>
              </a:solidFill>
              <a:prstDash val="solid"/>
            </a:ln>
          </c:spPr>
          <c:marker>
            <c:symbol val="circle"/>
            <c:size val="3"/>
            <c:spPr>
              <a:solidFill>
                <a:schemeClr val="tx1"/>
              </a:soli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4.4217691304310004E-2"/>
                  <c:y val="-3.4300792744437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7376097826046501E-2"/>
                  <c:y val="4.00175915351766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6326536956464982E-2"/>
                  <c:y val="-2.8583993953697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1059284782573556E-2"/>
                  <c:y val="3.4300792744437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9.7910602173829284E-2"/>
                  <c:y val="-1.71503963722185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8.8435382608620036E-2"/>
                  <c:y val="-2.8583993953697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7376097826046501E-2"/>
                  <c:y val="-3.43007927444370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9.4754682586362035E-3"/>
                  <c:y val="-1.1433597581479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6.3168130434728591E-3"/>
                  <c:y val="-1.1433597581479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7.2643349999937823E-2"/>
                  <c:y val="3.4300792744437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4.7376097826046501E-2"/>
                  <c:y val="-2.85839939536975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263362608694571E-2"/>
                  <c:y val="5.71679879073951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0.10106900869556561"/>
                  <c:y val="1.1433597581479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9.7791798107255523E-2"/>
                  <c:y val="5.71428571428571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Dati!$A$19:$A$35</c:f>
              <c:strCache>
                <c:ptCount val="17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14*</c:v>
                </c:pt>
                <c:pt idx="15">
                  <c:v>15*</c:v>
                </c:pt>
                <c:pt idx="16">
                  <c:v>16*</c:v>
                </c:pt>
              </c:strCache>
            </c:strRef>
          </c:cat>
          <c:val>
            <c:numRef>
              <c:f>Dati!$B$19:$B$35</c:f>
              <c:numCache>
                <c:formatCode>#,##0</c:formatCode>
                <c:ptCount val="17"/>
                <c:pt idx="0">
                  <c:v>690478.07999999996</c:v>
                </c:pt>
                <c:pt idx="1">
                  <c:v>681264.25000000023</c:v>
                </c:pt>
                <c:pt idx="2">
                  <c:v>761522.16999999981</c:v>
                </c:pt>
                <c:pt idx="3">
                  <c:v>762085.86999999965</c:v>
                </c:pt>
                <c:pt idx="4">
                  <c:v>828036.5700000003</c:v>
                </c:pt>
                <c:pt idx="5">
                  <c:v>858476.31999999972</c:v>
                </c:pt>
                <c:pt idx="6">
                  <c:v>869307.53000000026</c:v>
                </c:pt>
                <c:pt idx="7">
                  <c:v>808827.07</c:v>
                </c:pt>
                <c:pt idx="8">
                  <c:v>684033.65000000037</c:v>
                </c:pt>
                <c:pt idx="9">
                  <c:v>609455.5</c:v>
                </c:pt>
                <c:pt idx="10">
                  <c:v>611878.02000000014</c:v>
                </c:pt>
                <c:pt idx="11">
                  <c:v>598224.08999999973</c:v>
                </c:pt>
                <c:pt idx="12">
                  <c:v>444018.00999999995</c:v>
                </c:pt>
                <c:pt idx="13">
                  <c:v>403124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Dati!$C$3</c:f>
              <c:strCache>
                <c:ptCount val="1"/>
                <c:pt idx="0">
                  <c:v> Scenario tendenziale</c:v>
                </c:pt>
              </c:strCache>
            </c:strRef>
          </c:tx>
          <c:spPr>
            <a:ln w="28575">
              <a:solidFill>
                <a:schemeClr val="accent6"/>
              </a:solidFill>
              <a:prstDash val="dash"/>
            </a:ln>
          </c:spPr>
          <c:marker>
            <c:symbol val="circle"/>
            <c:size val="3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c:spPr>
          </c:marker>
          <c:dPt>
            <c:idx val="11"/>
            <c:marker>
              <c:symbol val="none"/>
            </c:marker>
            <c:bubble3D val="0"/>
          </c:dPt>
          <c:dPt>
            <c:idx val="13"/>
            <c:marker>
              <c:spPr>
                <a:solidFill>
                  <a:schemeClr val="tx1"/>
                </a:solidFill>
                <a:ln>
                  <a:noFill/>
                </a:ln>
              </c:spPr>
            </c:marker>
            <c:bubble3D val="0"/>
          </c:dPt>
          <c:dLbls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layout>
                <c:manualLayout>
                  <c:x val="-8.4870947022860702E-2"/>
                  <c:y val="-2.8618222722159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8.5174013369174781E-2"/>
                  <c:y val="-2.86375703037120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3.1545741324921152E-3"/>
                  <c:y val="-4.0000000000000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layout>
                <c:manualLayout>
                  <c:x val="-0.10106900869556561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layout>
                <c:manualLayout>
                  <c:x val="-3.158406521736429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layout>
                <c:manualLayout>
                  <c:x val="0"/>
                  <c:y val="-3.4300792744437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Dati!$A$19:$A$35</c:f>
              <c:strCache>
                <c:ptCount val="17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14*</c:v>
                </c:pt>
                <c:pt idx="15">
                  <c:v>15*</c:v>
                </c:pt>
                <c:pt idx="16">
                  <c:v>16*</c:v>
                </c:pt>
              </c:strCache>
            </c:strRef>
          </c:cat>
          <c:val>
            <c:numRef>
              <c:f>Dati!$C$19:$C$35</c:f>
              <c:numCache>
                <c:formatCode>General</c:formatCode>
                <c:ptCount val="17"/>
                <c:pt idx="13" formatCode="#,##0">
                  <c:v>403124</c:v>
                </c:pt>
                <c:pt idx="14" formatCode="#,##0">
                  <c:v>434976.96697043505</c:v>
                </c:pt>
                <c:pt idx="15" formatCode="#,##0">
                  <c:v>487283.04647939635</c:v>
                </c:pt>
                <c:pt idx="16" formatCode="#,##0">
                  <c:v>516149.36242036347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759040"/>
        <c:axId val="78760576"/>
      </c:lineChart>
      <c:catAx>
        <c:axId val="78759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it-IT"/>
          </a:p>
        </c:txPr>
        <c:crossAx val="78760576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78760576"/>
        <c:scaling>
          <c:orientation val="minMax"/>
          <c:max val="910000"/>
          <c:min val="37000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it-IT"/>
          </a:p>
        </c:txPr>
        <c:crossAx val="78759040"/>
        <c:crosses val="autoZero"/>
        <c:crossBetween val="between"/>
        <c:majorUnit val="60000"/>
        <c:minorUnit val="80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5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it-I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722431471019022E-2"/>
          <c:y val="0.10857912468794496"/>
          <c:w val="0.9071649403640929"/>
          <c:h val="0.76868819444444447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'dati 2014'!$A$192</c:f>
              <c:strCache>
                <c:ptCount val="1"/>
                <c:pt idx="0">
                  <c:v>Probabile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2.28898426323319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34,8%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5.722460658082977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41,1%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0234315948601135E-3"/>
                  <c:y val="1.71673819742489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085787783854163E-16"/>
                  <c:y val="1.71673819742489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2.2889842632331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'dati 2014'!$B$191:$C$191</c:f>
              <c:numCache>
                <c:formatCode>0</c:formatCode>
                <c:ptCount val="2"/>
                <c:pt idx="0">
                  <c:v>2014</c:v>
                </c:pt>
                <c:pt idx="1">
                  <c:v>2013</c:v>
                </c:pt>
              </c:numCache>
            </c:numRef>
          </c:cat>
          <c:val>
            <c:numRef>
              <c:f>'dati 2014'!$B$192:$C$192</c:f>
              <c:numCache>
                <c:formatCode>#,##0.0</c:formatCode>
                <c:ptCount val="2"/>
                <c:pt idx="0">
                  <c:v>34.80055055724408</c:v>
                </c:pt>
                <c:pt idx="1">
                  <c:v>41.100486516454971</c:v>
                </c:pt>
              </c:numCache>
            </c:numRef>
          </c:val>
        </c:ser>
        <c:ser>
          <c:idx val="1"/>
          <c:order val="1"/>
          <c:tx>
            <c:strRef>
              <c:f>'dati 2014'!$A$193</c:f>
              <c:strCache>
                <c:ptCount val="1"/>
                <c:pt idx="0">
                  <c:v>Certa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0234315948601677E-3"/>
                  <c:y val="-5.722460658082977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38,5%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1.716738197424892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23,7%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2.28898426323319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023431594860167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0234315948601685E-3"/>
                  <c:y val="2.2889842632331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'dati 2014'!$B$191:$C$191</c:f>
              <c:numCache>
                <c:formatCode>0</c:formatCode>
                <c:ptCount val="2"/>
                <c:pt idx="0">
                  <c:v>2014</c:v>
                </c:pt>
                <c:pt idx="1">
                  <c:v>2013</c:v>
                </c:pt>
              </c:numCache>
            </c:numRef>
          </c:cat>
          <c:val>
            <c:numRef>
              <c:f>'dati 2014'!$B$193:$C$193</c:f>
              <c:numCache>
                <c:formatCode>#,##0.0</c:formatCode>
                <c:ptCount val="2"/>
                <c:pt idx="0">
                  <c:v>38.531551004483219</c:v>
                </c:pt>
                <c:pt idx="1">
                  <c:v>23.664384628322612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100"/>
        <c:axId val="78837248"/>
        <c:axId val="78838784"/>
      </c:barChart>
      <c:catAx>
        <c:axId val="78837248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low"/>
        <c:txPr>
          <a:bodyPr rot="0" vert="horz"/>
          <a:lstStyle/>
          <a:p>
            <a:pPr>
              <a:defRPr/>
            </a:pPr>
            <a:endParaRPr lang="it-IT"/>
          </a:p>
        </c:txPr>
        <c:crossAx val="78838784"/>
        <c:crosses val="autoZero"/>
        <c:auto val="1"/>
        <c:lblAlgn val="ctr"/>
        <c:lblOffset val="100"/>
        <c:noMultiLvlLbl val="0"/>
      </c:catAx>
      <c:valAx>
        <c:axId val="78838784"/>
        <c:scaling>
          <c:orientation val="minMax"/>
        </c:scaling>
        <c:delete val="1"/>
        <c:axPos val="l"/>
        <c:numFmt formatCode="#,##0" sourceLinked="0"/>
        <c:majorTickMark val="out"/>
        <c:minorTickMark val="none"/>
        <c:tickLblPos val="low"/>
        <c:crossAx val="788372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1724183929692401"/>
          <c:y val="4.3805555555555568E-3"/>
          <c:w val="0.7794758317639674"/>
          <c:h val="9.9400520123614389E-2"/>
        </c:manualLayout>
      </c:layout>
      <c:overlay val="0"/>
      <c:txPr>
        <a:bodyPr/>
        <a:lstStyle/>
        <a:p>
          <a:pPr>
            <a:defRPr sz="13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it-IT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0.5707</cdr:x>
      <cdr:y>0.23333</cdr:y>
    </cdr:from>
    <cdr:to>
      <cdr:x>0.75079</cdr:x>
      <cdr:y>0.39978</cdr:y>
    </cdr:to>
    <cdr:sp macro="" textlink="">
      <cdr:nvSpPr>
        <cdr:cNvPr id="2" name="Rettangolo 1"/>
        <cdr:cNvSpPr/>
      </cdr:nvSpPr>
      <cdr:spPr>
        <a:xfrm xmlns:a="http://schemas.openxmlformats.org/drawingml/2006/main">
          <a:off x="4690600" y="1008112"/>
          <a:ext cx="1480174" cy="71912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200" dirty="0" smtClean="0">
              <a:solidFill>
                <a:schemeClr val="tx1"/>
              </a:solidFill>
            </a:rPr>
            <a:t>L’Istat comunica che</a:t>
          </a:r>
          <a:br>
            <a:rPr lang="it-IT" sz="1200" dirty="0" smtClean="0">
              <a:solidFill>
                <a:schemeClr val="tx1"/>
              </a:solidFill>
            </a:rPr>
          </a:br>
          <a:r>
            <a:rPr lang="it-IT" sz="1200" dirty="0" smtClean="0">
              <a:solidFill>
                <a:schemeClr val="tx1"/>
              </a:solidFill>
            </a:rPr>
            <a:t>nel I trimestre il PIL</a:t>
          </a:r>
          <a:br>
            <a:rPr lang="it-IT" sz="1200" dirty="0" smtClean="0">
              <a:solidFill>
                <a:schemeClr val="tx1"/>
              </a:solidFill>
            </a:rPr>
          </a:br>
          <a:r>
            <a:rPr lang="it-IT" sz="1200" dirty="0" smtClean="0">
              <a:solidFill>
                <a:schemeClr val="tx1"/>
              </a:solidFill>
            </a:rPr>
            <a:t>è diminuito di 0,1%</a:t>
          </a:r>
          <a:endParaRPr lang="it-IT" sz="12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0.5748</cdr:x>
      <cdr:y>0.4</cdr:y>
    </cdr:from>
    <cdr:to>
      <cdr:x>0.64079</cdr:x>
      <cdr:y>0.84049</cdr:y>
    </cdr:to>
    <cdr:cxnSp macro="">
      <cdr:nvCxnSpPr>
        <cdr:cNvPr id="3" name="Connettore 2 2"/>
        <cdr:cNvCxnSpPr/>
      </cdr:nvCxnSpPr>
      <cdr:spPr>
        <a:xfrm xmlns:a="http://schemas.openxmlformats.org/drawingml/2006/main" flipH="1">
          <a:off x="4724278" y="1728192"/>
          <a:ext cx="542386" cy="1903128"/>
        </a:xfrm>
        <a:prstGeom xmlns:a="http://schemas.openxmlformats.org/drawingml/2006/main" prst="straightConnector1">
          <a:avLst/>
        </a:prstGeom>
        <a:ln xmlns:a="http://schemas.openxmlformats.org/drawingml/2006/main" w="9525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0.86486</cdr:x>
      <cdr:y>0.57258</cdr:y>
    </cdr:from>
    <cdr:to>
      <cdr:x>0.97927</cdr:x>
      <cdr:y>0.6371</cdr:y>
    </cdr:to>
    <cdr:sp macro="" textlink="">
      <cdr:nvSpPr>
        <cdr:cNvPr id="2" name="Rettangolo 1"/>
        <cdr:cNvSpPr/>
      </cdr:nvSpPr>
      <cdr:spPr>
        <a:xfrm xmlns:a="http://schemas.openxmlformats.org/drawingml/2006/main">
          <a:off x="6912768" y="2556284"/>
          <a:ext cx="914400" cy="288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it-IT" sz="1400" dirty="0" smtClean="0">
              <a:solidFill>
                <a:schemeClr val="tx1"/>
              </a:solidFill>
            </a:rPr>
            <a:t>+300 </a:t>
          </a:r>
          <a:r>
            <a:rPr lang="it-IT" sz="1400" dirty="0" err="1" smtClean="0">
              <a:solidFill>
                <a:schemeClr val="tx1"/>
              </a:solidFill>
            </a:rPr>
            <a:t>p.b</a:t>
          </a:r>
          <a:r>
            <a:rPr lang="it-IT" sz="1400" dirty="0" smtClean="0">
              <a:solidFill>
                <a:schemeClr val="tx1"/>
              </a:solidFill>
            </a:rPr>
            <a:t>.</a:t>
          </a:r>
          <a:endParaRPr lang="it-IT" sz="1400" dirty="0">
            <a:solidFill>
              <a:schemeClr val="tx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0.62387</cdr:x>
      <cdr:y>0.37932</cdr:y>
    </cdr:from>
    <cdr:to>
      <cdr:x>0.74471</cdr:x>
      <cdr:y>0.51266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2622562" y="871950"/>
          <a:ext cx="507975" cy="3065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lIns="0" tIns="0" rIns="0" bIns="0" rtlCol="0"/>
        <a:lstStyle xmlns:a="http://schemas.openxmlformats.org/drawingml/2006/main"/>
        <a:p xmlns:a="http://schemas.openxmlformats.org/drawingml/2006/main">
          <a:pPr algn="ctr"/>
          <a:r>
            <a:rPr lang="it-IT" sz="1000" b="1" dirty="0"/>
            <a:t>2014</a:t>
          </a:r>
          <a:r>
            <a:rPr lang="it-IT" sz="1000" dirty="0"/>
            <a:t/>
          </a:r>
          <a:br>
            <a:rPr lang="it-IT" sz="1000" dirty="0"/>
          </a:br>
          <a:r>
            <a:rPr lang="it-IT" sz="1000" dirty="0"/>
            <a:t>25.039 mln</a:t>
          </a:r>
          <a:r>
            <a:rPr lang="it-IT" sz="1000" baseline="0" dirty="0"/>
            <a:t> €</a:t>
          </a:r>
          <a:br>
            <a:rPr lang="it-IT" sz="1000" baseline="0" dirty="0"/>
          </a:br>
          <a:r>
            <a:rPr lang="it-IT" sz="1000" baseline="0" dirty="0"/>
            <a:t>(+16,4%)</a:t>
          </a:r>
          <a:endParaRPr lang="it-IT" sz="1000" dirty="0"/>
        </a:p>
      </cdr:txBody>
    </cdr:sp>
  </cdr:relSizeAnchor>
  <cdr:relSizeAnchor xmlns:cdr="http://schemas.openxmlformats.org/drawingml/2006/chartDrawing">
    <cdr:from>
      <cdr:x>0.70846</cdr:x>
      <cdr:y>0.28766</cdr:y>
    </cdr:from>
    <cdr:to>
      <cdr:x>0.82931</cdr:x>
      <cdr:y>0.42099</cdr:y>
    </cdr:to>
    <cdr:sp macro="" textlink="">
      <cdr:nvSpPr>
        <cdr:cNvPr id="3" name="CasellaDiTesto 1"/>
        <cdr:cNvSpPr txBox="1"/>
      </cdr:nvSpPr>
      <cdr:spPr>
        <a:xfrm xmlns:a="http://schemas.openxmlformats.org/drawingml/2006/main">
          <a:off x="2978153" y="661251"/>
          <a:ext cx="508017" cy="3064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tIns="0" rIns="0" b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000" b="1"/>
            <a:t>2015</a:t>
          </a:r>
          <a:r>
            <a:rPr lang="it-IT" sz="1000"/>
            <a:t/>
          </a:r>
          <a:br>
            <a:rPr lang="it-IT" sz="1000"/>
          </a:br>
          <a:r>
            <a:rPr lang="it-IT" sz="1000"/>
            <a:t>29.671 mln</a:t>
          </a:r>
          <a:r>
            <a:rPr lang="it-IT" sz="1000" baseline="0"/>
            <a:t> €</a:t>
          </a:r>
          <a:br>
            <a:rPr lang="it-IT" sz="1000" baseline="0"/>
          </a:br>
          <a:r>
            <a:rPr lang="it-IT" sz="1000" baseline="0"/>
            <a:t>(+18,5%)</a:t>
          </a:r>
          <a:endParaRPr lang="it-IT" sz="1000"/>
        </a:p>
      </cdr:txBody>
    </cdr:sp>
  </cdr:relSizeAnchor>
  <cdr:relSizeAnchor xmlns:cdr="http://schemas.openxmlformats.org/drawingml/2006/chartDrawing">
    <cdr:from>
      <cdr:x>0.79305</cdr:x>
      <cdr:y>0.19043</cdr:y>
    </cdr:from>
    <cdr:to>
      <cdr:x>0.9139</cdr:x>
      <cdr:y>0.32377</cdr:y>
    </cdr:to>
    <cdr:sp macro="" textlink="">
      <cdr:nvSpPr>
        <cdr:cNvPr id="4" name="CasellaDiTesto 1"/>
        <cdr:cNvSpPr txBox="1"/>
      </cdr:nvSpPr>
      <cdr:spPr>
        <a:xfrm xmlns:a="http://schemas.openxmlformats.org/drawingml/2006/main">
          <a:off x="3333744" y="437749"/>
          <a:ext cx="508017" cy="3065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tIns="0" rIns="0" b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000" b="1"/>
            <a:t>2016</a:t>
          </a:r>
          <a:r>
            <a:rPr lang="it-IT" sz="1000"/>
            <a:t/>
          </a:r>
          <a:br>
            <a:rPr lang="it-IT" sz="1000"/>
          </a:br>
          <a:r>
            <a:rPr lang="it-IT" sz="1000"/>
            <a:t>33.375 mln</a:t>
          </a:r>
          <a:r>
            <a:rPr lang="it-IT" sz="1000" baseline="0"/>
            <a:t> €</a:t>
          </a:r>
          <a:br>
            <a:rPr lang="it-IT" sz="1000" baseline="0"/>
          </a:br>
          <a:r>
            <a:rPr lang="it-IT" sz="1000" baseline="0"/>
            <a:t>(+12,5%)</a:t>
          </a:r>
          <a:endParaRPr lang="it-IT" sz="1000"/>
        </a:p>
      </cdr:txBody>
    </cdr:sp>
  </cdr:relSizeAnchor>
  <cdr:relSizeAnchor xmlns:cdr="http://schemas.openxmlformats.org/drawingml/2006/chartDrawing">
    <cdr:from>
      <cdr:x>0.87915</cdr:x>
      <cdr:y>0.09321</cdr:y>
    </cdr:from>
    <cdr:to>
      <cdr:x>1</cdr:x>
      <cdr:y>0.22654</cdr:y>
    </cdr:to>
    <cdr:sp macro="" textlink="">
      <cdr:nvSpPr>
        <cdr:cNvPr id="5" name="CasellaDiTesto 1"/>
        <cdr:cNvSpPr txBox="1"/>
      </cdr:nvSpPr>
      <cdr:spPr>
        <a:xfrm xmlns:a="http://schemas.openxmlformats.org/drawingml/2006/main">
          <a:off x="3695683" y="214269"/>
          <a:ext cx="508017" cy="3064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tIns="0" rIns="0" b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000" b="1"/>
            <a:t>2017</a:t>
          </a:r>
          <a:r>
            <a:rPr lang="it-IT" sz="1000"/>
            <a:t/>
          </a:r>
          <a:br>
            <a:rPr lang="it-IT" sz="1000"/>
          </a:br>
          <a:r>
            <a:rPr lang="it-IT" sz="1000"/>
            <a:t>39.716 mln</a:t>
          </a:r>
          <a:r>
            <a:rPr lang="it-IT" sz="1000" baseline="0"/>
            <a:t> €</a:t>
          </a:r>
          <a:br>
            <a:rPr lang="it-IT" sz="1000" baseline="0"/>
          </a:br>
          <a:r>
            <a:rPr lang="it-IT" sz="1000" baseline="0"/>
            <a:t>(+19,0%)</a:t>
          </a:r>
          <a:endParaRPr lang="it-IT" sz="10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1F0897-BBDC-494E-9AB4-DC49C3E348CE}" type="datetimeFigureOut">
              <a:rPr lang="it-IT" smtClean="0"/>
              <a:t>01/08/2014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D926E-FC5C-4FAF-8858-BF96E649F4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116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7025E-66E6-4E4A-BC65-2845D705A3D3}" type="datetimeFigureOut">
              <a:rPr lang="it-IT" smtClean="0"/>
              <a:pPr/>
              <a:t>01/08/2014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0BB60-F3A4-4AAF-8C3D-93D31F4E7FB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0686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0BB60-F3A4-4AAF-8C3D-93D31F4E7FB7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36748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E91045-F671-4388-B444-AFEF7500B338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E91045-F671-4388-B444-AFEF7500B338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E91045-F671-4388-B444-AFEF7500B338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E91045-F671-4388-B444-AFEF7500B338}" type="slidenum">
              <a:rPr lang="it-IT" smtClean="0"/>
              <a:pPr>
                <a:defRPr/>
              </a:pPr>
              <a:t>14</a:t>
            </a:fld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E91045-F671-4388-B444-AFEF7500B338}" type="slidenum">
              <a:rPr lang="it-IT" smtClean="0"/>
              <a:pPr>
                <a:defRPr/>
              </a:pPr>
              <a:t>16</a:t>
            </a:fld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E91045-F671-4388-B444-AFEF7500B338}" type="slidenum">
              <a:rPr lang="it-IT" smtClean="0"/>
              <a:pPr>
                <a:defRPr/>
              </a:pPr>
              <a:t>17</a:t>
            </a:fld>
            <a:endParaRPr 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E91045-F671-4388-B444-AFEF7500B338}" type="slidenum">
              <a:rPr lang="it-IT" smtClean="0"/>
              <a:pPr>
                <a:defRPr/>
              </a:pPr>
              <a:t>18</a:t>
            </a:fld>
            <a:endParaRPr lang="it-I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E91045-F671-4388-B444-AFEF7500B338}" type="slidenum">
              <a:rPr lang="it-IT" smtClean="0"/>
              <a:pPr>
                <a:defRPr/>
              </a:pPr>
              <a:t>19</a:t>
            </a:fld>
            <a:endParaRPr lang="it-I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E91045-F671-4388-B444-AFEF7500B338}" type="slidenum">
              <a:rPr lang="it-IT" smtClean="0"/>
              <a:pPr>
                <a:defRPr/>
              </a:pPr>
              <a:t>20</a:t>
            </a:fld>
            <a:endParaRPr lang="it-I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E91045-F671-4388-B444-AFEF7500B338}" type="slidenum">
              <a:rPr lang="it-IT" smtClean="0"/>
              <a:pPr>
                <a:defRPr/>
              </a:pPr>
              <a:t>21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E91045-F671-4388-B444-AFEF7500B338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E91045-F671-4388-B444-AFEF7500B338}" type="slidenum">
              <a:rPr lang="it-IT" smtClean="0"/>
              <a:pPr>
                <a:defRPr/>
              </a:pPr>
              <a:t>22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E91045-F671-4388-B444-AFEF7500B338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E91045-F671-4388-B444-AFEF7500B338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E91045-F671-4388-B444-AFEF7500B338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E91045-F671-4388-B444-AFEF7500B338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E91045-F671-4388-B444-AFEF7500B338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E91045-F671-4388-B444-AFEF7500B338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E91045-F671-4388-B444-AFEF7500B338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9835" y="692696"/>
            <a:ext cx="4258629" cy="164134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852936"/>
            <a:ext cx="8280920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106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92088" y="5949950"/>
            <a:ext cx="2133600" cy="2000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4546B7D9-30B2-4545-9F38-E6279FBEC96B}" type="datetime1">
              <a:rPr lang="it-IT" smtClean="0"/>
              <a:t>01/08/2014</a:t>
            </a:fld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FBD86598-A138-4365-87CF-34646F8452B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638314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92088" y="5949950"/>
            <a:ext cx="2133600" cy="2000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0D1FE4DE-CBA5-49B3-A109-0E87F3FF006E}" type="datetime1">
              <a:rPr lang="it-IT" smtClean="0"/>
              <a:t>01/08/2014</a:t>
            </a:fld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956EACAD-9896-4D0C-80DF-B08CE029F74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43175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>
            <a:lvl1pPr>
              <a:defRPr sz="1100">
                <a:solidFill>
                  <a:srgbClr val="336699"/>
                </a:solidFill>
                <a:latin typeface="+mn-lt"/>
              </a:defRPr>
            </a:lvl1pPr>
          </a:lstStyle>
          <a:p>
            <a:fld id="{48474A71-44D1-4A33-A079-9049C0E67782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10" name="Connettore 1 9"/>
          <p:cNvCxnSpPr/>
          <p:nvPr userDrawn="1"/>
        </p:nvCxnSpPr>
        <p:spPr>
          <a:xfrm>
            <a:off x="457200" y="6545237"/>
            <a:ext cx="8202167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olo 1"/>
          <p:cNvSpPr txBox="1">
            <a:spLocks/>
          </p:cNvSpPr>
          <p:nvPr userDrawn="1"/>
        </p:nvSpPr>
        <p:spPr>
          <a:xfrm>
            <a:off x="457200" y="274638"/>
            <a:ext cx="6779096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100" b="0" kern="1200" dirty="0" smtClean="0">
                <a:solidFill>
                  <a:srgbClr val="336699"/>
                </a:solidFill>
                <a:latin typeface="+mj-lt"/>
                <a:ea typeface="+mj-ea"/>
                <a:cs typeface="+mj-cs"/>
              </a:rPr>
              <a:t>Roma, 1 agosto </a:t>
            </a:r>
            <a:r>
              <a:rPr lang="it-IT" sz="1100" b="0" kern="1200" baseline="0" dirty="0" smtClean="0">
                <a:solidFill>
                  <a:srgbClr val="336699"/>
                </a:solidFill>
                <a:latin typeface="+mj-lt"/>
                <a:ea typeface="+mj-ea"/>
                <a:cs typeface="+mj-cs"/>
              </a:rPr>
              <a:t>2014</a:t>
            </a:r>
            <a:endParaRPr lang="it-IT" sz="1100" b="0" kern="1200" dirty="0" smtClean="0">
              <a:solidFill>
                <a:srgbClr val="336699"/>
              </a:solidFill>
              <a:latin typeface="+mj-lt"/>
              <a:ea typeface="+mj-ea"/>
              <a:cs typeface="+mj-cs"/>
            </a:endParaRPr>
          </a:p>
          <a:p>
            <a:pPr algn="l">
              <a:spcBef>
                <a:spcPts val="1200"/>
              </a:spcBef>
            </a:pPr>
            <a:r>
              <a:rPr lang="it-IT" sz="1100" b="1" kern="1200" dirty="0" smtClean="0">
                <a:solidFill>
                  <a:srgbClr val="336699"/>
                </a:solidFill>
                <a:effectLst/>
                <a:latin typeface="+mj-lt"/>
                <a:ea typeface="+mj-ea"/>
                <a:cs typeface="+mj-cs"/>
              </a:rPr>
              <a:t>OSSERVATORIO SUL MERCATO IMMOBILIARE TURISTICO</a:t>
            </a:r>
            <a:endParaRPr lang="it-IT" sz="1100" dirty="0">
              <a:solidFill>
                <a:srgbClr val="336699"/>
              </a:solidFill>
              <a:latin typeface="+mn-lt"/>
            </a:endParaRPr>
          </a:p>
        </p:txBody>
      </p:sp>
      <p:pic>
        <p:nvPicPr>
          <p:cNvPr id="8" name="Immagine 7" descr="F:\Aree\OssImm\Francesca Pagnini\1GESTIONE AREA\Segreteria varie\Logo Nomisma\Nomisma - Marchio 2013 pant 286-01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5868"/>
            <a:ext cx="1628006" cy="11436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871" y="212944"/>
            <a:ext cx="718721" cy="829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4252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492896"/>
            <a:ext cx="3079255" cy="1186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47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92088" y="5949950"/>
            <a:ext cx="2133600" cy="2000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3EB6B1A1-8ACE-45E6-A05D-6665AA8E4318}" type="datetime1">
              <a:rPr lang="it-IT" smtClean="0"/>
              <a:t>01/08/2014</a:t>
            </a:fld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093CBCDE-4BA1-4E6A-9F47-FD127B0D051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142059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92088" y="5949950"/>
            <a:ext cx="2133600" cy="2000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FEDE2BC8-D4A1-4C31-9D16-2F441ED17522}" type="datetime1">
              <a:rPr lang="it-IT" smtClean="0"/>
              <a:t>01/08/2014</a:t>
            </a:fld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093CBCDE-4BA1-4E6A-9F47-FD127B0D051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142059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92088" y="5949950"/>
            <a:ext cx="2133600" cy="2000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78FA6F5A-65AC-40EC-9E66-EED3492861B9}" type="datetime1">
              <a:rPr lang="it-IT" smtClean="0"/>
              <a:t>01/08/2014</a:t>
            </a:fld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093CBCDE-4BA1-4E6A-9F47-FD127B0D051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142059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92088" y="5949950"/>
            <a:ext cx="2133600" cy="2000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AEAC4379-0021-4BB5-BAAB-8C743C667A28}" type="datetime1">
              <a:rPr lang="it-IT" smtClean="0"/>
              <a:t>01/08/2014</a:t>
            </a:fld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093CBCDE-4BA1-4E6A-9F47-FD127B0D051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142059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92088" y="5949950"/>
            <a:ext cx="2133600" cy="2000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87D50EEA-12BE-40C4-8634-7D03BF101F59}" type="datetime1">
              <a:rPr lang="it-IT" smtClean="0"/>
              <a:t>01/08/2014</a:t>
            </a:fld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093CBCDE-4BA1-4E6A-9F47-FD127B0D051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142059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89586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3A6F2-7279-4C43-BE78-B059C178C96E}" type="datetime1">
              <a:rPr lang="it-IT" smtClean="0"/>
              <a:t>01/08/2014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74A71-44D1-4A33-A079-9049C0E6778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2353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004048" y="6144398"/>
            <a:ext cx="36004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it-IT" sz="1600" dirty="0" smtClean="0">
                <a:solidFill>
                  <a:srgbClr val="336699"/>
                </a:solidFill>
              </a:rPr>
              <a:t>          Roma, 1 agosto 2014</a:t>
            </a:r>
            <a:endParaRPr lang="it-IT" sz="1600" dirty="0">
              <a:solidFill>
                <a:srgbClr val="336699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115616" y="3596823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400" dirty="0">
                <a:solidFill>
                  <a:schemeClr val="bg1"/>
                </a:solidFill>
              </a:rPr>
              <a:t>OSSERVATORIO NAZIONALE IMMOBILIARE TURISTICO 2014</a:t>
            </a:r>
          </a:p>
          <a:p>
            <a:pPr algn="r"/>
            <a:r>
              <a:rPr lang="it-IT" sz="2400" dirty="0">
                <a:solidFill>
                  <a:schemeClr val="bg1"/>
                </a:solidFill>
              </a:rPr>
              <a:t> </a:t>
            </a:r>
          </a:p>
          <a:p>
            <a:pPr algn="r"/>
            <a:r>
              <a:rPr lang="it-IT" sz="2400" dirty="0">
                <a:solidFill>
                  <a:schemeClr val="bg1"/>
                </a:solidFill>
              </a:rPr>
              <a:t>SUL MERCATO DELLE CASE PER VACANZA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734545"/>
            <a:ext cx="1438275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048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 altLang="it-IT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A71-44D1-4A33-A079-9049C0E67782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467544" y="6088940"/>
            <a:ext cx="8076827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300" dirty="0" smtClean="0"/>
              <a:t>Fonte</a:t>
            </a:r>
            <a:r>
              <a:rPr lang="it-IT" sz="1300" dirty="0"/>
              <a:t>: </a:t>
            </a:r>
            <a:r>
              <a:rPr lang="it-IT" sz="1300" dirty="0" err="1"/>
              <a:t>Bank</a:t>
            </a:r>
            <a:r>
              <a:rPr lang="it-IT" sz="1300" dirty="0"/>
              <a:t> </a:t>
            </a:r>
            <a:r>
              <a:rPr lang="it-IT" sz="1300" dirty="0" err="1"/>
              <a:t>Lending</a:t>
            </a:r>
            <a:r>
              <a:rPr lang="it-IT" sz="1300" dirty="0"/>
              <a:t> </a:t>
            </a:r>
            <a:r>
              <a:rPr lang="it-IT" sz="1300" dirty="0" err="1"/>
              <a:t>Survey</a:t>
            </a:r>
            <a:r>
              <a:rPr lang="it-IT" sz="1300" dirty="0"/>
              <a:t> e segnalazioni di </a:t>
            </a:r>
            <a:r>
              <a:rPr lang="it-IT" sz="1300" dirty="0" smtClean="0"/>
              <a:t>vigilanza</a:t>
            </a:r>
            <a:endParaRPr lang="it-IT" sz="13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455613" y="1124744"/>
            <a:ext cx="8220843" cy="646331"/>
          </a:xfrm>
          <a:prstGeom prst="rect">
            <a:avLst/>
          </a:prstGeom>
          <a:solidFill>
            <a:srgbClr val="3366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bg1"/>
                </a:solidFill>
              </a:rPr>
              <a:t>PRESTITI PER ACQUISTO DI ABITAZIONI: NUOVE EROGAZIONI  E PREVISIONI </a:t>
            </a:r>
          </a:p>
          <a:p>
            <a:pPr algn="ctr"/>
            <a:r>
              <a:rPr lang="it-IT" i="1" dirty="0" smtClean="0">
                <a:solidFill>
                  <a:schemeClr val="bg1"/>
                </a:solidFill>
              </a:rPr>
              <a:t>(milioni di euro; dati trimestrali)</a:t>
            </a:r>
            <a:endParaRPr lang="it-IT" altLang="it-IT" i="1" baseline="30000" dirty="0">
              <a:solidFill>
                <a:schemeClr val="bg1"/>
              </a:solidFill>
            </a:endParaRPr>
          </a:p>
        </p:txBody>
      </p:sp>
      <p:graphicFrame>
        <p:nvGraphicFramePr>
          <p:cNvPr id="7" name="Grafic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389223"/>
              </p:ext>
            </p:extLst>
          </p:nvPr>
        </p:nvGraphicFramePr>
        <p:xfrm>
          <a:off x="611560" y="2204864"/>
          <a:ext cx="792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568958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 alt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611558" y="1432622"/>
            <a:ext cx="7776865" cy="338554"/>
          </a:xfrm>
          <a:prstGeom prst="rect">
            <a:avLst/>
          </a:prstGeom>
          <a:solidFill>
            <a:srgbClr val="3366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solidFill>
                  <a:schemeClr val="bg1"/>
                </a:solidFill>
              </a:rPr>
              <a:t>ITALIA - NUMERO DI COMPRAVENDITE RESIDENZIALI ANNUALI E PREVISIONI</a:t>
            </a:r>
            <a:endParaRPr lang="it-IT" altLang="it-IT" sz="1600" i="1" baseline="30000" dirty="0">
              <a:solidFill>
                <a:schemeClr val="bg1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A71-44D1-4A33-A079-9049C0E67782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611559" y="5949280"/>
            <a:ext cx="3195404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300" dirty="0" smtClean="0"/>
              <a:t>* Previsioni</a:t>
            </a:r>
          </a:p>
          <a:p>
            <a:pPr algn="just">
              <a:spcBef>
                <a:spcPts val="600"/>
              </a:spcBef>
            </a:pPr>
            <a:r>
              <a:rPr lang="it-IT" sz="1300" dirty="0" smtClean="0"/>
              <a:t>Fonte</a:t>
            </a:r>
            <a:r>
              <a:rPr lang="it-IT" sz="1300" dirty="0"/>
              <a:t>: Nomisma e Agenzia delle Entrate</a:t>
            </a:r>
          </a:p>
        </p:txBody>
      </p:sp>
      <p:graphicFrame>
        <p:nvGraphicFramePr>
          <p:cNvPr id="7" name="Grafic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670973"/>
              </p:ext>
            </p:extLst>
          </p:nvPr>
        </p:nvGraphicFramePr>
        <p:xfrm>
          <a:off x="683566" y="2060848"/>
          <a:ext cx="7704857" cy="3672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402754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 altLang="it-IT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A71-44D1-4A33-A079-9049C0E67782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604756" y="5805264"/>
            <a:ext cx="8220843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300" dirty="0"/>
              <a:t>Fonte: </a:t>
            </a:r>
            <a:r>
              <a:rPr lang="it-IT" sz="1300" dirty="0" smtClean="0"/>
              <a:t>Indagine Nomisma 2014</a:t>
            </a:r>
            <a:endParaRPr lang="it-IT" sz="13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604756" y="1412776"/>
            <a:ext cx="3744000" cy="784800"/>
          </a:xfrm>
          <a:prstGeom prst="rect">
            <a:avLst/>
          </a:prstGeom>
          <a:solidFill>
            <a:srgbClr val="3366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altLang="it-IT" sz="1500" dirty="0">
                <a:solidFill>
                  <a:schemeClr val="bg1"/>
                </a:solidFill>
              </a:rPr>
              <a:t>INVESTIMENTI REALI </a:t>
            </a:r>
            <a:r>
              <a:rPr lang="it-IT" altLang="it-IT" sz="1500" dirty="0" smtClean="0">
                <a:solidFill>
                  <a:schemeClr val="bg1"/>
                </a:solidFill>
              </a:rPr>
              <a:t> - Intenzioni </a:t>
            </a:r>
            <a:r>
              <a:rPr lang="it-IT" altLang="it-IT" sz="1500" dirty="0">
                <a:solidFill>
                  <a:schemeClr val="bg1"/>
                </a:solidFill>
              </a:rPr>
              <a:t>di acquisto di un’abitazione </a:t>
            </a:r>
            <a:r>
              <a:rPr lang="it-IT" altLang="it-IT" sz="1500" dirty="0" smtClean="0">
                <a:solidFill>
                  <a:schemeClr val="bg1"/>
                </a:solidFill>
              </a:rPr>
              <a:t>nei </a:t>
            </a:r>
            <a:r>
              <a:rPr lang="it-IT" altLang="it-IT" sz="1500" dirty="0">
                <a:solidFill>
                  <a:schemeClr val="bg1"/>
                </a:solidFill>
              </a:rPr>
              <a:t>prossimi 12 mesi</a:t>
            </a:r>
            <a:endParaRPr lang="it-IT" altLang="it-IT" sz="1500" i="1" dirty="0">
              <a:solidFill>
                <a:schemeClr val="bg1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5076472" y="1412776"/>
            <a:ext cx="3744000" cy="784830"/>
          </a:xfrm>
          <a:prstGeom prst="rect">
            <a:avLst/>
          </a:prstGeom>
          <a:solidFill>
            <a:srgbClr val="336699"/>
          </a:solidFill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it-IT" altLang="it-IT" sz="1500" dirty="0"/>
              <a:t>DIPENDENZA DA </a:t>
            </a:r>
            <a:r>
              <a:rPr lang="it-IT" altLang="it-IT" sz="1500" dirty="0" smtClean="0"/>
              <a:t>MUTUO - Per </a:t>
            </a:r>
            <a:r>
              <a:rPr lang="it-IT" altLang="it-IT" sz="1500" dirty="0"/>
              <a:t>chi è intenzionato ad acquistare un’abitazione nei prossimi 12 mesi</a:t>
            </a:r>
            <a:endParaRPr lang="it-IT" altLang="it-IT" sz="1500" i="1" baseline="30000" dirty="0"/>
          </a:p>
        </p:txBody>
      </p:sp>
      <p:graphicFrame>
        <p:nvGraphicFramePr>
          <p:cNvPr id="12" name="Grafico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141041"/>
              </p:ext>
            </p:extLst>
          </p:nvPr>
        </p:nvGraphicFramePr>
        <p:xfrm>
          <a:off x="4997272" y="2564904"/>
          <a:ext cx="38232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Grafic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582254"/>
              </p:ext>
            </p:extLst>
          </p:nvPr>
        </p:nvGraphicFramePr>
        <p:xfrm>
          <a:off x="620190" y="2564904"/>
          <a:ext cx="38232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46431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A71-44D1-4A33-A079-9049C0E67782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55613" y="1691516"/>
            <a:ext cx="8220843" cy="369332"/>
          </a:xfrm>
          <a:prstGeom prst="rect">
            <a:avLst/>
          </a:prstGeom>
          <a:solidFill>
            <a:srgbClr val="336699"/>
          </a:solidFill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13 grandi città – Variazioni semestrali dei prezzi correnti degli immobili </a:t>
            </a:r>
            <a:r>
              <a:rPr lang="it-IT" i="1" dirty="0"/>
              <a:t>(%)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16721"/>
              </p:ext>
            </p:extLst>
          </p:nvPr>
        </p:nvGraphicFramePr>
        <p:xfrm>
          <a:off x="457200" y="2348883"/>
          <a:ext cx="8229599" cy="29523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4980"/>
                <a:gridCol w="1249253"/>
                <a:gridCol w="1249253"/>
                <a:gridCol w="1249253"/>
                <a:gridCol w="1249253"/>
                <a:gridCol w="1247607"/>
              </a:tblGrid>
              <a:tr h="4266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cap="all" dirty="0">
                          <a:effectLst/>
                        </a:rPr>
                        <a:t> </a:t>
                      </a:r>
                      <a:endParaRPr lang="it-IT" sz="1600" b="1" cap="all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cap="all">
                          <a:effectLst/>
                        </a:rPr>
                        <a:t>I 2012</a:t>
                      </a:r>
                      <a:endParaRPr lang="it-IT" sz="1600" b="1" cap="all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cap="all">
                          <a:effectLst/>
                        </a:rPr>
                        <a:t>II 2012</a:t>
                      </a:r>
                      <a:endParaRPr lang="it-IT" sz="1600" b="1" cap="all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cap="all">
                          <a:effectLst/>
                        </a:rPr>
                        <a:t>I 2013</a:t>
                      </a:r>
                      <a:endParaRPr lang="it-IT" sz="1600" b="1" cap="all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cap="all">
                          <a:effectLst/>
                        </a:rPr>
                        <a:t>II 2013</a:t>
                      </a:r>
                      <a:endParaRPr lang="it-IT" sz="1600" b="1" cap="all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cap="all">
                          <a:effectLst/>
                        </a:rPr>
                        <a:t>I 2014</a:t>
                      </a:r>
                      <a:endParaRPr lang="it-IT" sz="1600" b="1" cap="all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314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cap="none" dirty="0" smtClean="0">
                          <a:effectLst/>
                        </a:rPr>
                        <a:t>Abitazioni nuove</a:t>
                      </a:r>
                      <a:endParaRPr lang="it-IT" sz="1600" b="1" cap="none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cap="all" dirty="0">
                          <a:effectLst/>
                        </a:rPr>
                        <a:t>-1,8</a:t>
                      </a:r>
                      <a:endParaRPr lang="it-IT" sz="1600" b="1" cap="all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cap="all">
                          <a:effectLst/>
                        </a:rPr>
                        <a:t>-2,1</a:t>
                      </a:r>
                      <a:endParaRPr lang="it-IT" sz="1600" b="1" cap="all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cap="all">
                          <a:effectLst/>
                        </a:rPr>
                        <a:t>-2,9</a:t>
                      </a:r>
                      <a:endParaRPr lang="it-IT" sz="1600" b="1" cap="all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cap="all">
                          <a:effectLst/>
                        </a:rPr>
                        <a:t>-2,0</a:t>
                      </a:r>
                      <a:endParaRPr lang="it-IT" sz="1600" b="1" cap="all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cap="all">
                          <a:effectLst/>
                        </a:rPr>
                        <a:t>-2,2</a:t>
                      </a:r>
                      <a:endParaRPr lang="it-IT" sz="1600" b="1" cap="all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314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cap="none" dirty="0" smtClean="0">
                          <a:effectLst/>
                        </a:rPr>
                        <a:t>Abitazioni usate</a:t>
                      </a:r>
                      <a:endParaRPr lang="it-IT" sz="1600" b="1" cap="none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cap="all">
                          <a:effectLst/>
                        </a:rPr>
                        <a:t>-2,0</a:t>
                      </a:r>
                      <a:endParaRPr lang="it-IT" sz="1600" b="1" cap="all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cap="all">
                          <a:effectLst/>
                        </a:rPr>
                        <a:t>-2,1</a:t>
                      </a:r>
                      <a:endParaRPr lang="it-IT" sz="1600" b="1" cap="all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cap="all">
                          <a:effectLst/>
                        </a:rPr>
                        <a:t>-3,2</a:t>
                      </a:r>
                      <a:endParaRPr lang="it-IT" sz="1600" b="1" cap="all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cap="all">
                          <a:effectLst/>
                        </a:rPr>
                        <a:t>-2,2</a:t>
                      </a:r>
                      <a:endParaRPr lang="it-IT" sz="1600" b="1" cap="all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cap="all">
                          <a:effectLst/>
                        </a:rPr>
                        <a:t>-2,6</a:t>
                      </a:r>
                      <a:endParaRPr lang="it-IT" sz="1600" b="1" cap="all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314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cap="none" dirty="0" smtClean="0">
                          <a:effectLst/>
                        </a:rPr>
                        <a:t>Uffici</a:t>
                      </a:r>
                      <a:endParaRPr lang="it-IT" sz="1600" b="1" cap="none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cap="all">
                          <a:effectLst/>
                        </a:rPr>
                        <a:t>-2,1</a:t>
                      </a:r>
                      <a:endParaRPr lang="it-IT" sz="1600" b="1" cap="all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cap="all">
                          <a:effectLst/>
                        </a:rPr>
                        <a:t>-2,2</a:t>
                      </a:r>
                      <a:endParaRPr lang="it-IT" sz="1600" b="1" cap="all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cap="all">
                          <a:effectLst/>
                        </a:rPr>
                        <a:t>-3,3</a:t>
                      </a:r>
                      <a:endParaRPr lang="it-IT" sz="1600" b="1" cap="all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cap="all">
                          <a:effectLst/>
                        </a:rPr>
                        <a:t>-2,3</a:t>
                      </a:r>
                      <a:endParaRPr lang="it-IT" sz="1600" b="1" cap="all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cap="all">
                          <a:effectLst/>
                        </a:rPr>
                        <a:t>-2,7</a:t>
                      </a:r>
                      <a:endParaRPr lang="it-IT" sz="1600" b="1" cap="all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314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cap="none" dirty="0" smtClean="0">
                          <a:effectLst/>
                        </a:rPr>
                        <a:t>Negozi</a:t>
                      </a:r>
                      <a:endParaRPr lang="it-IT" sz="1600" b="1" cap="none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cap="all">
                          <a:effectLst/>
                        </a:rPr>
                        <a:t>-1,6</a:t>
                      </a:r>
                      <a:endParaRPr lang="it-IT" sz="1600" b="1" cap="all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cap="all">
                          <a:effectLst/>
                        </a:rPr>
                        <a:t>-1,8</a:t>
                      </a:r>
                      <a:endParaRPr lang="it-IT" sz="1600" b="1" cap="all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cap="all">
                          <a:effectLst/>
                        </a:rPr>
                        <a:t>-2,5</a:t>
                      </a:r>
                      <a:endParaRPr lang="it-IT" sz="1600" b="1" cap="all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cap="all">
                          <a:effectLst/>
                        </a:rPr>
                        <a:t>-1,9</a:t>
                      </a:r>
                      <a:endParaRPr lang="it-IT" sz="1600" b="1" cap="all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cap="all" dirty="0">
                          <a:effectLst/>
                        </a:rPr>
                        <a:t>-2,5</a:t>
                      </a:r>
                      <a:endParaRPr lang="it-IT" sz="1600" b="1" cap="all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455613" y="5949280"/>
            <a:ext cx="3195404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300" dirty="0"/>
              <a:t>Fonte: </a:t>
            </a:r>
            <a:r>
              <a:rPr lang="it-IT" sz="1300" dirty="0" smtClean="0"/>
              <a:t>Nomisma</a:t>
            </a:r>
            <a:endParaRPr lang="it-IT" sz="1300" dirty="0"/>
          </a:p>
        </p:txBody>
      </p:sp>
    </p:spTree>
    <p:extLst>
      <p:ext uri="{BB962C8B-B14F-4D97-AF65-F5344CB8AC3E}">
        <p14:creationId xmlns:p14="http://schemas.microsoft.com/office/powerpoint/2010/main" val="4292022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 altLang="it-IT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A71-44D1-4A33-A079-9049C0E67782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455613" y="5949280"/>
            <a:ext cx="3195404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300" dirty="0"/>
              <a:t>Fonte: </a:t>
            </a:r>
            <a:r>
              <a:rPr lang="it-IT" sz="1300" dirty="0" smtClean="0"/>
              <a:t>Nomisma</a:t>
            </a:r>
            <a:endParaRPr lang="it-IT" sz="13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986888"/>
              </p:ext>
            </p:extLst>
          </p:nvPr>
        </p:nvGraphicFramePr>
        <p:xfrm>
          <a:off x="457200" y="2348878"/>
          <a:ext cx="8219257" cy="3240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25029"/>
                <a:gridCol w="2697114"/>
                <a:gridCol w="2697114"/>
              </a:tblGrid>
              <a:tr h="99011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 </a:t>
                      </a:r>
                      <a:endParaRPr lang="it-IT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Mercato al dettaglio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 </a:t>
                      </a:r>
                      <a:r>
                        <a:rPr lang="it-IT" sz="1500" dirty="0" smtClean="0">
                          <a:effectLst/>
                        </a:rPr>
                        <a:t>I 08-I 14 </a:t>
                      </a:r>
                      <a:r>
                        <a:rPr lang="it-IT" sz="1500" dirty="0">
                          <a:effectLst/>
                        </a:rPr>
                        <a:t>(%)</a:t>
                      </a:r>
                      <a:endParaRPr lang="it-IT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5005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Nominali</a:t>
                      </a:r>
                      <a:endParaRPr lang="it-IT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Reali</a:t>
                      </a:r>
                      <a:endParaRPr lang="it-IT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Abitazioni nuove</a:t>
                      </a:r>
                      <a:endParaRPr lang="it-IT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-18,6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-25,8</a:t>
                      </a: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Abitazioni usate</a:t>
                      </a:r>
                      <a:endParaRPr lang="it-IT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-19,1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-26,4</a:t>
                      </a: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Uffici</a:t>
                      </a:r>
                      <a:endParaRPr lang="it-IT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-19,3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-26,5</a:t>
                      </a: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Negozi</a:t>
                      </a:r>
                      <a:endParaRPr lang="it-IT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-16,0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-23,5</a:t>
                      </a: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CasellaDiTesto 12"/>
          <p:cNvSpPr txBox="1"/>
          <p:nvPr/>
        </p:nvSpPr>
        <p:spPr>
          <a:xfrm>
            <a:off x="455613" y="1547500"/>
            <a:ext cx="8220843" cy="369332"/>
          </a:xfrm>
          <a:prstGeom prst="rect">
            <a:avLst/>
          </a:prstGeom>
          <a:solidFill>
            <a:srgbClr val="3366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bg1"/>
                </a:solidFill>
              </a:rPr>
              <a:t>EVOLUZIONE DEI VALORI IMMOBILIARI</a:t>
            </a:r>
          </a:p>
        </p:txBody>
      </p:sp>
    </p:spTree>
    <p:extLst>
      <p:ext uri="{BB962C8B-B14F-4D97-AF65-F5344CB8AC3E}">
        <p14:creationId xmlns:p14="http://schemas.microsoft.com/office/powerpoint/2010/main" val="20697491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A71-44D1-4A33-A079-9049C0E67782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55613" y="1486525"/>
            <a:ext cx="8220843" cy="646331"/>
          </a:xfrm>
          <a:prstGeom prst="rect">
            <a:avLst/>
          </a:prstGeom>
          <a:solidFill>
            <a:srgbClr val="336699"/>
          </a:solidFill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13 grandi città – Previsioni dei prezzi medi degli immobili a valori correnti: confronto tra i valori elaborati a luglio 2014 e quelli di marzo 2014 </a:t>
            </a:r>
            <a:r>
              <a:rPr lang="it-IT" i="1" dirty="0"/>
              <a:t>(variazioni % annuali)</a:t>
            </a:r>
          </a:p>
        </p:txBody>
      </p:sp>
      <p:sp>
        <p:nvSpPr>
          <p:cNvPr id="5" name="Rettangolo 4"/>
          <p:cNvSpPr/>
          <p:nvPr/>
        </p:nvSpPr>
        <p:spPr>
          <a:xfrm>
            <a:off x="527621" y="6093296"/>
            <a:ext cx="8220843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300" dirty="0"/>
              <a:t>Fonte: </a:t>
            </a:r>
            <a:r>
              <a:rPr lang="it-IT" sz="1300" dirty="0" smtClean="0"/>
              <a:t>Nomisma</a:t>
            </a:r>
            <a:endParaRPr lang="it-IT" sz="13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56246"/>
              </p:ext>
            </p:extLst>
          </p:nvPr>
        </p:nvGraphicFramePr>
        <p:xfrm>
          <a:off x="552663" y="2420888"/>
          <a:ext cx="8038673" cy="28803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5702"/>
                <a:gridCol w="1054674"/>
                <a:gridCol w="1041812"/>
                <a:gridCol w="381033"/>
                <a:gridCol w="1059497"/>
                <a:gridCol w="1040204"/>
                <a:gridCol w="381033"/>
                <a:gridCol w="1080398"/>
                <a:gridCol w="1064320"/>
              </a:tblGrid>
              <a:tr h="5243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  <a:endParaRPr lang="it-IT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Abitazioni</a:t>
                      </a:r>
                      <a:endParaRPr lang="it-I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it-I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Uffici</a:t>
                      </a:r>
                      <a:endParaRPr lang="it-I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it-I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Negozi</a:t>
                      </a:r>
                      <a:endParaRPr lang="it-I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8161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it-IT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Marzo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2014</a:t>
                      </a:r>
                      <a:endParaRPr lang="it-I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Luglio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2014</a:t>
                      </a:r>
                      <a:endParaRPr lang="it-I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it-I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Marzo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2014</a:t>
                      </a:r>
                      <a:endParaRPr lang="it-I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Luglio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2014</a:t>
                      </a:r>
                      <a:endParaRPr lang="it-I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it-I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Marzo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2014</a:t>
                      </a:r>
                      <a:endParaRPr lang="it-I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Luglio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2014</a:t>
                      </a:r>
                      <a:endParaRPr lang="it-I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32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2014</a:t>
                      </a:r>
                      <a:endParaRPr lang="it-IT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-4,6</a:t>
                      </a:r>
                      <a:endParaRPr lang="it-IT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-4,6</a:t>
                      </a:r>
                      <a:endParaRPr lang="it-I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it-I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-4,6</a:t>
                      </a:r>
                      <a:endParaRPr lang="it-I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-4,9</a:t>
                      </a:r>
                      <a:endParaRPr lang="it-I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it-I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-3,9</a:t>
                      </a:r>
                      <a:endParaRPr lang="it-I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-4,4</a:t>
                      </a:r>
                      <a:endParaRPr lang="it-I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32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2015</a:t>
                      </a:r>
                      <a:endParaRPr lang="it-IT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-1,1</a:t>
                      </a:r>
                      <a:endParaRPr lang="it-I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-1,2</a:t>
                      </a:r>
                      <a:endParaRPr lang="it-I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it-I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-1,4</a:t>
                      </a:r>
                      <a:endParaRPr lang="it-I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-1,4</a:t>
                      </a:r>
                      <a:endParaRPr lang="it-I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it-I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-1,1</a:t>
                      </a:r>
                      <a:endParaRPr lang="it-I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-1,3</a:t>
                      </a:r>
                      <a:endParaRPr lang="it-I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32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2016</a:t>
                      </a:r>
                      <a:endParaRPr lang="it-IT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+1,1</a:t>
                      </a:r>
                      <a:endParaRPr lang="it-I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+1,4</a:t>
                      </a:r>
                      <a:endParaRPr lang="it-I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it-I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+0,8</a:t>
                      </a:r>
                      <a:endParaRPr lang="it-I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+1,3</a:t>
                      </a:r>
                      <a:endParaRPr lang="it-IT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it-I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+0,9</a:t>
                      </a:r>
                      <a:endParaRPr lang="it-I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+1,1</a:t>
                      </a:r>
                      <a:endParaRPr lang="it-IT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769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 altLang="it-IT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A71-44D1-4A33-A079-9049C0E67782}" type="slidenum">
              <a:rPr lang="it-IT" smtClean="0"/>
              <a:pPr/>
              <a:t>16</a:t>
            </a:fld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455612" y="5949280"/>
            <a:ext cx="8004819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300" dirty="0"/>
              <a:t>Fonte: elaborazioni Nomisma e </a:t>
            </a:r>
            <a:r>
              <a:rPr lang="it-IT" sz="1300" dirty="0" err="1"/>
              <a:t>Fimaa</a:t>
            </a:r>
            <a:r>
              <a:rPr lang="it-IT" sz="1300" dirty="0"/>
              <a:t>-Confcommercio su dati Agenzia delle Entrate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611560" y="1547500"/>
            <a:ext cx="7848871" cy="369332"/>
          </a:xfrm>
          <a:prstGeom prst="rect">
            <a:avLst/>
          </a:prstGeom>
          <a:solidFill>
            <a:srgbClr val="3366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bg1"/>
                </a:solidFill>
              </a:rPr>
              <a:t>NUMERO DI COMPRAVENDITE DI ABITAZIONI – VARIAZIONI % ANNUALI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464138"/>
              </p:ext>
            </p:extLst>
          </p:nvPr>
        </p:nvGraphicFramePr>
        <p:xfrm>
          <a:off x="611561" y="2348880"/>
          <a:ext cx="7848870" cy="32643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1816"/>
                <a:gridCol w="1961816"/>
                <a:gridCol w="1962619"/>
                <a:gridCol w="1962619"/>
              </a:tblGrid>
              <a:tr h="8160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 cap="all" dirty="0">
                          <a:effectLst/>
                        </a:rPr>
                        <a:t> </a:t>
                      </a:r>
                      <a:endParaRPr lang="it-IT" sz="1400" b="1" cap="all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cap="all">
                          <a:effectLst/>
                        </a:rPr>
                        <a:t>2011/2010</a:t>
                      </a:r>
                      <a:endParaRPr lang="it-IT" sz="1400" b="1" cap="all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cap="all">
                          <a:effectLst/>
                        </a:rPr>
                        <a:t>2012/2011</a:t>
                      </a:r>
                      <a:endParaRPr lang="it-IT" sz="1400" b="1" cap="all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cap="all">
                          <a:effectLst/>
                        </a:rPr>
                        <a:t>2013/2012</a:t>
                      </a:r>
                      <a:endParaRPr lang="it-IT" sz="1400" b="1" cap="all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160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cap="all" dirty="0">
                          <a:effectLst/>
                        </a:rPr>
                        <a:t>Località marine</a:t>
                      </a:r>
                      <a:endParaRPr lang="it-IT" sz="1400" b="1" cap="all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cap="all" dirty="0">
                          <a:effectLst/>
                        </a:rPr>
                        <a:t>-3,0</a:t>
                      </a:r>
                      <a:endParaRPr lang="it-IT" sz="1400" b="1" cap="all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cap="all" dirty="0">
                          <a:effectLst/>
                        </a:rPr>
                        <a:t>-27,3</a:t>
                      </a:r>
                      <a:endParaRPr lang="it-IT" sz="1400" b="1" cap="all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cap="all" dirty="0">
                          <a:effectLst/>
                        </a:rPr>
                        <a:t>-9,9</a:t>
                      </a:r>
                      <a:endParaRPr lang="it-IT" sz="1400" b="1" cap="all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160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cap="all" dirty="0">
                          <a:effectLst/>
                        </a:rPr>
                        <a:t>Località montane</a:t>
                      </a:r>
                      <a:endParaRPr lang="it-IT" sz="1400" b="1" cap="all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cap="all" dirty="0">
                          <a:effectLst/>
                        </a:rPr>
                        <a:t>-6,9</a:t>
                      </a:r>
                      <a:endParaRPr lang="it-IT" sz="1400" b="1" cap="all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cap="all" dirty="0">
                          <a:effectLst/>
                        </a:rPr>
                        <a:t>-24,9</a:t>
                      </a:r>
                      <a:endParaRPr lang="it-IT" sz="1400" b="1" cap="all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cap="all" dirty="0">
                          <a:effectLst/>
                        </a:rPr>
                        <a:t>-6,7</a:t>
                      </a:r>
                      <a:endParaRPr lang="it-IT" sz="1400" b="1" cap="all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1609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400" b="1" kern="1200" cap="all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TOTALE</a:t>
                      </a:r>
                      <a:endParaRPr lang="it-IT" sz="1400" b="1" kern="1200" cap="all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400" b="1" kern="1200" cap="all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-3,7</a:t>
                      </a:r>
                      <a:endParaRPr lang="it-IT" sz="1400" b="1" kern="1200" cap="all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400" b="1" kern="1200" cap="all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-26,7</a:t>
                      </a:r>
                      <a:endParaRPr lang="it-IT" sz="1400" b="1" kern="1200" cap="all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400" b="1" kern="1200" cap="all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-9,5</a:t>
                      </a:r>
                      <a:endParaRPr lang="it-IT" sz="1400" b="1" kern="1200" cap="all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5836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 altLang="it-IT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A71-44D1-4A33-A079-9049C0E67782}" type="slidenum">
              <a:rPr lang="it-IT" smtClean="0"/>
              <a:pPr/>
              <a:t>17</a:t>
            </a:fld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569590" y="5373216"/>
            <a:ext cx="8004819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300" dirty="0"/>
              <a:t>Fonte: Nomisma e </a:t>
            </a:r>
            <a:r>
              <a:rPr lang="it-IT" sz="1300" dirty="0" err="1"/>
              <a:t>Fimaa</a:t>
            </a:r>
            <a:r>
              <a:rPr lang="it-IT" sz="1300" dirty="0"/>
              <a:t>-Confcommercio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611560" y="1547500"/>
            <a:ext cx="7848871" cy="369332"/>
          </a:xfrm>
          <a:prstGeom prst="rect">
            <a:avLst/>
          </a:prstGeom>
          <a:solidFill>
            <a:srgbClr val="336699"/>
          </a:solidFill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it-IT" dirty="0" smtClean="0"/>
              <a:t>VARIABILITÀ DELLA FLESSIONE DEI PREZZI IN RAPPORTO ALLA LOCALIZZAZIONE </a:t>
            </a:r>
            <a:endParaRPr lang="it-IT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502125"/>
              </p:ext>
            </p:extLst>
          </p:nvPr>
        </p:nvGraphicFramePr>
        <p:xfrm>
          <a:off x="611561" y="2420887"/>
          <a:ext cx="7848871" cy="21808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6679"/>
                <a:gridCol w="1169796"/>
                <a:gridCol w="1025230"/>
                <a:gridCol w="1485460"/>
                <a:gridCol w="990307"/>
                <a:gridCol w="1272183"/>
                <a:gridCol w="919216"/>
              </a:tblGrid>
              <a:tr h="46523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Media località turistiche: -5%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-2% / 2%</a:t>
                      </a:r>
                    </a:p>
                  </a:txBody>
                  <a:tcPr marL="9525" marR="9525" marT="9525" marB="0" anchor="ctr"/>
                </a:tc>
              </a:tr>
              <a:tr h="31984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Liguria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Piemonte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Friuli V.G.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Campania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Lazio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Trentino A.A.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Valle d'Aosta</a:t>
                      </a:r>
                    </a:p>
                  </a:txBody>
                  <a:tcPr marL="9525" marR="9525" marT="9525" marB="0" anchor="ctr"/>
                </a:tc>
              </a:tr>
              <a:tr h="31984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Umbria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Lombardia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Abruzzo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Puglia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Toscana</a:t>
                      </a:r>
                    </a:p>
                  </a:txBody>
                  <a:tcPr marL="9525" marR="9525" marT="9525" marB="0" anchor="ctr"/>
                </a:tc>
              </a:tr>
              <a:tr h="31984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Sicilia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Veneto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Molise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Calabria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Sardegna</a:t>
                      </a:r>
                    </a:p>
                  </a:txBody>
                  <a:tcPr marL="9525" marR="9525" marT="9525" marB="0" anchor="ctr"/>
                </a:tc>
              </a:tr>
              <a:tr h="31984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Emilia R.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Basilicata</a:t>
                      </a:r>
                    </a:p>
                  </a:txBody>
                  <a:tcPr marL="9525" marR="9525" marT="9525" marB="0" anchor="ctr"/>
                </a:tc>
              </a:tr>
              <a:tr h="31984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Marche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6103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 altLang="it-IT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A71-44D1-4A33-A079-9049C0E67782}" type="slidenum">
              <a:rPr lang="it-IT" smtClean="0"/>
              <a:pPr/>
              <a:t>18</a:t>
            </a:fld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611560" y="1547500"/>
            <a:ext cx="7848871" cy="369332"/>
          </a:xfrm>
          <a:prstGeom prst="rect">
            <a:avLst/>
          </a:prstGeom>
          <a:solidFill>
            <a:srgbClr val="3366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bg1"/>
                </a:solidFill>
              </a:rPr>
              <a:t>PREZZI MEDI </a:t>
            </a:r>
            <a:r>
              <a:rPr lang="it-IT" i="1" dirty="0" smtClean="0">
                <a:solidFill>
                  <a:schemeClr val="bg1"/>
                </a:solidFill>
              </a:rPr>
              <a:t>(Valori in Euro/mq) 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114424"/>
              </p:ext>
            </p:extLst>
          </p:nvPr>
        </p:nvGraphicFramePr>
        <p:xfrm>
          <a:off x="683564" y="2348880"/>
          <a:ext cx="7776865" cy="24482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100"/>
                <a:gridCol w="768085"/>
                <a:gridCol w="768085"/>
                <a:gridCol w="768085"/>
                <a:gridCol w="768085"/>
                <a:gridCol w="768085"/>
                <a:gridCol w="768085"/>
                <a:gridCol w="768085"/>
                <a:gridCol w="768085"/>
                <a:gridCol w="768085"/>
              </a:tblGrid>
              <a:tr h="386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200" b="1" cap="all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TOP NUOVI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CENTRALI USATI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PERIFERICI USATI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86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cap="all" dirty="0">
                          <a:effectLst/>
                          <a:latin typeface="+mj-lt"/>
                        </a:rPr>
                        <a:t> </a:t>
                      </a:r>
                      <a:endParaRPr lang="it-IT" sz="1200" b="1" cap="all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Min</a:t>
                      </a:r>
                      <a:endParaRPr lang="it-IT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Medio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Max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Min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Medio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Max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Min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Medio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Max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8375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b="1" cap="none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Mare</a:t>
                      </a:r>
                      <a:endParaRPr lang="it-IT" sz="1200" b="1" cap="none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2.078</a:t>
                      </a:r>
                    </a:p>
                  </a:txBody>
                  <a:tcPr marL="9525" marR="9525" marT="9525" marB="0" anchor="ctr"/>
                </a:tc>
              </a:tr>
              <a:tr h="8375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b="1" cap="none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Montagna</a:t>
                      </a:r>
                      <a:endParaRPr lang="it-IT" sz="1200" b="1" cap="none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2.134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Rettangolo 7"/>
          <p:cNvSpPr/>
          <p:nvPr/>
        </p:nvSpPr>
        <p:spPr>
          <a:xfrm>
            <a:off x="599629" y="5373216"/>
            <a:ext cx="8004819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300" dirty="0"/>
              <a:t>Fonte: Nomisma e </a:t>
            </a:r>
            <a:r>
              <a:rPr lang="it-IT" sz="1300" dirty="0" err="1"/>
              <a:t>Fimaa</a:t>
            </a:r>
            <a:r>
              <a:rPr lang="it-IT" sz="1300" dirty="0"/>
              <a:t>-Confcommercio</a:t>
            </a:r>
          </a:p>
        </p:txBody>
      </p:sp>
    </p:spTree>
    <p:extLst>
      <p:ext uri="{BB962C8B-B14F-4D97-AF65-F5344CB8AC3E}">
        <p14:creationId xmlns:p14="http://schemas.microsoft.com/office/powerpoint/2010/main" val="40408385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 altLang="it-IT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A71-44D1-4A33-A079-9049C0E67782}" type="slidenum">
              <a:rPr lang="it-IT" smtClean="0"/>
              <a:pPr/>
              <a:t>19</a:t>
            </a:fld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611560" y="1547500"/>
            <a:ext cx="7848871" cy="369332"/>
          </a:xfrm>
          <a:prstGeom prst="rect">
            <a:avLst/>
          </a:prstGeom>
          <a:solidFill>
            <a:srgbClr val="3366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bg1"/>
                </a:solidFill>
              </a:rPr>
              <a:t>CANONI MEDI </a:t>
            </a:r>
            <a:r>
              <a:rPr lang="it-IT" i="1" dirty="0" smtClean="0">
                <a:solidFill>
                  <a:schemeClr val="bg1"/>
                </a:solidFill>
              </a:rPr>
              <a:t>(Valori in Euro al mese)</a:t>
            </a:r>
          </a:p>
        </p:txBody>
      </p:sp>
      <p:sp>
        <p:nvSpPr>
          <p:cNvPr id="8" name="Rettangolo 7"/>
          <p:cNvSpPr/>
          <p:nvPr/>
        </p:nvSpPr>
        <p:spPr>
          <a:xfrm>
            <a:off x="599629" y="5373216"/>
            <a:ext cx="8004819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300" dirty="0"/>
              <a:t>Fonte: Nomisma e </a:t>
            </a:r>
            <a:r>
              <a:rPr lang="it-IT" sz="1300" dirty="0" err="1"/>
              <a:t>Fimaa</a:t>
            </a:r>
            <a:r>
              <a:rPr lang="it-IT" sz="1300" dirty="0"/>
              <a:t>-Confcommercio</a:t>
            </a: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785496"/>
              </p:ext>
            </p:extLst>
          </p:nvPr>
        </p:nvGraphicFramePr>
        <p:xfrm>
          <a:off x="683564" y="2348880"/>
          <a:ext cx="7776865" cy="24482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100"/>
                <a:gridCol w="768085"/>
                <a:gridCol w="768085"/>
                <a:gridCol w="768085"/>
                <a:gridCol w="768085"/>
                <a:gridCol w="768085"/>
                <a:gridCol w="768085"/>
                <a:gridCol w="768085"/>
                <a:gridCol w="768085"/>
                <a:gridCol w="768085"/>
              </a:tblGrid>
              <a:tr h="386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200" b="1" cap="all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GIUGNO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LUGLIO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AGOSTO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86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cap="all" dirty="0">
                          <a:effectLst/>
                          <a:latin typeface="+mj-lt"/>
                        </a:rPr>
                        <a:t> </a:t>
                      </a:r>
                      <a:endParaRPr lang="it-IT" sz="1200" b="1" cap="all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Min</a:t>
                      </a:r>
                      <a:endParaRPr lang="it-IT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Medio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Max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Min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Medio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Max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Min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Medio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Max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8375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b="1" cap="none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Mare</a:t>
                      </a:r>
                      <a:endParaRPr lang="it-IT" sz="1200" b="1" cap="none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657</a:t>
                      </a:r>
                    </a:p>
                  </a:txBody>
                  <a:tcPr marL="9525" marR="9525" marT="9525" marB="0" anchor="ctr"/>
                </a:tc>
              </a:tr>
              <a:tr h="8375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b="1" cap="none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Montagna</a:t>
                      </a:r>
                      <a:endParaRPr lang="it-IT" sz="1200" b="1" cap="none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824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09716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 alt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455613" y="1124744"/>
            <a:ext cx="8220843" cy="400110"/>
          </a:xfrm>
          <a:prstGeom prst="rect">
            <a:avLst/>
          </a:prstGeom>
          <a:solidFill>
            <a:srgbClr val="3366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altLang="it-IT" sz="2000" dirty="0" smtClean="0">
                <a:solidFill>
                  <a:schemeClr val="bg1"/>
                </a:solidFill>
              </a:rPr>
              <a:t>Che differenza fa un trimestre, specialmente se è il primo: è sparita la ripresa</a:t>
            </a:r>
            <a:endParaRPr lang="it-IT" altLang="it-IT" sz="2000" i="1" baseline="30000" dirty="0">
              <a:solidFill>
                <a:schemeClr val="bg1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A71-44D1-4A33-A079-9049C0E67782}" type="slidenum">
              <a:rPr lang="it-IT" smtClean="0"/>
              <a:pPr/>
              <a:t>2</a:t>
            </a:fld>
            <a:endParaRPr lang="it-IT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8034417"/>
              </p:ext>
            </p:extLst>
          </p:nvPr>
        </p:nvGraphicFramePr>
        <p:xfrm>
          <a:off x="457464" y="1772816"/>
          <a:ext cx="821899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35006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 altLang="it-IT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A71-44D1-4A33-A079-9049C0E67782}" type="slidenum">
              <a:rPr lang="it-IT" smtClean="0"/>
              <a:pPr/>
              <a:t>20</a:t>
            </a:fld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599630" y="1412776"/>
            <a:ext cx="7860802" cy="584775"/>
          </a:xfrm>
          <a:prstGeom prst="rect">
            <a:avLst/>
          </a:prstGeom>
          <a:solidFill>
            <a:srgbClr val="336699"/>
          </a:solidFill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it-IT" sz="1600" dirty="0"/>
              <a:t>Variazioni percentuali annuali (2014/2013) nominali dei prezzi medi di compravendita di appartamenti nelle principali località turistiche italiane, per Regione </a:t>
            </a:r>
            <a:r>
              <a:rPr lang="it-IT" sz="1600" i="1" dirty="0"/>
              <a:t>(valori %)</a:t>
            </a: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273239"/>
              </p:ext>
            </p:extLst>
          </p:nvPr>
        </p:nvGraphicFramePr>
        <p:xfrm>
          <a:off x="599630" y="2132856"/>
          <a:ext cx="7860803" cy="41859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2429"/>
                <a:gridCol w="2749187"/>
                <a:gridCol w="2749187"/>
              </a:tblGrid>
              <a:tr h="199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+mj-lt"/>
                        </a:rPr>
                        <a:t>Regioni</a:t>
                      </a:r>
                      <a:endParaRPr lang="it-IT" sz="11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dirty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Località di mare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dirty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Località montane e lacuali</a:t>
                      </a:r>
                    </a:p>
                  </a:txBody>
                  <a:tcPr marL="68580" marR="68580" marT="0" marB="0" anchor="ctr"/>
                </a:tc>
              </a:tr>
              <a:tr h="199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+mj-lt"/>
                        </a:rPr>
                        <a:t>Abruzzo</a:t>
                      </a:r>
                      <a:endParaRPr lang="it-IT" sz="11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-6,7%</a:t>
                      </a:r>
                      <a:endParaRPr lang="it-IT" sz="11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-5,6%</a:t>
                      </a:r>
                      <a:endParaRPr lang="it-IT" sz="11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2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+mj-lt"/>
                        </a:rPr>
                        <a:t>Basilicata</a:t>
                      </a:r>
                      <a:endParaRPr lang="it-IT" sz="11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1,6%</a:t>
                      </a:r>
                      <a:endParaRPr lang="it-IT" sz="11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n.d.</a:t>
                      </a:r>
                      <a:endParaRPr lang="it-IT" sz="11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9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+mj-lt"/>
                        </a:rPr>
                        <a:t>Calabria</a:t>
                      </a:r>
                      <a:endParaRPr lang="it-IT" sz="11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-5,2%</a:t>
                      </a:r>
                      <a:endParaRPr lang="it-IT" sz="11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-5,9%</a:t>
                      </a:r>
                      <a:endParaRPr lang="it-IT" sz="11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9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+mj-lt"/>
                        </a:rPr>
                        <a:t>Campania</a:t>
                      </a:r>
                      <a:endParaRPr lang="it-IT" sz="11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-5,0%</a:t>
                      </a:r>
                      <a:endParaRPr lang="it-IT" sz="11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n.d.</a:t>
                      </a:r>
                      <a:endParaRPr lang="it-IT" sz="11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9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+mj-lt"/>
                        </a:rPr>
                        <a:t>Emilia Romagna</a:t>
                      </a:r>
                      <a:endParaRPr lang="it-IT" sz="11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-7,2%</a:t>
                      </a:r>
                      <a:endParaRPr lang="it-IT" sz="11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n.d.</a:t>
                      </a:r>
                      <a:endParaRPr lang="it-IT" sz="11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9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+mj-lt"/>
                        </a:rPr>
                        <a:t>Friuli Venezia-Giulia</a:t>
                      </a:r>
                      <a:endParaRPr lang="it-IT" sz="11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-6,0%</a:t>
                      </a:r>
                      <a:endParaRPr lang="it-IT" sz="11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-6,2%</a:t>
                      </a:r>
                      <a:endParaRPr lang="it-IT" sz="11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9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+mj-lt"/>
                        </a:rPr>
                        <a:t>Lazio</a:t>
                      </a:r>
                      <a:endParaRPr lang="it-IT" sz="11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-4,4%</a:t>
                      </a:r>
                      <a:endParaRPr lang="it-IT" sz="11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n.d.</a:t>
                      </a:r>
                      <a:endParaRPr lang="it-IT" sz="11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9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+mj-lt"/>
                        </a:rPr>
                        <a:t>Liguria</a:t>
                      </a:r>
                      <a:endParaRPr lang="it-IT" sz="11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-7,8%</a:t>
                      </a:r>
                      <a:endParaRPr lang="it-IT" sz="11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n.d.</a:t>
                      </a:r>
                      <a:endParaRPr lang="it-IT" sz="11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9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+mj-lt"/>
                        </a:rPr>
                        <a:t>Lombardia</a:t>
                      </a:r>
                      <a:endParaRPr lang="it-IT" sz="11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n.d.</a:t>
                      </a:r>
                      <a:endParaRPr lang="it-IT" sz="11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-6,7%</a:t>
                      </a:r>
                      <a:endParaRPr lang="it-IT" sz="11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9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+mj-lt"/>
                        </a:rPr>
                        <a:t>Marche</a:t>
                      </a:r>
                      <a:endParaRPr lang="it-IT" sz="11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-7,1%</a:t>
                      </a:r>
                      <a:endParaRPr lang="it-IT" sz="11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n.d.</a:t>
                      </a:r>
                      <a:endParaRPr lang="it-IT" sz="11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9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+mj-lt"/>
                        </a:rPr>
                        <a:t>Molise</a:t>
                      </a:r>
                      <a:endParaRPr lang="it-IT" sz="11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-5,6%</a:t>
                      </a:r>
                      <a:endParaRPr lang="it-IT" sz="11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n.d.</a:t>
                      </a:r>
                      <a:endParaRPr lang="it-IT" sz="11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9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+mj-lt"/>
                        </a:rPr>
                        <a:t>Piemonte</a:t>
                      </a:r>
                      <a:endParaRPr lang="it-IT" sz="11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n.d.</a:t>
                      </a:r>
                      <a:endParaRPr lang="it-IT" sz="11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-6,9%</a:t>
                      </a:r>
                      <a:endParaRPr lang="it-IT" sz="11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9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+mj-lt"/>
                        </a:rPr>
                        <a:t>Puglia</a:t>
                      </a:r>
                      <a:endParaRPr lang="it-IT" sz="11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-4,6%</a:t>
                      </a:r>
                      <a:endParaRPr lang="it-IT" sz="11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n.d.</a:t>
                      </a:r>
                      <a:endParaRPr lang="it-IT" sz="11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9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+mj-lt"/>
                        </a:rPr>
                        <a:t>Sardegna</a:t>
                      </a:r>
                      <a:endParaRPr lang="it-IT" sz="11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-0,4%</a:t>
                      </a:r>
                      <a:endParaRPr lang="it-IT" sz="11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n.d.</a:t>
                      </a:r>
                      <a:endParaRPr lang="it-IT" sz="11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9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+mj-lt"/>
                        </a:rPr>
                        <a:t>Sicilia</a:t>
                      </a:r>
                      <a:endParaRPr lang="it-IT" sz="11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-7,7%</a:t>
                      </a:r>
                      <a:endParaRPr lang="it-IT" sz="11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n.d.</a:t>
                      </a:r>
                      <a:endParaRPr lang="it-IT" sz="11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9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+mj-lt"/>
                        </a:rPr>
                        <a:t>Toscana</a:t>
                      </a:r>
                      <a:endParaRPr lang="it-IT" sz="11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-0,3%</a:t>
                      </a:r>
                      <a:endParaRPr lang="it-IT" sz="11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n.d.</a:t>
                      </a:r>
                      <a:endParaRPr lang="it-IT" sz="11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9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+mj-lt"/>
                        </a:rPr>
                        <a:t>Trentino Alto-Adige</a:t>
                      </a:r>
                      <a:endParaRPr lang="it-IT" sz="11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n.d.</a:t>
                      </a:r>
                      <a:endParaRPr lang="it-IT" sz="11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-3,3%</a:t>
                      </a:r>
                      <a:endParaRPr lang="it-IT" sz="11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9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+mj-lt"/>
                        </a:rPr>
                        <a:t>Umbria</a:t>
                      </a:r>
                      <a:endParaRPr lang="it-IT" sz="11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n.d.</a:t>
                      </a:r>
                      <a:endParaRPr lang="it-IT" sz="11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-7,7%</a:t>
                      </a:r>
                      <a:endParaRPr lang="it-IT" sz="11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9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+mj-lt"/>
                        </a:rPr>
                        <a:t>Valle d'Aosta</a:t>
                      </a:r>
                      <a:endParaRPr lang="it-IT" sz="11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n.d.</a:t>
                      </a:r>
                      <a:endParaRPr lang="it-IT" sz="11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0,0%</a:t>
                      </a:r>
                      <a:endParaRPr lang="it-IT" sz="11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9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+mj-lt"/>
                        </a:rPr>
                        <a:t>Veneto</a:t>
                      </a:r>
                      <a:endParaRPr lang="it-IT" sz="11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-6,9%</a:t>
                      </a:r>
                      <a:endParaRPr lang="it-IT" sz="11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-7,0%</a:t>
                      </a:r>
                      <a:endParaRPr lang="it-IT" sz="11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08307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 altLang="it-IT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A71-44D1-4A33-A079-9049C0E67782}" type="slidenum">
              <a:rPr lang="it-IT" smtClean="0"/>
              <a:pPr/>
              <a:t>21</a:t>
            </a:fld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599630" y="1268760"/>
            <a:ext cx="7860802" cy="584775"/>
          </a:xfrm>
          <a:prstGeom prst="rect">
            <a:avLst/>
          </a:prstGeom>
          <a:solidFill>
            <a:srgbClr val="336699"/>
          </a:solidFill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it-IT" sz="1600" dirty="0"/>
              <a:t>La top </a:t>
            </a:r>
            <a:r>
              <a:rPr lang="it-IT" sz="1600" dirty="0" err="1"/>
              <a:t>ten</a:t>
            </a:r>
            <a:r>
              <a:rPr lang="it-IT" sz="1600" dirty="0"/>
              <a:t> dei prezzi massimi di compravendita di appartamenti top o nuovi</a:t>
            </a:r>
            <a:br>
              <a:rPr lang="it-IT" sz="1600" dirty="0"/>
            </a:br>
            <a:r>
              <a:rPr lang="it-IT" sz="1600" dirty="0"/>
              <a:t>delle principali località turistiche italiane </a:t>
            </a:r>
            <a:r>
              <a:rPr lang="it-IT" sz="1600" i="1" dirty="0"/>
              <a:t>(Euro al mq)</a:t>
            </a:r>
            <a:endParaRPr lang="it-IT" sz="1600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165090"/>
              </p:ext>
            </p:extLst>
          </p:nvPr>
        </p:nvGraphicFramePr>
        <p:xfrm>
          <a:off x="599630" y="1988840"/>
          <a:ext cx="7860803" cy="42691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2429"/>
                <a:gridCol w="2749187"/>
                <a:gridCol w="2749187"/>
              </a:tblGrid>
              <a:tr h="484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Località</a:t>
                      </a:r>
                      <a:endParaRPr lang="it-IT" sz="12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Prezzi (€/mq)</a:t>
                      </a:r>
                      <a:endParaRPr lang="it-IT" sz="120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Movimento rispetto alla posizione occupata nel 2013</a:t>
                      </a:r>
                      <a:endParaRPr lang="it-IT" sz="12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669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1. Santa Margherita Ligure (GE)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15.500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23472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2. Forte dei Marmi (LU)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15.000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+1</a:t>
                      </a:r>
                    </a:p>
                  </a:txBody>
                  <a:tcPr marL="68580" marR="68580" marT="0" marB="0" anchor="ctr"/>
                </a:tc>
              </a:tr>
              <a:tr h="23669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3. Capri (NA)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14.000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-1</a:t>
                      </a:r>
                    </a:p>
                  </a:txBody>
                  <a:tcPr marL="68580" marR="68580" marT="0" marB="0" anchor="ctr"/>
                </a:tc>
              </a:tr>
              <a:tr h="23669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4. Madonna di Campiglio (TN)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13.400</a:t>
                      </a:r>
                      <a:endParaRPr lang="it-I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23669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5. Courmayeur (AO)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12.000</a:t>
                      </a:r>
                      <a:endParaRPr lang="it-I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+1</a:t>
                      </a:r>
                    </a:p>
                  </a:txBody>
                  <a:tcPr marL="68580" marR="68580" marT="0" marB="0" anchor="ctr"/>
                </a:tc>
              </a:tr>
              <a:tr h="23669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6. Cortina D'Ampezzo (BL)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11.300</a:t>
                      </a:r>
                      <a:endParaRPr lang="it-I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-1</a:t>
                      </a:r>
                    </a:p>
                  </a:txBody>
                  <a:tcPr marL="68580" marR="68580" marT="0" marB="0" anchor="ctr"/>
                </a:tc>
              </a:tr>
              <a:tr h="23669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 Selva di Val Gardena (BZ)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10.000</a:t>
                      </a:r>
                      <a:endParaRPr lang="it-I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+2</a:t>
                      </a:r>
                    </a:p>
                  </a:txBody>
                  <a:tcPr marL="68580" marR="68580" marT="0" marB="0" anchor="ctr"/>
                </a:tc>
              </a:tr>
              <a:tr h="23669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8. Porto Cervo (OT)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9.800</a:t>
                      </a:r>
                      <a:endParaRPr lang="it-I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23669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9. Anacapri (NA)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9.600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-2</a:t>
                      </a:r>
                    </a:p>
                  </a:txBody>
                  <a:tcPr marL="68580" marR="68580" marT="0" marB="0" anchor="ctr"/>
                </a:tc>
              </a:tr>
              <a:tr h="23669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10. Porto Rotondo (OT)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8.800</a:t>
                      </a:r>
                      <a:endParaRPr lang="it-I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+2</a:t>
                      </a:r>
                    </a:p>
                  </a:txBody>
                  <a:tcPr marL="68580" marR="68580" marT="0" marB="0" anchor="ctr"/>
                </a:tc>
              </a:tr>
              <a:tr h="23669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11. Corvara (BZ)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8.600</a:t>
                      </a:r>
                      <a:endParaRPr lang="it-I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+3</a:t>
                      </a:r>
                    </a:p>
                  </a:txBody>
                  <a:tcPr marL="68580" marR="68580" marT="0" marB="0" anchor="ctr"/>
                </a:tc>
              </a:tr>
              <a:tr h="23669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12. Alassio (SV)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8.500</a:t>
                      </a:r>
                      <a:endParaRPr lang="it-I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-2</a:t>
                      </a:r>
                    </a:p>
                  </a:txBody>
                  <a:tcPr marL="68580" marR="68580" marT="0" marB="0" anchor="ctr"/>
                </a:tc>
              </a:tr>
              <a:tr h="23669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12. Sorrento (NA)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8.500</a:t>
                      </a:r>
                      <a:endParaRPr lang="it-I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-2</a:t>
                      </a:r>
                    </a:p>
                  </a:txBody>
                  <a:tcPr marL="68580" marR="68580" marT="0" marB="0" anchor="ctr"/>
                </a:tc>
              </a:tr>
              <a:tr h="23669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13. Sestri Levante (GE)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8.400</a:t>
                      </a:r>
                      <a:endParaRPr lang="it-I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-1</a:t>
                      </a:r>
                    </a:p>
                  </a:txBody>
                  <a:tcPr marL="68580" marR="68580" marT="0" marB="0" anchor="ctr"/>
                </a:tc>
              </a:tr>
              <a:tr h="23669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14. Ortisei (BZ)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8.300</a:t>
                      </a:r>
                      <a:endParaRPr lang="it-I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23669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15. Positano (SA)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7.800</a:t>
                      </a:r>
                      <a:endParaRPr lang="it-I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05132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 altLang="it-IT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A71-44D1-4A33-A079-9049C0E67782}" type="slidenum">
              <a:rPr lang="it-IT" smtClean="0"/>
              <a:pPr/>
              <a:t>22</a:t>
            </a:fld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599630" y="1362254"/>
            <a:ext cx="7860802" cy="338554"/>
          </a:xfrm>
          <a:prstGeom prst="rect">
            <a:avLst/>
          </a:prstGeom>
          <a:solidFill>
            <a:srgbClr val="336699"/>
          </a:solidFill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it-IT" sz="1600" dirty="0" smtClean="0"/>
              <a:t>Variazioni % </a:t>
            </a:r>
            <a:r>
              <a:rPr lang="it-IT" sz="1600" dirty="0"/>
              <a:t>2014/2013 dei prezzi massimi delle abitazioni top</a:t>
            </a:r>
            <a:endParaRPr lang="it-IT" sz="1600" i="1" dirty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572174"/>
              </p:ext>
            </p:extLst>
          </p:nvPr>
        </p:nvGraphicFramePr>
        <p:xfrm>
          <a:off x="599630" y="1844824"/>
          <a:ext cx="7860804" cy="41044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0122"/>
                <a:gridCol w="3060341"/>
                <a:gridCol w="3060341"/>
              </a:tblGrid>
              <a:tr h="7605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Provincia</a:t>
                      </a:r>
                      <a:endParaRPr lang="it-IT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Località</a:t>
                      </a:r>
                      <a:endParaRPr lang="it-IT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it-IT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189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Santa </a:t>
                      </a:r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Margherita </a:t>
                      </a:r>
                      <a:r>
                        <a:rPr lang="it-IT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Ligure</a:t>
                      </a:r>
                      <a:endParaRPr lang="it-IT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-11,4</a:t>
                      </a:r>
                    </a:p>
                  </a:txBody>
                  <a:tcPr marL="7620" marR="7620" marT="7620" marB="0" anchor="ctr"/>
                </a:tc>
              </a:tr>
              <a:tr h="36879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LU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Forte dei Marmi</a:t>
                      </a:r>
                      <a:endParaRPr lang="it-IT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7620" marR="7620" marT="7620" marB="0" anchor="ctr"/>
                </a:tc>
              </a:tr>
              <a:tr h="37189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Capri</a:t>
                      </a:r>
                      <a:endParaRPr lang="it-IT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-6,7</a:t>
                      </a:r>
                    </a:p>
                  </a:txBody>
                  <a:tcPr marL="7620" marR="7620" marT="7620" marB="0" anchor="ctr"/>
                </a:tc>
              </a:tr>
              <a:tr h="37189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TN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Madonna </a:t>
                      </a:r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 </a:t>
                      </a:r>
                      <a:r>
                        <a:rPr lang="it-IT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Campiglio</a:t>
                      </a:r>
                      <a:endParaRPr lang="it-IT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-4,3</a:t>
                      </a:r>
                    </a:p>
                  </a:txBody>
                  <a:tcPr marL="7620" marR="7620" marT="7620" marB="0" anchor="ctr"/>
                </a:tc>
              </a:tr>
              <a:tr h="37189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Courmayeur</a:t>
                      </a:r>
                      <a:endParaRPr lang="it-IT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7620" marR="7620" marT="7620" marB="0" anchor="ctr"/>
                </a:tc>
              </a:tr>
              <a:tr h="37189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BL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Cortina D'Ampezzo</a:t>
                      </a:r>
                      <a:endParaRPr lang="it-IT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-5,8</a:t>
                      </a:r>
                    </a:p>
                  </a:txBody>
                  <a:tcPr marL="7620" marR="7620" marT="7620" marB="0" anchor="ctr"/>
                </a:tc>
              </a:tr>
              <a:tr h="37189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BZ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Selva </a:t>
                      </a:r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 Val </a:t>
                      </a:r>
                      <a:r>
                        <a:rPr lang="it-IT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Gardena</a:t>
                      </a:r>
                      <a:endParaRPr lang="it-IT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7620" marR="7620" marT="7620" marB="0" anchor="ctr"/>
                </a:tc>
              </a:tr>
              <a:tr h="37189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OT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Porto Cervo</a:t>
                      </a:r>
                      <a:endParaRPr lang="it-IT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-2,0</a:t>
                      </a:r>
                    </a:p>
                  </a:txBody>
                  <a:tcPr marL="7620" marR="7620" marT="7620" marB="0" anchor="ctr"/>
                </a:tc>
              </a:tr>
              <a:tr h="37189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Anacapri</a:t>
                      </a:r>
                      <a:endParaRPr lang="it-IT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-8,6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99811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 alt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455613" y="1124744"/>
            <a:ext cx="8220843" cy="1015663"/>
          </a:xfrm>
          <a:prstGeom prst="rect">
            <a:avLst/>
          </a:prstGeom>
          <a:solidFill>
            <a:srgbClr val="3366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altLang="it-IT" sz="2000" dirty="0" smtClean="0">
                <a:solidFill>
                  <a:schemeClr val="bg1"/>
                </a:solidFill>
              </a:rPr>
              <a:t>La bassa inflazione, inoltre, stenta a tradursi in maggiore reddito reale: se l’economia è debole, non solo l’inflazione ma anche i redditi sono deboli e il potere d’acquisto non cresce</a:t>
            </a:r>
            <a:endParaRPr lang="it-IT" altLang="it-IT" sz="2000" i="1" baseline="30000" dirty="0">
              <a:solidFill>
                <a:schemeClr val="bg1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A71-44D1-4A33-A079-9049C0E67782}" type="slidenum">
              <a:rPr lang="it-IT" smtClean="0"/>
              <a:pPr/>
              <a:t>3</a:t>
            </a:fld>
            <a:endParaRPr lang="it-IT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1324224"/>
              </p:ext>
            </p:extLst>
          </p:nvPr>
        </p:nvGraphicFramePr>
        <p:xfrm>
          <a:off x="455613" y="2348880"/>
          <a:ext cx="8364859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459793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 alt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455613" y="1124744"/>
            <a:ext cx="8220843" cy="707886"/>
          </a:xfrm>
          <a:prstGeom prst="rect">
            <a:avLst/>
          </a:prstGeom>
          <a:solidFill>
            <a:srgbClr val="3366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altLang="it-IT" sz="2000" dirty="0" smtClean="0">
                <a:solidFill>
                  <a:schemeClr val="bg1"/>
                </a:solidFill>
              </a:rPr>
              <a:t>Alla base della stagnazione: inflazione in calo =&gt; stretta monetaria; </a:t>
            </a:r>
          </a:p>
          <a:p>
            <a:pPr algn="ctr"/>
            <a:r>
              <a:rPr lang="it-IT" altLang="it-IT" sz="2000" dirty="0" smtClean="0">
                <a:solidFill>
                  <a:schemeClr val="bg1"/>
                </a:solidFill>
              </a:rPr>
              <a:t>tassi di interesse reali inadeguati rispetto a debolezza del ciclo economico </a:t>
            </a:r>
            <a:endParaRPr lang="it-IT" altLang="it-IT" sz="2000" i="1" baseline="30000" dirty="0">
              <a:solidFill>
                <a:schemeClr val="bg1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A71-44D1-4A33-A079-9049C0E67782}" type="slidenum">
              <a:rPr lang="it-IT" smtClean="0"/>
              <a:pPr/>
              <a:t>4</a:t>
            </a:fld>
            <a:endParaRPr lang="it-IT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8744647"/>
              </p:ext>
            </p:extLst>
          </p:nvPr>
        </p:nvGraphicFramePr>
        <p:xfrm>
          <a:off x="611560" y="1916832"/>
          <a:ext cx="799288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Connettore 2 3"/>
          <p:cNvCxnSpPr/>
          <p:nvPr/>
        </p:nvCxnSpPr>
        <p:spPr>
          <a:xfrm flipV="1">
            <a:off x="7092280" y="4005064"/>
            <a:ext cx="1152128" cy="936104"/>
          </a:xfrm>
          <a:prstGeom prst="straightConnector1">
            <a:avLst/>
          </a:prstGeom>
          <a:ln w="15875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59793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 alt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455613" y="1124744"/>
            <a:ext cx="8220843" cy="707886"/>
          </a:xfrm>
          <a:prstGeom prst="rect">
            <a:avLst/>
          </a:prstGeom>
          <a:solidFill>
            <a:srgbClr val="3366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altLang="it-IT" sz="2000" dirty="0" smtClean="0">
                <a:solidFill>
                  <a:schemeClr val="bg1"/>
                </a:solidFill>
              </a:rPr>
              <a:t>Accesso al credito rimane faticoso, soprattutto per le piccole imprese; il 90% della mancata concessione è per rifiuto della banca, 10% per rinuncia</a:t>
            </a:r>
            <a:endParaRPr lang="it-IT" altLang="it-IT" sz="2000" i="1" baseline="30000" dirty="0">
              <a:solidFill>
                <a:schemeClr val="bg1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A71-44D1-4A33-A079-9049C0E67782}" type="slidenum">
              <a:rPr lang="it-IT" smtClean="0"/>
              <a:pPr/>
              <a:t>5</a:t>
            </a:fld>
            <a:endParaRPr lang="it-IT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6743138"/>
              </p:ext>
            </p:extLst>
          </p:nvPr>
        </p:nvGraphicFramePr>
        <p:xfrm>
          <a:off x="488306" y="1916832"/>
          <a:ext cx="800100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459793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 alt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455613" y="1124744"/>
            <a:ext cx="8220843" cy="923330"/>
          </a:xfrm>
          <a:prstGeom prst="rect">
            <a:avLst/>
          </a:prstGeom>
          <a:solidFill>
            <a:srgbClr val="3366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bg1"/>
                </a:solidFill>
              </a:rPr>
              <a:t>PERCEZIONE DEGLI ISTITUTI DI CREDITO SULLA DOMANDA E OFFERTA DI MUTUI </a:t>
            </a:r>
          </a:p>
          <a:p>
            <a:pPr algn="ctr"/>
            <a:r>
              <a:rPr lang="it-IT" dirty="0" smtClean="0">
                <a:solidFill>
                  <a:schemeClr val="bg1"/>
                </a:solidFill>
              </a:rPr>
              <a:t>ALLE FAMIGLIE NEGLI ULTIMI 3 MESI </a:t>
            </a:r>
          </a:p>
          <a:p>
            <a:pPr algn="ctr"/>
            <a:r>
              <a:rPr lang="it-IT" i="1" dirty="0" smtClean="0">
                <a:solidFill>
                  <a:schemeClr val="bg1"/>
                </a:solidFill>
              </a:rPr>
              <a:t>(saldo cumulato delle risposte di aumento e di diminuzione; 2005 = 0)</a:t>
            </a:r>
            <a:endParaRPr lang="it-IT" altLang="it-IT" i="1" baseline="30000" dirty="0">
              <a:solidFill>
                <a:schemeClr val="bg1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A71-44D1-4A33-A079-9049C0E67782}" type="slidenum">
              <a:rPr lang="it-IT" smtClean="0"/>
              <a:pPr/>
              <a:t>6</a:t>
            </a:fld>
            <a:endParaRPr lang="it-IT" dirty="0"/>
          </a:p>
        </p:txBody>
      </p:sp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3666334065"/>
              </p:ext>
            </p:extLst>
          </p:nvPr>
        </p:nvGraphicFramePr>
        <p:xfrm>
          <a:off x="641597" y="2276872"/>
          <a:ext cx="7848872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ttangolo 3"/>
          <p:cNvSpPr/>
          <p:nvPr/>
        </p:nvSpPr>
        <p:spPr>
          <a:xfrm>
            <a:off x="455612" y="6160948"/>
            <a:ext cx="8220843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300" dirty="0"/>
              <a:t>Fonte: elaborazioni Nomisma su dati Banca d’Italia, Indagine sul credito bancario</a:t>
            </a:r>
          </a:p>
        </p:txBody>
      </p:sp>
    </p:spTree>
    <p:extLst>
      <p:ext uri="{BB962C8B-B14F-4D97-AF65-F5344CB8AC3E}">
        <p14:creationId xmlns:p14="http://schemas.microsoft.com/office/powerpoint/2010/main" val="15141091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 alt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455613" y="1124744"/>
            <a:ext cx="8220843" cy="369332"/>
          </a:xfrm>
          <a:prstGeom prst="rect">
            <a:avLst/>
          </a:prstGeom>
          <a:solidFill>
            <a:srgbClr val="3366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bg1"/>
                </a:solidFill>
              </a:rPr>
              <a:t>TASSO DI INGRESSO IN SOFFERENZA </a:t>
            </a:r>
            <a:r>
              <a:rPr lang="it-IT" baseline="30000" dirty="0" smtClean="0">
                <a:solidFill>
                  <a:schemeClr val="bg1"/>
                </a:solidFill>
              </a:rPr>
              <a:t>(1)</a:t>
            </a:r>
            <a:r>
              <a:rPr lang="it-IT" dirty="0" smtClean="0">
                <a:solidFill>
                  <a:schemeClr val="bg1"/>
                </a:solidFill>
              </a:rPr>
              <a:t>  </a:t>
            </a:r>
            <a:r>
              <a:rPr lang="it-IT" i="1" dirty="0" smtClean="0">
                <a:solidFill>
                  <a:schemeClr val="bg1"/>
                </a:solidFill>
              </a:rPr>
              <a:t>(valori percentuali)</a:t>
            </a:r>
            <a:endParaRPr lang="it-IT" altLang="it-IT" i="1" baseline="30000" dirty="0">
              <a:solidFill>
                <a:schemeClr val="bg1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A71-44D1-4A33-A079-9049C0E67782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538389" y="5530006"/>
            <a:ext cx="82208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400" baseline="30000" dirty="0"/>
              <a:t>(1)</a:t>
            </a:r>
            <a:r>
              <a:rPr lang="it-IT" sz="1400" dirty="0"/>
              <a:t> </a:t>
            </a:r>
            <a:r>
              <a:rPr lang="it-IT" sz="1200" dirty="0"/>
              <a:t>Flusso trimestrale di sofferenze rettificate in rapporto alle consistenze dei prestiti, al netto delle sofferenze rettificate, alla fine del trimestre precedente.</a:t>
            </a:r>
          </a:p>
          <a:p>
            <a:pPr algn="just"/>
            <a:endParaRPr lang="it-IT" sz="1300" dirty="0" smtClean="0"/>
          </a:p>
          <a:p>
            <a:pPr algn="just"/>
            <a:r>
              <a:rPr lang="it-IT" sz="1300" dirty="0" smtClean="0"/>
              <a:t>Fonte</a:t>
            </a:r>
            <a:r>
              <a:rPr lang="it-IT" sz="1300" dirty="0"/>
              <a:t>: segnalazioni di vigilanza e Centrale dei rischi</a:t>
            </a:r>
            <a:r>
              <a:rPr lang="it-IT" sz="1300" dirty="0" smtClean="0"/>
              <a:t>.</a:t>
            </a:r>
            <a:endParaRPr lang="it-IT" sz="1300" dirty="0"/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8353722"/>
              </p:ext>
            </p:extLst>
          </p:nvPr>
        </p:nvGraphicFramePr>
        <p:xfrm>
          <a:off x="612000" y="1772816"/>
          <a:ext cx="792000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18650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 alt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455613" y="1124744"/>
            <a:ext cx="8220843" cy="646331"/>
          </a:xfrm>
          <a:prstGeom prst="rect">
            <a:avLst/>
          </a:prstGeom>
          <a:solidFill>
            <a:srgbClr val="3366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bg1"/>
                </a:solidFill>
              </a:rPr>
              <a:t>QUALITÀ DEL CREDITO: INCIDENZA DEI CREDITI IN BONIS E DETERIORATI SUL TOTALE E TASSI DI COPERTURA</a:t>
            </a:r>
            <a:r>
              <a:rPr lang="it-IT" baseline="30000" dirty="0" smtClean="0">
                <a:solidFill>
                  <a:schemeClr val="bg1"/>
                </a:solidFill>
              </a:rPr>
              <a:t>(1)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i="1" dirty="0" smtClean="0">
                <a:solidFill>
                  <a:schemeClr val="bg1"/>
                </a:solidFill>
              </a:rPr>
              <a:t>(valori % e miliardi di euro)</a:t>
            </a:r>
            <a:endParaRPr lang="it-IT" altLang="it-IT" i="1" baseline="30000" dirty="0">
              <a:solidFill>
                <a:schemeClr val="bg1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A71-44D1-4A33-A079-9049C0E67782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455612" y="5733256"/>
            <a:ext cx="822084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300" dirty="0"/>
              <a:t>Fonte: Banca d’Italia</a:t>
            </a:r>
          </a:p>
          <a:p>
            <a:pPr algn="just">
              <a:spcBef>
                <a:spcPts val="600"/>
              </a:spcBef>
            </a:pPr>
            <a:r>
              <a:rPr lang="it-IT" sz="1300" dirty="0" smtClean="0"/>
              <a:t>(1</a:t>
            </a:r>
            <a:r>
              <a:rPr lang="it-IT" sz="1300" dirty="0"/>
              <a:t>) Il tasso di copertura è dato dall’ammontare delle rettifiche di valore in rapporto alla corrispondente esposizione lorda.  (2) Primi 5 gruppi: Unicredit, Intesa Sanpaolo, Banca Monte dei Paschi di Siena, Banco Popolare</a:t>
            </a:r>
            <a:r>
              <a:rPr lang="it-IT" sz="1300" dirty="0" smtClean="0"/>
              <a:t>.</a:t>
            </a:r>
            <a:endParaRPr lang="it-IT" sz="1300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133923"/>
              </p:ext>
            </p:extLst>
          </p:nvPr>
        </p:nvGraphicFramePr>
        <p:xfrm>
          <a:off x="455614" y="2060848"/>
          <a:ext cx="8220844" cy="3498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1714"/>
                <a:gridCol w="1111459"/>
                <a:gridCol w="1019384"/>
                <a:gridCol w="1131188"/>
                <a:gridCol w="1113103"/>
                <a:gridCol w="1101593"/>
                <a:gridCol w="1042403"/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5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+mn-lt"/>
                        </a:rPr>
                        <a:t>Primi 5 gruppi </a:t>
                      </a:r>
                      <a:r>
                        <a:rPr lang="it-IT" sz="1500" baseline="30000">
                          <a:effectLst/>
                          <a:latin typeface="+mn-lt"/>
                        </a:rPr>
                        <a:t>(2)</a:t>
                      </a:r>
                      <a:endParaRPr lang="it-IT" sz="15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+mn-lt"/>
                        </a:rPr>
                        <a:t>Totale</a:t>
                      </a:r>
                      <a:endParaRPr lang="it-IT" sz="15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5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+mn-lt"/>
                        </a:rPr>
                        <a:t>Totale crediti</a:t>
                      </a:r>
                      <a:endParaRPr lang="it-IT" sz="15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+mn-lt"/>
                        </a:rPr>
                        <a:t>Crediti garantiti</a:t>
                      </a:r>
                      <a:endParaRPr lang="it-IT" sz="15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+mn-lt"/>
                        </a:rPr>
                        <a:t>Rettifiche</a:t>
                      </a:r>
                      <a:endParaRPr lang="it-IT" sz="15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+mn-lt"/>
                        </a:rPr>
                        <a:t>Totale crediti</a:t>
                      </a:r>
                      <a:endParaRPr lang="it-IT" sz="15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+mn-lt"/>
                        </a:rPr>
                        <a:t>Crediti garantiti</a:t>
                      </a:r>
                      <a:endParaRPr lang="it-IT" sz="15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+mn-lt"/>
                        </a:rPr>
                        <a:t>Rettifiche</a:t>
                      </a:r>
                      <a:endParaRPr lang="it-IT" sz="15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+mn-lt"/>
                        </a:rPr>
                        <a:t>Crediti verso clientela</a:t>
                      </a:r>
                      <a:endParaRPr lang="it-IT" sz="15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+mn-lt"/>
                        </a:rPr>
                        <a:t>1.254</a:t>
                      </a:r>
                      <a:endParaRPr lang="it-IT" sz="15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+mn-lt"/>
                        </a:rPr>
                        <a:t>752</a:t>
                      </a:r>
                      <a:endParaRPr lang="it-IT" sz="15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+mn-lt"/>
                        </a:rPr>
                        <a:t>100</a:t>
                      </a:r>
                      <a:endParaRPr lang="it-IT" sz="15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+mn-lt"/>
                        </a:rPr>
                        <a:t>2.007</a:t>
                      </a:r>
                      <a:endParaRPr lang="it-IT" sz="15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+mn-lt"/>
                        </a:rPr>
                        <a:t>1.209</a:t>
                      </a:r>
                      <a:endParaRPr lang="it-IT" sz="15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+mn-lt"/>
                        </a:rPr>
                        <a:t>145</a:t>
                      </a:r>
                      <a:endParaRPr lang="it-IT" sz="15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i="1" dirty="0">
                          <a:effectLst/>
                          <a:latin typeface="+mn-lt"/>
                        </a:rPr>
                        <a:t>- in </a:t>
                      </a:r>
                      <a:r>
                        <a:rPr lang="it-IT" sz="1500" i="1" dirty="0" err="1">
                          <a:effectLst/>
                          <a:latin typeface="+mn-lt"/>
                        </a:rPr>
                        <a:t>bonis</a:t>
                      </a:r>
                      <a:endParaRPr lang="it-IT" sz="15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+mn-lt"/>
                        </a:rPr>
                        <a:t>1.046</a:t>
                      </a:r>
                      <a:endParaRPr lang="it-IT" sz="15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+mn-lt"/>
                        </a:rPr>
                        <a:t>618</a:t>
                      </a:r>
                      <a:endParaRPr lang="it-IT" sz="15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+mn-lt"/>
                        </a:rPr>
                        <a:t>7</a:t>
                      </a:r>
                      <a:endParaRPr lang="it-IT" sz="15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+mn-lt"/>
                        </a:rPr>
                        <a:t>1.688</a:t>
                      </a:r>
                      <a:endParaRPr lang="it-IT" sz="15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+mn-lt"/>
                        </a:rPr>
                        <a:t>1.004</a:t>
                      </a:r>
                      <a:endParaRPr lang="it-IT" sz="15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+mn-lt"/>
                        </a:rPr>
                        <a:t>12</a:t>
                      </a:r>
                      <a:endParaRPr lang="it-IT" sz="15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i="1" dirty="0">
                          <a:effectLst/>
                          <a:latin typeface="+mn-lt"/>
                        </a:rPr>
                        <a:t>- deteriorati</a:t>
                      </a:r>
                      <a:endParaRPr lang="it-IT" sz="15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+mn-lt"/>
                        </a:rPr>
                        <a:t>208</a:t>
                      </a:r>
                      <a:endParaRPr lang="it-IT" sz="15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+mn-lt"/>
                        </a:rPr>
                        <a:t>134</a:t>
                      </a:r>
                      <a:endParaRPr lang="it-IT" sz="15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+mn-lt"/>
                        </a:rPr>
                        <a:t>93</a:t>
                      </a:r>
                      <a:endParaRPr lang="it-IT" sz="15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+mn-lt"/>
                        </a:rPr>
                        <a:t>319</a:t>
                      </a:r>
                      <a:endParaRPr lang="it-IT" sz="15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+mn-lt"/>
                        </a:rPr>
                        <a:t>205</a:t>
                      </a:r>
                      <a:endParaRPr lang="it-IT" sz="15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+mn-lt"/>
                        </a:rPr>
                        <a:t>133</a:t>
                      </a:r>
                      <a:endParaRPr lang="it-IT" sz="15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+mn-lt"/>
                        </a:rPr>
                        <a:t>Sofferenze</a:t>
                      </a:r>
                      <a:endParaRPr lang="it-IT" sz="15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+mn-lt"/>
                        </a:rPr>
                        <a:t>118</a:t>
                      </a:r>
                      <a:endParaRPr lang="it-IT" sz="15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+mn-lt"/>
                        </a:rPr>
                        <a:t>75</a:t>
                      </a:r>
                      <a:endParaRPr lang="it-IT" sz="15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+mn-lt"/>
                        </a:rPr>
                        <a:t>70</a:t>
                      </a:r>
                      <a:endParaRPr lang="it-IT" sz="15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+mn-lt"/>
                        </a:rPr>
                        <a:t>175</a:t>
                      </a:r>
                      <a:endParaRPr lang="it-IT" sz="15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+mn-lt"/>
                        </a:rPr>
                        <a:t>108</a:t>
                      </a:r>
                      <a:endParaRPr lang="it-IT" sz="15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+mn-lt"/>
                        </a:rPr>
                        <a:t>99</a:t>
                      </a:r>
                      <a:endParaRPr lang="it-IT" sz="15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+mn-lt"/>
                        </a:rPr>
                        <a:t>Incagli</a:t>
                      </a:r>
                      <a:endParaRPr lang="it-IT" sz="15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+mn-lt"/>
                        </a:rPr>
                        <a:t>66</a:t>
                      </a:r>
                      <a:endParaRPr lang="it-IT" sz="15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+mn-lt"/>
                        </a:rPr>
                        <a:t>45</a:t>
                      </a:r>
                      <a:endParaRPr lang="it-IT" sz="15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+mn-lt"/>
                        </a:rPr>
                        <a:t>18</a:t>
                      </a:r>
                      <a:endParaRPr lang="it-IT" sz="15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+mn-lt"/>
                        </a:rPr>
                        <a:t>106</a:t>
                      </a:r>
                      <a:endParaRPr lang="it-IT" sz="15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+mn-lt"/>
                        </a:rPr>
                        <a:t>73</a:t>
                      </a:r>
                      <a:endParaRPr lang="it-IT" sz="15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+mn-lt"/>
                        </a:rPr>
                        <a:t>27</a:t>
                      </a:r>
                      <a:endParaRPr lang="it-IT" sz="15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+mn-lt"/>
                        </a:rPr>
                        <a:t>Ristrutturati</a:t>
                      </a:r>
                      <a:endParaRPr lang="it-IT" sz="15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+mn-lt"/>
                        </a:rPr>
                        <a:t>14</a:t>
                      </a:r>
                      <a:endParaRPr lang="it-IT" sz="15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+mn-lt"/>
                        </a:rPr>
                        <a:t>6</a:t>
                      </a:r>
                      <a:endParaRPr lang="it-IT" sz="15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+mn-lt"/>
                        </a:rPr>
                        <a:t>4</a:t>
                      </a:r>
                      <a:endParaRPr lang="it-IT" sz="15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+mn-lt"/>
                        </a:rPr>
                        <a:t>19</a:t>
                      </a:r>
                      <a:endParaRPr lang="it-IT" sz="15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+mn-lt"/>
                        </a:rPr>
                        <a:t>8</a:t>
                      </a:r>
                      <a:endParaRPr lang="it-IT" sz="15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+mn-lt"/>
                        </a:rPr>
                        <a:t>5</a:t>
                      </a:r>
                      <a:endParaRPr lang="it-IT" sz="15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+mn-lt"/>
                        </a:rPr>
                        <a:t>Scaduti</a:t>
                      </a:r>
                      <a:endParaRPr lang="it-IT" sz="15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+mn-lt"/>
                        </a:rPr>
                        <a:t>10</a:t>
                      </a:r>
                      <a:endParaRPr lang="it-IT" sz="15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+mn-lt"/>
                        </a:rPr>
                        <a:t>8</a:t>
                      </a:r>
                      <a:endParaRPr lang="it-IT" sz="15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+mn-lt"/>
                        </a:rPr>
                        <a:t>1</a:t>
                      </a:r>
                      <a:endParaRPr lang="it-IT" sz="15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+mn-lt"/>
                        </a:rPr>
                        <a:t>19</a:t>
                      </a:r>
                      <a:endParaRPr lang="it-IT" sz="15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+mn-lt"/>
                        </a:rPr>
                        <a:t>16</a:t>
                      </a:r>
                      <a:endParaRPr lang="it-IT" sz="15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+mn-lt"/>
                        </a:rPr>
                        <a:t>2</a:t>
                      </a:r>
                      <a:endParaRPr lang="it-IT" sz="15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8207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 alt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455613" y="1124744"/>
            <a:ext cx="8220843" cy="646331"/>
          </a:xfrm>
          <a:prstGeom prst="rect">
            <a:avLst/>
          </a:prstGeom>
          <a:solidFill>
            <a:srgbClr val="3366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bg1"/>
                </a:solidFill>
              </a:rPr>
              <a:t>PRESTITI A FAMIGLIE CONSUMATRICI PER L’ACQUISTO DI ABITAZIONI </a:t>
            </a:r>
            <a:r>
              <a:rPr lang="it-IT" baseline="30000" dirty="0" smtClean="0">
                <a:solidFill>
                  <a:schemeClr val="bg1"/>
                </a:solidFill>
              </a:rPr>
              <a:t>(1)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it-IT" i="1" dirty="0" smtClean="0">
                <a:solidFill>
                  <a:schemeClr val="bg1"/>
                </a:solidFill>
              </a:rPr>
              <a:t>(</a:t>
            </a:r>
            <a:r>
              <a:rPr lang="it-IT" i="1" dirty="0">
                <a:solidFill>
                  <a:schemeClr val="bg1"/>
                </a:solidFill>
              </a:rPr>
              <a:t>milioni di euro e composizione percentuale)</a:t>
            </a:r>
            <a:endParaRPr lang="it-IT" altLang="it-IT" i="1" baseline="30000" dirty="0">
              <a:solidFill>
                <a:schemeClr val="bg1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A71-44D1-4A33-A079-9049C0E67782}" type="slidenum">
              <a:rPr lang="it-IT" smtClean="0"/>
              <a:pPr/>
              <a:t>9</a:t>
            </a:fld>
            <a:endParaRPr lang="it-IT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335360"/>
              </p:ext>
            </p:extLst>
          </p:nvPr>
        </p:nvGraphicFramePr>
        <p:xfrm>
          <a:off x="611560" y="2060845"/>
          <a:ext cx="7920877" cy="34563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4643"/>
                <a:gridCol w="749624"/>
                <a:gridCol w="604898"/>
                <a:gridCol w="831952"/>
                <a:gridCol w="831952"/>
                <a:gridCol w="831952"/>
                <a:gridCol w="831952"/>
                <a:gridCol w="831952"/>
                <a:gridCol w="831952"/>
              </a:tblGrid>
              <a:tr h="2795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4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+mn-lt"/>
                        </a:rPr>
                        <a:t>dic-12</a:t>
                      </a:r>
                      <a:endParaRPr lang="it-IT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+mn-lt"/>
                        </a:rPr>
                        <a:t>giu-13</a:t>
                      </a:r>
                      <a:endParaRPr lang="it-IT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+mn-lt"/>
                        </a:rPr>
                        <a:t>dic-13</a:t>
                      </a:r>
                      <a:endParaRPr lang="it-IT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+mn-lt"/>
                        </a:rPr>
                        <a:t>mar-14</a:t>
                      </a:r>
                      <a:endParaRPr lang="it-IT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79268">
                <a:tc>
                  <a:txBody>
                    <a:bodyPr/>
                    <a:lstStyle/>
                    <a:p>
                      <a:pPr marL="0" indent="82550" algn="l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</a:rPr>
                        <a:t>Totale</a:t>
                      </a:r>
                      <a:endParaRPr lang="it-IT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+mn-lt"/>
                        </a:rPr>
                        <a:t>343.550</a:t>
                      </a:r>
                      <a:endParaRPr lang="it-IT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+mn-lt"/>
                        </a:rPr>
                        <a:t>100</a:t>
                      </a:r>
                      <a:endParaRPr lang="it-IT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+mn-lt"/>
                        </a:rPr>
                        <a:t>341.970</a:t>
                      </a:r>
                      <a:endParaRPr lang="it-IT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+mn-lt"/>
                        </a:rPr>
                        <a:t>100</a:t>
                      </a:r>
                      <a:endParaRPr lang="it-IT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+mn-lt"/>
                        </a:rPr>
                        <a:t>339.865</a:t>
                      </a:r>
                      <a:endParaRPr lang="it-IT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+mn-lt"/>
                        </a:rPr>
                        <a:t>100</a:t>
                      </a:r>
                      <a:endParaRPr lang="it-IT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+mn-lt"/>
                        </a:rPr>
                        <a:t>341.890</a:t>
                      </a:r>
                      <a:endParaRPr lang="it-IT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+mn-lt"/>
                        </a:rPr>
                        <a:t>100</a:t>
                      </a:r>
                      <a:endParaRPr lang="it-IT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01205">
                <a:tc>
                  <a:txBody>
                    <a:bodyPr/>
                    <a:lstStyle/>
                    <a:p>
                      <a:pPr marL="0" indent="82550" algn="l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</a:rPr>
                        <a:t>di cui:</a:t>
                      </a:r>
                      <a:endParaRPr lang="it-IT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4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4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4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4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4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4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4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4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7926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  <a:tabLst/>
                      </a:pPr>
                      <a:r>
                        <a:rPr lang="it-IT" sz="1400" i="1" dirty="0">
                          <a:effectLst/>
                          <a:latin typeface="+mn-lt"/>
                        </a:rPr>
                        <a:t>in </a:t>
                      </a:r>
                      <a:r>
                        <a:rPr lang="it-IT" sz="1400" i="1" dirty="0" err="1">
                          <a:effectLst/>
                          <a:latin typeface="+mn-lt"/>
                        </a:rPr>
                        <a:t>bonis</a:t>
                      </a:r>
                      <a:endParaRPr lang="it-IT" sz="14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</a:rPr>
                        <a:t>325.003</a:t>
                      </a:r>
                      <a:endParaRPr lang="it-IT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</a:rPr>
                        <a:t>94,6</a:t>
                      </a:r>
                      <a:endParaRPr lang="it-IT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</a:rPr>
                        <a:t>322.078</a:t>
                      </a:r>
                      <a:endParaRPr lang="it-IT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</a:rPr>
                        <a:t>94,2</a:t>
                      </a:r>
                      <a:endParaRPr lang="it-IT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</a:rPr>
                        <a:t>318.865</a:t>
                      </a:r>
                      <a:endParaRPr lang="it-IT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</a:rPr>
                        <a:t>93,8</a:t>
                      </a:r>
                      <a:endParaRPr lang="it-IT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 smtClean="0">
                          <a:effectLst/>
                          <a:latin typeface="+mn-lt"/>
                        </a:rPr>
                        <a:t>320.693 </a:t>
                      </a:r>
                      <a:endParaRPr lang="it-IT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+mn-lt"/>
                        </a:rPr>
                        <a:t>93,8</a:t>
                      </a:r>
                      <a:endParaRPr lang="it-IT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7926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 i="1" dirty="0">
                          <a:effectLst/>
                          <a:latin typeface="+mn-lt"/>
                        </a:rPr>
                        <a:t>deteriorati</a:t>
                      </a:r>
                      <a:endParaRPr lang="it-IT" sz="14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+mn-lt"/>
                        </a:rPr>
                        <a:t>18.547</a:t>
                      </a:r>
                      <a:endParaRPr lang="it-IT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+mn-lt"/>
                        </a:rPr>
                        <a:t>5,4</a:t>
                      </a:r>
                      <a:endParaRPr lang="it-IT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</a:rPr>
                        <a:t>19.891</a:t>
                      </a:r>
                      <a:endParaRPr lang="it-IT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</a:rPr>
                        <a:t>5,8</a:t>
                      </a:r>
                      <a:endParaRPr lang="it-IT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+mn-lt"/>
                        </a:rPr>
                        <a:t>21.000</a:t>
                      </a:r>
                      <a:endParaRPr lang="it-IT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</a:rPr>
                        <a:t>6,2</a:t>
                      </a:r>
                      <a:endParaRPr lang="it-IT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</a:rPr>
                        <a:t>  </a:t>
                      </a:r>
                      <a:r>
                        <a:rPr lang="it-IT" sz="1400" dirty="0" smtClean="0">
                          <a:effectLst/>
                          <a:latin typeface="+mn-lt"/>
                        </a:rPr>
                        <a:t>21.197 </a:t>
                      </a:r>
                      <a:endParaRPr lang="it-IT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+mn-lt"/>
                        </a:rPr>
                        <a:t>6,2</a:t>
                      </a:r>
                      <a:endParaRPr lang="it-IT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79268">
                <a:tc>
                  <a:txBody>
                    <a:bodyPr/>
                    <a:lstStyle/>
                    <a:p>
                      <a:pPr indent="139700"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 i="1" dirty="0">
                          <a:effectLst/>
                          <a:latin typeface="+mn-lt"/>
                        </a:rPr>
                        <a:t>scaduti </a:t>
                      </a:r>
                      <a:r>
                        <a:rPr lang="it-IT" sz="1400" i="1" baseline="30000" dirty="0">
                          <a:effectLst/>
                          <a:latin typeface="+mn-lt"/>
                        </a:rPr>
                        <a:t>(2)</a:t>
                      </a:r>
                      <a:endParaRPr lang="it-IT" sz="1400" i="1" baseline="30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+mn-lt"/>
                        </a:rPr>
                        <a:t>2.632</a:t>
                      </a:r>
                      <a:endParaRPr lang="it-IT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+mn-lt"/>
                        </a:rPr>
                        <a:t>0,8</a:t>
                      </a:r>
                      <a:endParaRPr lang="it-IT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+mn-lt"/>
                        </a:rPr>
                        <a:t>3.148</a:t>
                      </a:r>
                      <a:endParaRPr lang="it-IT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</a:rPr>
                        <a:t>0,9</a:t>
                      </a:r>
                      <a:endParaRPr lang="it-IT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</a:rPr>
                        <a:t>3.053</a:t>
                      </a:r>
                      <a:endParaRPr lang="it-IT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+mn-lt"/>
                        </a:rPr>
                        <a:t>0,9</a:t>
                      </a:r>
                      <a:endParaRPr lang="it-IT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 smtClean="0">
                          <a:effectLst/>
                          <a:latin typeface="+mn-lt"/>
                        </a:rPr>
                        <a:t>2.393 </a:t>
                      </a:r>
                      <a:endParaRPr lang="it-IT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</a:rPr>
                        <a:t>0,7</a:t>
                      </a:r>
                      <a:endParaRPr lang="it-IT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79268">
                <a:tc>
                  <a:txBody>
                    <a:bodyPr/>
                    <a:lstStyle/>
                    <a:p>
                      <a:pPr indent="139700"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 i="1" dirty="0">
                          <a:effectLst/>
                          <a:latin typeface="+mn-lt"/>
                        </a:rPr>
                        <a:t>incagli</a:t>
                      </a:r>
                      <a:endParaRPr lang="it-IT" sz="14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+mn-lt"/>
                        </a:rPr>
                        <a:t>6.049</a:t>
                      </a:r>
                      <a:endParaRPr lang="it-IT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+mn-lt"/>
                        </a:rPr>
                        <a:t>1,8</a:t>
                      </a:r>
                      <a:endParaRPr lang="it-IT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+mn-lt"/>
                        </a:rPr>
                        <a:t>6.110</a:t>
                      </a:r>
                      <a:endParaRPr lang="it-IT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+mn-lt"/>
                        </a:rPr>
                        <a:t>1,8</a:t>
                      </a:r>
                      <a:endParaRPr lang="it-IT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+mn-lt"/>
                        </a:rPr>
                        <a:t>6.558</a:t>
                      </a:r>
                      <a:endParaRPr lang="it-IT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</a:rPr>
                        <a:t>1,9</a:t>
                      </a:r>
                      <a:endParaRPr lang="it-IT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 smtClean="0">
                          <a:effectLst/>
                          <a:latin typeface="+mn-lt"/>
                        </a:rPr>
                        <a:t>7.180 </a:t>
                      </a:r>
                      <a:endParaRPr lang="it-IT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</a:rPr>
                        <a:t>2,1</a:t>
                      </a:r>
                      <a:endParaRPr lang="it-IT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79268">
                <a:tc>
                  <a:txBody>
                    <a:bodyPr/>
                    <a:lstStyle/>
                    <a:p>
                      <a:pPr indent="139700"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 i="1" dirty="0">
                          <a:effectLst/>
                          <a:latin typeface="+mn-lt"/>
                        </a:rPr>
                        <a:t>sofferenze</a:t>
                      </a:r>
                      <a:endParaRPr lang="it-IT" sz="14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+mn-lt"/>
                        </a:rPr>
                        <a:t>9.866</a:t>
                      </a:r>
                      <a:endParaRPr lang="it-IT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+mn-lt"/>
                        </a:rPr>
                        <a:t>2,9</a:t>
                      </a:r>
                      <a:endParaRPr lang="it-IT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+mn-lt"/>
                        </a:rPr>
                        <a:t>10.633</a:t>
                      </a:r>
                      <a:endParaRPr lang="it-IT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</a:rPr>
                        <a:t>3,1</a:t>
                      </a:r>
                      <a:endParaRPr lang="it-IT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+mn-lt"/>
                        </a:rPr>
                        <a:t>11.388</a:t>
                      </a:r>
                      <a:endParaRPr lang="it-IT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</a:rPr>
                        <a:t>3,4</a:t>
                      </a:r>
                      <a:endParaRPr lang="it-IT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 smtClean="0">
                          <a:effectLst/>
                          <a:latin typeface="+mn-lt"/>
                        </a:rPr>
                        <a:t>11.624 </a:t>
                      </a:r>
                      <a:endParaRPr lang="it-IT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</a:rPr>
                        <a:t>3,4</a:t>
                      </a:r>
                      <a:endParaRPr lang="it-IT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4" name="Rettangolo 3"/>
          <p:cNvSpPr/>
          <p:nvPr/>
        </p:nvSpPr>
        <p:spPr>
          <a:xfrm>
            <a:off x="455612" y="5733256"/>
            <a:ext cx="822084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300" dirty="0" err="1"/>
              <a:t>Fonte</a:t>
            </a:r>
            <a:r>
              <a:rPr lang="en-US" sz="1300" dirty="0"/>
              <a:t>: </a:t>
            </a:r>
            <a:r>
              <a:rPr lang="en-US" sz="1300" dirty="0" err="1"/>
              <a:t>segnalazioni</a:t>
            </a:r>
            <a:r>
              <a:rPr lang="en-US" sz="1300" dirty="0"/>
              <a:t> di </a:t>
            </a:r>
            <a:r>
              <a:rPr lang="en-US" sz="1300" dirty="0" err="1"/>
              <a:t>vigilanza</a:t>
            </a:r>
            <a:r>
              <a:rPr lang="en-US" sz="1300" dirty="0"/>
              <a:t>.</a:t>
            </a:r>
            <a:endParaRPr lang="it-IT" sz="1300" dirty="0"/>
          </a:p>
          <a:p>
            <a:pPr algn="just">
              <a:spcBef>
                <a:spcPts val="600"/>
              </a:spcBef>
            </a:pPr>
            <a:r>
              <a:rPr lang="it-IT" sz="1300" dirty="0"/>
              <a:t>(1) I prestiti includono i pronti contro termine e non comprendono i prestiti cartolarizzati cancellati dai bilanci. </a:t>
            </a:r>
          </a:p>
          <a:p>
            <a:pPr algn="just"/>
            <a:r>
              <a:rPr lang="it-IT" sz="1300" dirty="0"/>
              <a:t>(2) Gli scaduti comprendono i prestiti ristrutturati.</a:t>
            </a:r>
          </a:p>
        </p:txBody>
      </p:sp>
    </p:spTree>
    <p:extLst>
      <p:ext uri="{BB962C8B-B14F-4D97-AF65-F5344CB8AC3E}">
        <p14:creationId xmlns:p14="http://schemas.microsoft.com/office/powerpoint/2010/main" val="28585123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3096</TotalTime>
  <Words>1468</Words>
  <Application>Microsoft Office PowerPoint</Application>
  <PresentationFormat>Presentazione su schermo (4:3)</PresentationFormat>
  <Paragraphs>612</Paragraphs>
  <Slides>22</Slides>
  <Notes>20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Vanessa Albertini</dc:creator>
  <cp:lastModifiedBy>Francesca Pagnini</cp:lastModifiedBy>
  <cp:revision>243</cp:revision>
  <cp:lastPrinted>2014-07-30T14:36:03Z</cp:lastPrinted>
  <dcterms:created xsi:type="dcterms:W3CDTF">2013-11-15T09:13:55Z</dcterms:created>
  <dcterms:modified xsi:type="dcterms:W3CDTF">2014-08-01T10:32:34Z</dcterms:modified>
</cp:coreProperties>
</file>