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70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3\FIMAA\turistico%202013\db_2013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2012</c:v>
                </c:pt>
                <c:pt idx="1">
                  <c:v>2013*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9.4</c:v>
                </c:pt>
                <c:pt idx="1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44192"/>
        <c:axId val="39945728"/>
      </c:barChart>
      <c:catAx>
        <c:axId val="3994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9945728"/>
        <c:crosses val="autoZero"/>
        <c:auto val="1"/>
        <c:lblAlgn val="ctr"/>
        <c:lblOffset val="100"/>
        <c:noMultiLvlLbl val="0"/>
      </c:catAx>
      <c:valAx>
        <c:axId val="3994572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399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8027689128084"/>
          <c:y val="6.4634475837579128E-2"/>
          <c:w val="0.86379368044192462"/>
          <c:h val="0.58541445130435243"/>
        </c:manualLayout>
      </c:layout>
      <c:lineChart>
        <c:grouping val="standard"/>
        <c:varyColors val="0"/>
        <c:ser>
          <c:idx val="0"/>
          <c:order val="0"/>
          <c:tx>
            <c:strRef>
              <c:f>'Var%pz'!$B$2</c:f>
              <c:strCache>
                <c:ptCount val="1"/>
                <c:pt idx="0">
                  <c:v>Località Marine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1846989762495038E-2"/>
                  <c:y val="4.7622742010189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'Var%pz'!$A$3:$A$15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'Var%pz'!$B$3:$B$15</c:f>
              <c:numCache>
                <c:formatCode>General</c:formatCode>
                <c:ptCount val="13"/>
                <c:pt idx="0">
                  <c:v>5.9</c:v>
                </c:pt>
                <c:pt idx="1">
                  <c:v>7.4</c:v>
                </c:pt>
                <c:pt idx="2">
                  <c:v>8.9</c:v>
                </c:pt>
                <c:pt idx="3">
                  <c:v>8.5</c:v>
                </c:pt>
                <c:pt idx="4">
                  <c:v>6.6</c:v>
                </c:pt>
                <c:pt idx="5">
                  <c:v>5.3</c:v>
                </c:pt>
                <c:pt idx="6">
                  <c:v>5.4</c:v>
                </c:pt>
                <c:pt idx="7">
                  <c:v>2.2000000000000002</c:v>
                </c:pt>
                <c:pt idx="8" formatCode="0.0">
                  <c:v>-0.5</c:v>
                </c:pt>
                <c:pt idx="9" formatCode="0.0">
                  <c:v>-0.60000000000000009</c:v>
                </c:pt>
                <c:pt idx="10" formatCode="0.0">
                  <c:v>6.7382793354986426E-2</c:v>
                </c:pt>
                <c:pt idx="11" formatCode="0.0">
                  <c:v>-2.3791570612701318</c:v>
                </c:pt>
                <c:pt idx="12" formatCode="0.0">
                  <c:v>-6.2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'Var%pz'!$C$2</c:f>
              <c:strCache>
                <c:ptCount val="1"/>
                <c:pt idx="0">
                  <c:v>Località non marine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'Var%pz'!$A$3:$A$15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'Var%pz'!$C$3:$C$15</c:f>
              <c:numCache>
                <c:formatCode>General</c:formatCode>
                <c:ptCount val="13"/>
                <c:pt idx="0">
                  <c:v>4.0999999999999996</c:v>
                </c:pt>
                <c:pt idx="1">
                  <c:v>5.3</c:v>
                </c:pt>
                <c:pt idx="2">
                  <c:v>6.2</c:v>
                </c:pt>
                <c:pt idx="3">
                  <c:v>9.7000000000000011</c:v>
                </c:pt>
                <c:pt idx="4">
                  <c:v>6.9</c:v>
                </c:pt>
                <c:pt idx="5">
                  <c:v>4.0999999999999996</c:v>
                </c:pt>
                <c:pt idx="6">
                  <c:v>4.5</c:v>
                </c:pt>
                <c:pt idx="7">
                  <c:v>2.5</c:v>
                </c:pt>
                <c:pt idx="8" formatCode="0.0">
                  <c:v>0</c:v>
                </c:pt>
                <c:pt idx="9" formatCode="0.0">
                  <c:v>-0.1</c:v>
                </c:pt>
                <c:pt idx="10" formatCode="0.0%">
                  <c:v>-2.7027871728356758E-3</c:v>
                </c:pt>
                <c:pt idx="11" formatCode="0.0">
                  <c:v>-3.0680890162771872</c:v>
                </c:pt>
                <c:pt idx="12">
                  <c:v>-3.3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88192"/>
        <c:axId val="80890112"/>
      </c:lineChart>
      <c:catAx>
        <c:axId val="8088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noFill/>
        </c:spPr>
        <c:crossAx val="80890112"/>
        <c:crosses val="autoZero"/>
        <c:auto val="1"/>
        <c:lblAlgn val="ctr"/>
        <c:lblOffset val="100"/>
        <c:noMultiLvlLbl val="0"/>
      </c:catAx>
      <c:valAx>
        <c:axId val="80890112"/>
        <c:scaling>
          <c:orientation val="minMax"/>
          <c:max val="10"/>
          <c:min val="-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Valori %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80888192"/>
        <c:crosses val="autoZero"/>
        <c:crossBetween val="between"/>
        <c:majorUnit val="2.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646484338576713"/>
          <c:y val="0.85791018810961039"/>
          <c:w val="0.64480621793427972"/>
          <c:h val="7.770102263769636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2012</c:v>
                </c:pt>
                <c:pt idx="1">
                  <c:v>2013*</c:v>
                </c:pt>
              </c:strCache>
            </c:strRef>
          </c:cat>
          <c:val>
            <c:numRef>
              <c:f>Foglio1!$B$2:$B$3</c:f>
              <c:numCache>
                <c:formatCode>0.0</c:formatCode>
                <c:ptCount val="2"/>
                <c:pt idx="0" formatCode="General">
                  <c:v>12.9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09952"/>
        <c:axId val="72911488"/>
      </c:barChart>
      <c:catAx>
        <c:axId val="7290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72911488"/>
        <c:crosses val="autoZero"/>
        <c:auto val="1"/>
        <c:lblAlgn val="ctr"/>
        <c:lblOffset val="100"/>
        <c:noMultiLvlLbl val="0"/>
      </c:catAx>
      <c:valAx>
        <c:axId val="7291148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290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Foglio1!$A$2:$A$22</c:f>
              <c:strCache>
                <c:ptCount val="21"/>
                <c:pt idx="0">
                  <c:v>LOMBARDIA</c:v>
                </c:pt>
                <c:pt idx="1">
                  <c:v>MARCHE</c:v>
                </c:pt>
                <c:pt idx="2">
                  <c:v>MOLISE</c:v>
                </c:pt>
                <c:pt idx="3">
                  <c:v>EMILIA-ROMAGNA</c:v>
                </c:pt>
                <c:pt idx="4">
                  <c:v>LAZIO</c:v>
                </c:pt>
                <c:pt idx="5">
                  <c:v>PIEMONTE</c:v>
                </c:pt>
                <c:pt idx="6">
                  <c:v>PUGLIA</c:v>
                </c:pt>
                <c:pt idx="7">
                  <c:v>TRENTINO ALTO-ADIGE</c:v>
                </c:pt>
                <c:pt idx="8">
                  <c:v>VALLE D'AOSTA</c:v>
                </c:pt>
                <c:pt idx="9">
                  <c:v>LIGURIA</c:v>
                </c:pt>
                <c:pt idx="10">
                  <c:v>ITALIA</c:v>
                </c:pt>
                <c:pt idx="11">
                  <c:v>BASILICATA</c:v>
                </c:pt>
                <c:pt idx="12">
                  <c:v>CAMPANIA</c:v>
                </c:pt>
                <c:pt idx="13">
                  <c:v>FRIULI VENEZIA-GIULIA</c:v>
                </c:pt>
                <c:pt idx="14">
                  <c:v>CALABRIA</c:v>
                </c:pt>
                <c:pt idx="15">
                  <c:v>SARDEGNA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  <c:pt idx="19">
                  <c:v>SICILIA</c:v>
                </c:pt>
                <c:pt idx="20">
                  <c:v>ABRUZZO</c:v>
                </c:pt>
              </c:strCache>
            </c:strRef>
          </c:cat>
          <c:val>
            <c:numRef>
              <c:f>Foglio1!$B$2:$B$22</c:f>
              <c:numCache>
                <c:formatCode>0.0%</c:formatCode>
                <c:ptCount val="21"/>
                <c:pt idx="0" formatCode="0.00%">
                  <c:v>-0.05</c:v>
                </c:pt>
                <c:pt idx="1">
                  <c:v>-0.05</c:v>
                </c:pt>
                <c:pt idx="2">
                  <c:v>-0.05</c:v>
                </c:pt>
                <c:pt idx="3">
                  <c:v>-6.1000000000000006E-2</c:v>
                </c:pt>
                <c:pt idx="4">
                  <c:v>-6.3E-2</c:v>
                </c:pt>
                <c:pt idx="5" formatCode="0%">
                  <c:v>-0.1</c:v>
                </c:pt>
                <c:pt idx="6">
                  <c:v>-0.1</c:v>
                </c:pt>
                <c:pt idx="7">
                  <c:v>-0.1</c:v>
                </c:pt>
                <c:pt idx="8">
                  <c:v>-0.1</c:v>
                </c:pt>
                <c:pt idx="9" formatCode="0%">
                  <c:v>-0.112</c:v>
                </c:pt>
                <c:pt idx="10">
                  <c:v>-0.12000000000000001</c:v>
                </c:pt>
                <c:pt idx="11">
                  <c:v>-0.125</c:v>
                </c:pt>
                <c:pt idx="12">
                  <c:v>-0.128</c:v>
                </c:pt>
                <c:pt idx="13">
                  <c:v>-0.128</c:v>
                </c:pt>
                <c:pt idx="14">
                  <c:v>-0.14800000000000002</c:v>
                </c:pt>
                <c:pt idx="15">
                  <c:v>-0.15000000000000002</c:v>
                </c:pt>
                <c:pt idx="16">
                  <c:v>-0.15000000000000002</c:v>
                </c:pt>
                <c:pt idx="17">
                  <c:v>-0.15000000000000002</c:v>
                </c:pt>
                <c:pt idx="18">
                  <c:v>-0.15000000000000002</c:v>
                </c:pt>
                <c:pt idx="19">
                  <c:v>-0.2</c:v>
                </c:pt>
                <c:pt idx="20">
                  <c:v>-0.22500000000000001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92544"/>
        <c:axId val="45294336"/>
      </c:barChart>
      <c:catAx>
        <c:axId val="45292544"/>
        <c:scaling>
          <c:orientation val="minMax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>
              <a:defRPr sz="1200"/>
            </a:pPr>
            <a:endParaRPr lang="it-IT"/>
          </a:p>
        </c:txPr>
        <c:crossAx val="45294336"/>
        <c:crosses val="autoZero"/>
        <c:auto val="1"/>
        <c:lblAlgn val="ctr"/>
        <c:lblOffset val="100"/>
        <c:noMultiLvlLbl val="0"/>
      </c:catAx>
      <c:valAx>
        <c:axId val="4529433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4529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7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6.9953200701424537E-2"/>
                  <c:y val="-1.3118989023848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Foglio1!$A$2:$A$22</c:f>
              <c:strCache>
                <c:ptCount val="21"/>
                <c:pt idx="0">
                  <c:v>LOMBARDIA</c:v>
                </c:pt>
                <c:pt idx="1">
                  <c:v>BASILICATA</c:v>
                </c:pt>
                <c:pt idx="2">
                  <c:v>CALABRIA</c:v>
                </c:pt>
                <c:pt idx="3">
                  <c:v>LAZIO</c:v>
                </c:pt>
                <c:pt idx="4">
                  <c:v>MARCHE</c:v>
                </c:pt>
                <c:pt idx="5">
                  <c:v>TOSCANA</c:v>
                </c:pt>
                <c:pt idx="6">
                  <c:v>ABRUZZO</c:v>
                </c:pt>
                <c:pt idx="7">
                  <c:v>CAMPANIA</c:v>
                </c:pt>
                <c:pt idx="8">
                  <c:v>EMILIA-ROMAGNA</c:v>
                </c:pt>
                <c:pt idx="9">
                  <c:v>LIGURIA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TRENTINO ALTO-ADIGE</c:v>
                </c:pt>
                <c:pt idx="15">
                  <c:v>UMBRIA</c:v>
                </c:pt>
                <c:pt idx="16">
                  <c:v>VENETO</c:v>
                </c:pt>
                <c:pt idx="17">
                  <c:v>ITALIA</c:v>
                </c:pt>
                <c:pt idx="18">
                  <c:v>VALLE D'AOSTA</c:v>
                </c:pt>
                <c:pt idx="19">
                  <c:v>FRIULI VENEZIA-GIULIA</c:v>
                </c:pt>
                <c:pt idx="20">
                  <c:v>SICILIA</c:v>
                </c:pt>
              </c:strCache>
            </c:strRef>
          </c:cat>
          <c:val>
            <c:numRef>
              <c:f>Foglio1!$B$2:$B$22</c:f>
              <c:numCache>
                <c:formatCode>0.0%</c:formatCode>
                <c:ptCount val="21"/>
                <c:pt idx="0">
                  <c:v>0</c:v>
                </c:pt>
                <c:pt idx="1">
                  <c:v>-0.05</c:v>
                </c:pt>
                <c:pt idx="2">
                  <c:v>-0.05</c:v>
                </c:pt>
                <c:pt idx="3">
                  <c:v>-0.05</c:v>
                </c:pt>
                <c:pt idx="4">
                  <c:v>-0.05</c:v>
                </c:pt>
                <c:pt idx="5">
                  <c:v>-0.05</c:v>
                </c:pt>
                <c:pt idx="6">
                  <c:v>-0.1</c:v>
                </c:pt>
                <c:pt idx="7">
                  <c:v>-0.1</c:v>
                </c:pt>
                <c:pt idx="8">
                  <c:v>-0.1</c:v>
                </c:pt>
                <c:pt idx="9">
                  <c:v>-0.1</c:v>
                </c:pt>
                <c:pt idx="10">
                  <c:v>-0.1</c:v>
                </c:pt>
                <c:pt idx="11">
                  <c:v>-0.1</c:v>
                </c:pt>
                <c:pt idx="12">
                  <c:v>-0.1</c:v>
                </c:pt>
                <c:pt idx="13">
                  <c:v>-0.1</c:v>
                </c:pt>
                <c:pt idx="14">
                  <c:v>-0.1</c:v>
                </c:pt>
                <c:pt idx="15">
                  <c:v>-0.1</c:v>
                </c:pt>
                <c:pt idx="16">
                  <c:v>-0.1</c:v>
                </c:pt>
                <c:pt idx="17">
                  <c:v>-0.1</c:v>
                </c:pt>
                <c:pt idx="18">
                  <c:v>-0.15000000000000002</c:v>
                </c:pt>
                <c:pt idx="19">
                  <c:v>-0.2</c:v>
                </c:pt>
                <c:pt idx="20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16736"/>
        <c:axId val="45330816"/>
      </c:barChart>
      <c:catAx>
        <c:axId val="45316736"/>
        <c:scaling>
          <c:orientation val="minMax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>
              <a:defRPr sz="1200"/>
            </a:pPr>
            <a:endParaRPr lang="it-IT"/>
          </a:p>
        </c:txPr>
        <c:crossAx val="45330816"/>
        <c:crosses val="autoZero"/>
        <c:auto val="1"/>
        <c:lblAlgn val="ctr"/>
        <c:lblOffset val="100"/>
        <c:noMultiLvlLbl val="0"/>
      </c:catAx>
      <c:valAx>
        <c:axId val="4533081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531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2012</c:v>
                </c:pt>
                <c:pt idx="1">
                  <c:v>2013*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12.1</c:v>
                </c:pt>
                <c:pt idx="1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28576"/>
        <c:axId val="45530112"/>
      </c:barChart>
      <c:catAx>
        <c:axId val="4552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5530112"/>
        <c:crosses val="autoZero"/>
        <c:auto val="1"/>
        <c:lblAlgn val="ctr"/>
        <c:lblOffset val="100"/>
        <c:noMultiLvlLbl val="0"/>
      </c:catAx>
      <c:valAx>
        <c:axId val="4553011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455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2012</c:v>
                </c:pt>
                <c:pt idx="1">
                  <c:v>2013*</c:v>
                </c:pt>
              </c:strCache>
            </c:strRef>
          </c:cat>
          <c:val>
            <c:numRef>
              <c:f>Foglio1!$B$2:$B$3</c:f>
              <c:numCache>
                <c:formatCode>0.0</c:formatCode>
                <c:ptCount val="2"/>
                <c:pt idx="0" formatCode="General">
                  <c:v>12.9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15840"/>
        <c:axId val="75329920"/>
      </c:barChart>
      <c:catAx>
        <c:axId val="7531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329920"/>
        <c:crosses val="autoZero"/>
        <c:auto val="1"/>
        <c:lblAlgn val="ctr"/>
        <c:lblOffset val="100"/>
        <c:noMultiLvlLbl val="0"/>
      </c:catAx>
      <c:valAx>
        <c:axId val="7532992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531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6.9953200701424537E-2"/>
                  <c:y val="-1.3118989023848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Foglio1!$A$2:$A$22</c:f>
              <c:strCache>
                <c:ptCount val="21"/>
                <c:pt idx="0">
                  <c:v>BASILICATA</c:v>
                </c:pt>
                <c:pt idx="1">
                  <c:v>MOLISE</c:v>
                </c:pt>
                <c:pt idx="2">
                  <c:v>VALLE D'AOSTA</c:v>
                </c:pt>
                <c:pt idx="3">
                  <c:v>EMILIA-ROMAGNA</c:v>
                </c:pt>
                <c:pt idx="4">
                  <c:v>LOMBARDIA</c:v>
                </c:pt>
                <c:pt idx="5">
                  <c:v>PUGLIA</c:v>
                </c:pt>
                <c:pt idx="6">
                  <c:v>CALABRIA</c:v>
                </c:pt>
                <c:pt idx="7">
                  <c:v>MARCHE</c:v>
                </c:pt>
                <c:pt idx="8">
                  <c:v>VENETO</c:v>
                </c:pt>
                <c:pt idx="9">
                  <c:v>LAZIO</c:v>
                </c:pt>
                <c:pt idx="10">
                  <c:v>TOSCANA</c:v>
                </c:pt>
                <c:pt idx="11">
                  <c:v>ITALIA</c:v>
                </c:pt>
                <c:pt idx="12">
                  <c:v>ABRUZZO</c:v>
                </c:pt>
                <c:pt idx="13">
                  <c:v>LIGURIA</c:v>
                </c:pt>
                <c:pt idx="14">
                  <c:v>CAMPANIA</c:v>
                </c:pt>
                <c:pt idx="15">
                  <c:v>FRIULI VENEZIA-GIULIA</c:v>
                </c:pt>
                <c:pt idx="16">
                  <c:v>TRENTINO ALTO-ADIGE</c:v>
                </c:pt>
                <c:pt idx="17">
                  <c:v>UMBRIA</c:v>
                </c:pt>
                <c:pt idx="18">
                  <c:v>PIEMONTE</c:v>
                </c:pt>
                <c:pt idx="19">
                  <c:v>SARDEGNA</c:v>
                </c:pt>
                <c:pt idx="20">
                  <c:v>SICILIA</c:v>
                </c:pt>
              </c:strCache>
            </c:strRef>
          </c:cat>
          <c:val>
            <c:numRef>
              <c:f>Foglio1!$B$2:$B$22</c:f>
              <c:numCache>
                <c:formatCode>0.0%</c:formatCode>
                <c:ptCount val="21"/>
                <c:pt idx="0">
                  <c:v>-0.1</c:v>
                </c:pt>
                <c:pt idx="1">
                  <c:v>-0.1</c:v>
                </c:pt>
                <c:pt idx="2">
                  <c:v>-0.1</c:v>
                </c:pt>
                <c:pt idx="3">
                  <c:v>-0.10800000000000001</c:v>
                </c:pt>
                <c:pt idx="4">
                  <c:v>-0.11900000000000002</c:v>
                </c:pt>
                <c:pt idx="5">
                  <c:v>-0.128</c:v>
                </c:pt>
                <c:pt idx="6">
                  <c:v>-0.12911538079481888</c:v>
                </c:pt>
                <c:pt idx="7">
                  <c:v>-0.13</c:v>
                </c:pt>
                <c:pt idx="8">
                  <c:v>-0.13</c:v>
                </c:pt>
                <c:pt idx="9">
                  <c:v>-0.13076794465477248</c:v>
                </c:pt>
                <c:pt idx="10">
                  <c:v>-0.13091532152852181</c:v>
                </c:pt>
                <c:pt idx="11">
                  <c:v>-0.13218017814451058</c:v>
                </c:pt>
                <c:pt idx="12">
                  <c:v>-0.13550000000000001</c:v>
                </c:pt>
                <c:pt idx="13">
                  <c:v>-0.13701843945524619</c:v>
                </c:pt>
                <c:pt idx="14">
                  <c:v>-0.13731622556974038</c:v>
                </c:pt>
                <c:pt idx="15">
                  <c:v>-0.14000000000000001</c:v>
                </c:pt>
                <c:pt idx="16">
                  <c:v>-0.15000000000000002</c:v>
                </c:pt>
                <c:pt idx="17">
                  <c:v>-0.15000000000000002</c:v>
                </c:pt>
                <c:pt idx="18">
                  <c:v>-0.1502807178032477</c:v>
                </c:pt>
                <c:pt idx="19">
                  <c:v>-0.17300000000000001</c:v>
                </c:pt>
                <c:pt idx="20">
                  <c:v>-0.18500000000000003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35488"/>
        <c:axId val="79137024"/>
      </c:barChart>
      <c:catAx>
        <c:axId val="79135488"/>
        <c:scaling>
          <c:orientation val="minMax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>
              <a:defRPr sz="1200"/>
            </a:pPr>
            <a:endParaRPr lang="it-IT"/>
          </a:p>
        </c:txPr>
        <c:crossAx val="79137024"/>
        <c:crosses val="autoZero"/>
        <c:auto val="1"/>
        <c:lblAlgn val="ctr"/>
        <c:lblOffset val="100"/>
        <c:noMultiLvlLbl val="0"/>
      </c:catAx>
      <c:valAx>
        <c:axId val="7913702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7913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NTN ITALIA X 10-000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2"/>
              <c:layout>
                <c:manualLayout>
                  <c:x val="0"/>
                  <c:y val="3.5561798919098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20424933627953E-3"/>
                  <c:y val="6.9603147554823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1600" b="1"/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Foglio1!$B$2:$B$15</c:f>
              <c:numCache>
                <c:formatCode>#,##0</c:formatCode>
                <c:ptCount val="14"/>
                <c:pt idx="0">
                  <c:v>69.047808000000003</c:v>
                </c:pt>
                <c:pt idx="1">
                  <c:v>68.126424999999998</c:v>
                </c:pt>
                <c:pt idx="2">
                  <c:v>76.152216999999993</c:v>
                </c:pt>
                <c:pt idx="3">
                  <c:v>76.20858699999998</c:v>
                </c:pt>
                <c:pt idx="4">
                  <c:v>80.412566000000012</c:v>
                </c:pt>
                <c:pt idx="5">
                  <c:v>83.334980000000073</c:v>
                </c:pt>
                <c:pt idx="6">
                  <c:v>84.505149000000003</c:v>
                </c:pt>
                <c:pt idx="7">
                  <c:v>80.882706999999968</c:v>
                </c:pt>
                <c:pt idx="8">
                  <c:v>68.658673999999991</c:v>
                </c:pt>
                <c:pt idx="9">
                  <c:v>60.914503999999994</c:v>
                </c:pt>
                <c:pt idx="10">
                  <c:v>61.187802000000005</c:v>
                </c:pt>
                <c:pt idx="11">
                  <c:v>59.822409</c:v>
                </c:pt>
                <c:pt idx="12">
                  <c:v>44.40180100000002</c:v>
                </c:pt>
                <c:pt idx="13">
                  <c:v>40.010648556328547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NTN TUR X 1.000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Foglio1!$C$2:$C$15</c:f>
              <c:numCache>
                <c:formatCode>#,##0</c:formatCode>
                <c:ptCount val="14"/>
                <c:pt idx="0">
                  <c:v>54.910999999999994</c:v>
                </c:pt>
                <c:pt idx="1">
                  <c:v>54.178366106685232</c:v>
                </c:pt>
                <c:pt idx="2">
                  <c:v>52.783823255804897</c:v>
                </c:pt>
                <c:pt idx="3" formatCode="_-* #,##0_-;\-* #,##0_-;_-* &quot;-&quot;??_-;_-@_-">
                  <c:v>59.293000000000013</c:v>
                </c:pt>
                <c:pt idx="4" formatCode="_-* #,##0_-;\-* #,##0_-;_-* &quot;-&quot;??_-;_-@_-">
                  <c:v>62.890568941513173</c:v>
                </c:pt>
                <c:pt idx="5" formatCode="_-* #,##0_-;\-* #,##0_-;_-* &quot;-&quot;??_-;_-@_-">
                  <c:v>64.455772282328354</c:v>
                </c:pt>
                <c:pt idx="6" formatCode="_-* #,##0_-;\-* #,##0_-;_-* &quot;-&quot;??_-;_-@_-">
                  <c:v>65.829569115888887</c:v>
                </c:pt>
                <c:pt idx="7" formatCode="_-* #,##0_-;\-* #,##0_-;_-* &quot;-&quot;??_-;_-@_-">
                  <c:v>61.442964971479121</c:v>
                </c:pt>
                <c:pt idx="8" formatCode="_-* #,##0_-;\-* #,##0_-;_-* &quot;-&quot;??_-;_-@_-">
                  <c:v>52.122599777602524</c:v>
                </c:pt>
                <c:pt idx="9" formatCode="_-* #,##0_-;\-* #,##0_-;_-* &quot;-&quot;??_-;_-@_-">
                  <c:v>46.438958221564718</c:v>
                </c:pt>
                <c:pt idx="10" formatCode="_-* #,##0_-;\-* #,##0_-;_-* &quot;-&quot;??_-;_-@_-">
                  <c:v>46.006448401829864</c:v>
                </c:pt>
                <c:pt idx="11" formatCode="_-* #,##0_-;\-* #,##0_-;_-* &quot;-&quot;??_-;_-@_-">
                  <c:v>44.409541268681679</c:v>
                </c:pt>
                <c:pt idx="12" formatCode="_-* #,##0_-;\-* #,##0_-;_-* &quot;-&quot;??_-;_-@_-">
                  <c:v>32.41146795534052</c:v>
                </c:pt>
                <c:pt idx="13" formatCode="_-* #,##0_-;\-* #,##0_-;_-* &quot;-&quot;??_-;_-@_-">
                  <c:v>28.133154185235593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73952"/>
        <c:axId val="75388032"/>
      </c:barChart>
      <c:catAx>
        <c:axId val="7537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75388032"/>
        <c:crosses val="autoZero"/>
        <c:auto val="1"/>
        <c:lblAlgn val="ctr"/>
        <c:lblOffset val="100"/>
        <c:noMultiLvlLbl val="0"/>
      </c:catAx>
      <c:valAx>
        <c:axId val="75388032"/>
        <c:scaling>
          <c:orientation val="minMax"/>
          <c:min val="25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5373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Foglio1!$D$1</c:f>
              <c:strCache>
                <c:ptCount val="1"/>
                <c:pt idx="0">
                  <c:v>IMI ITALIA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dLbls>
            <c:numFmt formatCode="0.0%" sourceLinked="0"/>
            <c:spPr>
              <a:solidFill>
                <a:schemeClr val="bg1">
                  <a:lumMod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Foglio1!$D$2:$D$15</c:f>
              <c:numCache>
                <c:formatCode>0.0%</c:formatCode>
                <c:ptCount val="14"/>
                <c:pt idx="0">
                  <c:v>2.5179398608623615E-2</c:v>
                </c:pt>
                <c:pt idx="1">
                  <c:v>2.4449609968241134E-2</c:v>
                </c:pt>
                <c:pt idx="2">
                  <c:v>2.6881544618358497E-2</c:v>
                </c:pt>
                <c:pt idx="3">
                  <c:v>2.6449293359372444E-2</c:v>
                </c:pt>
                <c:pt idx="4">
                  <c:v>2.7455229958808232E-2</c:v>
                </c:pt>
                <c:pt idx="5">
                  <c:v>2.799183062249571E-2</c:v>
                </c:pt>
                <c:pt idx="6">
                  <c:v>2.7730011268199271E-2</c:v>
                </c:pt>
                <c:pt idx="7">
                  <c:v>2.593157857529535E-2</c:v>
                </c:pt>
                <c:pt idx="8">
                  <c:v>2.1439346757404828E-2</c:v>
                </c:pt>
                <c:pt idx="9">
                  <c:v>1.8897133639948285E-2</c:v>
                </c:pt>
                <c:pt idx="10">
                  <c:v>1.8740950060940141E-2</c:v>
                </c:pt>
                <c:pt idx="11">
                  <c:v>1.8033106509782827E-2</c:v>
                </c:pt>
                <c:pt idx="12">
                  <c:v>1.3384656687081558E-2</c:v>
                </c:pt>
                <c:pt idx="13">
                  <c:v>1.2051400167568841E-2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Foglio1!$E$1</c:f>
              <c:strCache>
                <c:ptCount val="1"/>
                <c:pt idx="0">
                  <c:v>IMI TUR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numFmt formatCode="0.0%" sourceLinked="0"/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Foglio1!$E$2:$E$15</c:f>
              <c:numCache>
                <c:formatCode>0.0%</c:formatCode>
                <c:ptCount val="14"/>
                <c:pt idx="0" formatCode="#,##0">
                  <c:v>3.500000000000001E-2</c:v>
                </c:pt>
                <c:pt idx="1">
                  <c:v>3.3500000000000002E-2</c:v>
                </c:pt>
                <c:pt idx="2">
                  <c:v>3.2553438966973207E-2</c:v>
                </c:pt>
                <c:pt idx="3">
                  <c:v>3.298569022595927E-2</c:v>
                </c:pt>
                <c:pt idx="4">
                  <c:v>3.4595188785056546E-2</c:v>
                </c:pt>
                <c:pt idx="5">
                  <c:v>3.500000000000001E-2</c:v>
                </c:pt>
                <c:pt idx="6">
                  <c:v>3.4507409913325231E-2</c:v>
                </c:pt>
                <c:pt idx="7">
                  <c:v>3.0710450492293088E-2</c:v>
                </c:pt>
                <c:pt idx="8">
                  <c:v>2.3682954811847668E-2</c:v>
                </c:pt>
                <c:pt idx="9">
                  <c:v>1.9615413823917249E-2</c:v>
                </c:pt>
                <c:pt idx="10">
                  <c:v>1.9300000000000012E-2</c:v>
                </c:pt>
                <c:pt idx="11">
                  <c:v>1.8179999999999998E-2</c:v>
                </c:pt>
                <c:pt idx="12">
                  <c:v>1.3100000000000006E-2</c:v>
                </c:pt>
                <c:pt idx="13">
                  <c:v>1.1330000000000003E-2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25344"/>
        <c:axId val="80835328"/>
      </c:lineChart>
      <c:catAx>
        <c:axId val="8082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0835328"/>
        <c:crosses val="autoZero"/>
        <c:auto val="1"/>
        <c:lblAlgn val="ctr"/>
        <c:lblOffset val="100"/>
        <c:noMultiLvlLbl val="0"/>
      </c:catAx>
      <c:valAx>
        <c:axId val="80835328"/>
        <c:scaling>
          <c:orientation val="minMax"/>
          <c:max val="4.0000000000000015E-2"/>
          <c:min val="1.0000000000000004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0825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00B58-5616-4847-B130-272C7D28D30F}" type="datetimeFigureOut">
              <a:rPr lang="it-IT" smtClean="0"/>
              <a:t>01/08/2013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A21E-6A91-4716-9BD4-63BFAE2442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67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A21E-6A91-4716-9BD4-63BFAE244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73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BF22-F7A4-409B-97C6-3BD71F13F55F}" type="datetimeFigureOut">
              <a:rPr lang="it-IT" smtClean="0"/>
              <a:pPr/>
              <a:t>01/08/2013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0CC-C0CE-4A2A-A6F4-7806676EC43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pic>
          <p:nvPicPr>
            <p:cNvPr id="15" name="Immagine 14" descr="PIC_0090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pic>
          <p:nvPicPr>
            <p:cNvPr id="16" name="Immagine 15" descr="estate 170.jpg"/>
            <p:cNvPicPr>
              <a:picLocks noChangeAspect="1"/>
            </p:cNvPicPr>
            <p:nvPr/>
          </p:nvPicPr>
          <p:blipFill>
            <a:blip r:embed="rId3" cstate="print">
              <a:lum bright="40000" contrast="40000"/>
            </a:blip>
            <a:stretch>
              <a:fillRect/>
            </a:stretch>
          </p:blipFill>
          <p:spPr>
            <a:xfrm>
              <a:off x="0" y="4581128"/>
              <a:ext cx="9144000" cy="23042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BF22-F7A4-409B-97C6-3BD71F13F55F}" type="datetimeFigureOut">
              <a:rPr lang="it-IT" smtClean="0"/>
              <a:pPr/>
              <a:t>01/08/2013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F0CC-C0CE-4A2A-A6F4-7806676EC43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pic>
          <p:nvPicPr>
            <p:cNvPr id="15" name="Immagine 14" descr="PIC_0090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pic>
          <p:nvPicPr>
            <p:cNvPr id="16" name="Immagine 15" descr="estate 170.jpg"/>
            <p:cNvPicPr>
              <a:picLocks noChangeAspect="1"/>
            </p:cNvPicPr>
            <p:nvPr/>
          </p:nvPicPr>
          <p:blipFill>
            <a:blip r:embed="rId3" cstate="print">
              <a:lum bright="40000" contrast="40000"/>
            </a:blip>
            <a:stretch>
              <a:fillRect/>
            </a:stretch>
          </p:blipFill>
          <p:spPr>
            <a:xfrm>
              <a:off x="0" y="4581128"/>
              <a:ext cx="9144000" cy="23042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BF22-F7A4-409B-97C6-3BD71F13F55F}" type="datetimeFigureOut">
              <a:rPr lang="it-IT" smtClean="0"/>
              <a:pPr/>
              <a:t>01/08/2013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F0CC-C0CE-4A2A-A6F4-7806676EC4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Trebuchet MS" pitchFamily="34" charset="0"/>
              </a:rPr>
              <a:t>Osservatorio Nazionale Immobiliare Turistico 2013 FIMAA sul mercato delle case per vacanza</a:t>
            </a:r>
            <a:r>
              <a:rPr lang="it-IT" sz="3200" dirty="0">
                <a:latin typeface="Trebuchet MS" pitchFamily="34" charset="0"/>
              </a:rPr>
              <a:t/>
            </a:r>
            <a:br>
              <a:rPr lang="it-IT" sz="3200" dirty="0">
                <a:latin typeface="Trebuchet MS" pitchFamily="34" charset="0"/>
              </a:rPr>
            </a:br>
            <a:endParaRPr lang="it-IT" sz="3200" dirty="0">
              <a:latin typeface="Trebuchet MS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</a:rPr>
              <a:t>Presentazione alla Stampa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Relazione di Stefano Stanzani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Consulente Scientifico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Roma, 1 Agosto 2013</a:t>
            </a:r>
          </a:p>
          <a:p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stefano.stanzani@unibo.it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5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Variazioni percentuali annuali nominali dei prezzi minimi e massimi medi di compravendita di appartamenti per zona urbana e stato di conservazione nelle principali località turistiche italiane </a:t>
            </a:r>
            <a:r>
              <a:rPr lang="it-IT" sz="2400" i="1" dirty="0" smtClean="0">
                <a:latin typeface="Trebuchet MS" pitchFamily="34" charset="0"/>
              </a:rPr>
              <a:t>(valori percentuali)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43608" y="2276872"/>
          <a:ext cx="7079548" cy="2167128"/>
        </p:xfrm>
        <a:graphic>
          <a:graphicData uri="http://schemas.openxmlformats.org/drawingml/2006/table">
            <a:tbl>
              <a:tblPr/>
              <a:tblGrid>
                <a:gridCol w="1224446"/>
                <a:gridCol w="568325"/>
                <a:gridCol w="639762"/>
                <a:gridCol w="114300"/>
                <a:gridCol w="568325"/>
                <a:gridCol w="639762"/>
                <a:gridCol w="114300"/>
                <a:gridCol w="608404"/>
                <a:gridCol w="639762"/>
                <a:gridCol w="117488"/>
                <a:gridCol w="568325"/>
                <a:gridCol w="639762"/>
                <a:gridCol w="636587"/>
              </a:tblGrid>
              <a:tr h="297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Trebuchet MS" pitchFamily="34" charset="0"/>
                          <a:ea typeface="Times New Roman"/>
                          <a:cs typeface="Garamond"/>
                        </a:rPr>
                        <a:t>Località turistiche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Trebuchet MS" pitchFamily="34" charset="0"/>
                          <a:ea typeface="Times New Roman"/>
                          <a:cs typeface="Arial"/>
                        </a:rPr>
                        <a:t>Top / Nuovi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Trebuchet MS" pitchFamily="34" charset="0"/>
                          <a:ea typeface="Times New Roman"/>
                          <a:cs typeface="Arial"/>
                        </a:rPr>
                        <a:t>Centrale usato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Trebuchet MS" pitchFamily="34" charset="0"/>
                          <a:ea typeface="Times New Roman"/>
                          <a:cs typeface="Arial"/>
                        </a:rPr>
                        <a:t>Periferico usato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Media</a:t>
                      </a:r>
                      <a:endParaRPr lang="it-IT" sz="1800" b="1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5"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MIN</a:t>
                      </a: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MAX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MIN</a:t>
                      </a: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MAX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MIN</a:t>
                      </a: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MAX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MIN</a:t>
                      </a: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Arial"/>
                        </a:rPr>
                        <a:t>MAX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Medi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rebuchet MS" pitchFamily="34" charset="0"/>
                          <a:ea typeface="Times New Roman"/>
                          <a:cs typeface="Arial"/>
                        </a:rPr>
                        <a:t>Marine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-8,1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-7,1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-5,5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-4,4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-7,1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-4,8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-7,0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-5,7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-6,2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rebuchet MS" pitchFamily="34" charset="0"/>
                          <a:ea typeface="Times New Roman"/>
                          <a:cs typeface="Arial"/>
                        </a:rPr>
                        <a:t>Non marine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-3,6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-3,3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>
                        <a:solidFill>
                          <a:srgbClr val="00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-3,4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-2,8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>
                        <a:solidFill>
                          <a:srgbClr val="00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-4,3</a:t>
                      </a:r>
                      <a:endParaRPr lang="it-IT" sz="18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-2,7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-3,7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-3,0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-3,3</a:t>
                      </a:r>
                      <a:endParaRPr lang="it-IT" sz="18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Variazioni percentuali annuali nominali dei prezzi medi di compravendita di appartamenti nelle principali località turistiche italiane </a:t>
            </a:r>
            <a:r>
              <a:rPr lang="it-IT" sz="2400" i="1" dirty="0" smtClean="0">
                <a:latin typeface="Trebuchet MS" pitchFamily="34" charset="0"/>
              </a:rPr>
              <a:t>(valori percentuali)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899592" y="1628800"/>
          <a:ext cx="756083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Variazioni percentuali annuali nominali dei prezzi medi di compravendita di appartamenti nelle principali località turistiche italiane, per Regione </a:t>
            </a:r>
            <a:r>
              <a:rPr lang="it-IT" sz="2400" i="1" dirty="0" smtClean="0">
                <a:latin typeface="Trebuchet MS" pitchFamily="34" charset="0"/>
              </a:rPr>
              <a:t>(valori percentuali)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47527"/>
              </p:ext>
            </p:extLst>
          </p:nvPr>
        </p:nvGraphicFramePr>
        <p:xfrm>
          <a:off x="1524000" y="1844824"/>
          <a:ext cx="6096000" cy="4887029"/>
        </p:xfrm>
        <a:graphic>
          <a:graphicData uri="http://schemas.openxmlformats.org/drawingml/2006/table">
            <a:tbl>
              <a:tblPr/>
              <a:tblGrid>
                <a:gridCol w="2255520"/>
                <a:gridCol w="1920240"/>
                <a:gridCol w="1920240"/>
              </a:tblGrid>
              <a:tr h="464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rebuchet MS"/>
                          <a:ea typeface="Times New Roman"/>
                          <a:cs typeface="Garamond"/>
                        </a:rPr>
                        <a:t>Regione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rebuchet MS"/>
                          <a:ea typeface="Times New Roman"/>
                          <a:cs typeface="Garamond"/>
                        </a:rPr>
                        <a:t>Località di mare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rebuchet MS"/>
                          <a:ea typeface="Times New Roman"/>
                          <a:cs typeface="Garamond"/>
                        </a:rPr>
                        <a:t>Località montane e lacuali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Abruzzo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-6,3%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-3,9%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Calabria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-3,4%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Campania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-6,2%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Emilia-Romagna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-7,4%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Friuli Venezia-Giulia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-9,2%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-11,8%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Lazio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-6,5%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Liguria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-6,4%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Lombardia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-5,0%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Marche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-6,3%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Molise 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-4,4%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Piemonte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-3,3%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Puglia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-3,7%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Sardegna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-4,5%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Sicilia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-3,7%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Trentino Alto-Adige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-0,6%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Toscana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-7,0%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Umbria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0,0%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Valle d'Aosta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n.d.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-5,3%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 Veneto 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-4,8%</a:t>
                      </a: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-8,1%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La dinamica congiunturale del turismo destinazione ITALIA, nell’estate 2013</a:t>
            </a:r>
            <a:endParaRPr lang="it-IT" sz="2400" b="1" dirty="0">
              <a:latin typeface="Trebuchet M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9440" y="1628800"/>
            <a:ext cx="111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rebuchet MS" pitchFamily="34" charset="0"/>
              </a:rPr>
              <a:t>ITALIANI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22,4 </a:t>
            </a:r>
            <a:r>
              <a:rPr lang="it-IT" dirty="0" err="1" smtClean="0">
                <a:latin typeface="Trebuchet MS" pitchFamily="34" charset="0"/>
              </a:rPr>
              <a:t>mil</a:t>
            </a:r>
            <a:r>
              <a:rPr lang="it-IT" dirty="0" smtClean="0">
                <a:latin typeface="Trebuchet MS" pitchFamily="34" charset="0"/>
              </a:rPr>
              <a:t>.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(-9,1%) </a:t>
            </a:r>
            <a:endParaRPr lang="it-IT" dirty="0">
              <a:latin typeface="Trebuchet M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46024" y="1628800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rebuchet MS" pitchFamily="34" charset="0"/>
              </a:rPr>
              <a:t>STRANIERI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13,7 </a:t>
            </a:r>
            <a:r>
              <a:rPr lang="it-IT" dirty="0" err="1" smtClean="0">
                <a:latin typeface="Trebuchet MS" pitchFamily="34" charset="0"/>
              </a:rPr>
              <a:t>mil</a:t>
            </a:r>
            <a:r>
              <a:rPr lang="it-IT" dirty="0" smtClean="0">
                <a:latin typeface="Trebuchet MS" pitchFamily="34" charset="0"/>
              </a:rPr>
              <a:t>.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(+2,4%) </a:t>
            </a:r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1547664" y="2204864"/>
          <a:ext cx="288032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547664" y="14127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rebuchet MS" pitchFamily="34" charset="0"/>
              </a:rPr>
              <a:t>Casa in </a:t>
            </a:r>
            <a:r>
              <a:rPr lang="en-US" dirty="0" err="1">
                <a:latin typeface="Trebuchet MS" pitchFamily="34" charset="0"/>
              </a:rPr>
              <a:t>affitto</a:t>
            </a:r>
            <a:endParaRPr lang="en-US" i="1" dirty="0">
              <a:latin typeface="Trebuchet MS" pitchFamily="34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>
                <a:latin typeface="Trebuchet MS" pitchFamily="34" charset="0"/>
              </a:rPr>
              <a:t>(% </a:t>
            </a:r>
            <a:r>
              <a:rPr lang="en-US" sz="1200" i="1" dirty="0" err="1">
                <a:latin typeface="Trebuchet MS" pitchFamily="34" charset="0"/>
              </a:rPr>
              <a:t>sul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tipologie</a:t>
            </a:r>
            <a:r>
              <a:rPr lang="en-US" sz="1200" i="1" dirty="0">
                <a:latin typeface="Trebuchet MS" pitchFamily="34" charset="0"/>
              </a:rPr>
              <a:t> di </a:t>
            </a:r>
            <a:r>
              <a:rPr lang="en-US" sz="1200" i="1" dirty="0" err="1">
                <a:latin typeface="Trebuchet MS" pitchFamily="34" charset="0"/>
              </a:rPr>
              <a:t>alloggio</a:t>
            </a:r>
            <a:r>
              <a:rPr lang="en-US" sz="1200" i="1" dirty="0">
                <a:latin typeface="Trebuchet MS" pitchFamily="34" charset="0"/>
              </a:rPr>
              <a:t> per </a:t>
            </a:r>
            <a:r>
              <a:rPr lang="en-US" sz="1200" i="1" dirty="0" err="1">
                <a:latin typeface="Trebuchet MS" pitchFamily="34" charset="0"/>
              </a:rPr>
              <a:t>il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viaggi</a:t>
            </a:r>
            <a:r>
              <a:rPr lang="en-US" sz="1200" i="1" dirty="0">
                <a:latin typeface="Trebuchet MS" pitchFamily="34" charset="0"/>
              </a:rPr>
              <a:t>)</a:t>
            </a:r>
          </a:p>
          <a:p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4644008" y="2204864"/>
          <a:ext cx="288032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932040" y="14127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rebuchet MS" pitchFamily="34" charset="0"/>
              </a:rPr>
              <a:t>Casa in </a:t>
            </a:r>
            <a:r>
              <a:rPr lang="en-US" dirty="0" err="1">
                <a:latin typeface="Trebuchet MS" pitchFamily="34" charset="0"/>
              </a:rPr>
              <a:t>affitto</a:t>
            </a:r>
            <a:endParaRPr lang="en-US" i="1" dirty="0">
              <a:latin typeface="Trebuchet MS" pitchFamily="34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>
                <a:latin typeface="Trebuchet MS" pitchFamily="34" charset="0"/>
              </a:rPr>
              <a:t>(% </a:t>
            </a:r>
            <a:r>
              <a:rPr lang="en-US" sz="1200" i="1" dirty="0" err="1">
                <a:latin typeface="Trebuchet MS" pitchFamily="34" charset="0"/>
              </a:rPr>
              <a:t>sul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tipologie</a:t>
            </a:r>
            <a:r>
              <a:rPr lang="en-US" sz="1200" i="1" dirty="0">
                <a:latin typeface="Trebuchet MS" pitchFamily="34" charset="0"/>
              </a:rPr>
              <a:t> di </a:t>
            </a:r>
            <a:r>
              <a:rPr lang="en-US" sz="1200" i="1" dirty="0" err="1">
                <a:latin typeface="Trebuchet MS" pitchFamily="34" charset="0"/>
              </a:rPr>
              <a:t>alloggio</a:t>
            </a:r>
            <a:r>
              <a:rPr lang="en-US" sz="1200" i="1" dirty="0">
                <a:latin typeface="Trebuchet MS" pitchFamily="34" charset="0"/>
              </a:rPr>
              <a:t> per </a:t>
            </a:r>
            <a:r>
              <a:rPr lang="en-US" sz="1200" i="1" dirty="0" err="1">
                <a:latin typeface="Trebuchet MS" pitchFamily="34" charset="0"/>
              </a:rPr>
              <a:t>il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 smtClean="0">
                <a:latin typeface="Trebuchet MS" pitchFamily="34" charset="0"/>
              </a:rPr>
              <a:t>arrivi</a:t>
            </a:r>
            <a:r>
              <a:rPr lang="en-US" sz="1200" i="1" dirty="0" smtClean="0">
                <a:latin typeface="Trebuchet MS" pitchFamily="34" charset="0"/>
              </a:rPr>
              <a:t>)</a:t>
            </a:r>
            <a:endParaRPr lang="en-US" sz="1200" i="1" dirty="0">
              <a:latin typeface="Trebuchet MS" pitchFamily="34" charset="0"/>
            </a:endParaRPr>
          </a:p>
          <a:p>
            <a:endParaRPr lang="it-IT" dirty="0">
              <a:latin typeface="Trebuchet MS" pitchFamily="34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4608003" y="4041069"/>
            <a:ext cx="288033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5229200"/>
            <a:ext cx="370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rebuchet MS" pitchFamily="34" charset="0"/>
              </a:rPr>
              <a:t>Giudizi su numero case in affitto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(valori %, rispetto al 2012, FIMAA)</a:t>
            </a:r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763688" y="59492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Diminuzione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Stabilità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Aumento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36%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56%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8%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Dinamica del numero di locazioni di case per vacanza, estate 2013 </a:t>
            </a:r>
            <a:r>
              <a:rPr lang="it-IT" sz="2400" i="1" dirty="0" smtClean="0">
                <a:latin typeface="Trebuchet MS" pitchFamily="34" charset="0"/>
              </a:rPr>
              <a:t>(variazioni % sul 2012)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14" name="Grafico 13"/>
          <p:cNvGraphicFramePr/>
          <p:nvPr/>
        </p:nvGraphicFramePr>
        <p:xfrm>
          <a:off x="1043608" y="1268760"/>
          <a:ext cx="7080448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Dinamica dei canoni di locazioni di case per vacanza, estate 2013 </a:t>
            </a:r>
            <a:r>
              <a:rPr lang="it-IT" sz="2400" i="1" dirty="0" smtClean="0">
                <a:latin typeface="Trebuchet MS" pitchFamily="34" charset="0"/>
              </a:rPr>
              <a:t>(variazioni % sul 2012)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14" name="Grafico 13"/>
          <p:cNvGraphicFramePr/>
          <p:nvPr/>
        </p:nvGraphicFramePr>
        <p:xfrm>
          <a:off x="1043608" y="1268760"/>
          <a:ext cx="7080448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Canoni minimi e massimi medi settimanali dell’appartamento più richiesto nelle principali località turistiche italiane di 4 posti letto, spese incluse e rendimenti potenziali medi lordi annui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400" i="1" dirty="0" smtClean="0">
                <a:latin typeface="Trebuchet MS" pitchFamily="34" charset="0"/>
              </a:rPr>
              <a:t>(Euro a unità per settimana, valori %)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43607" y="2492896"/>
          <a:ext cx="7328023" cy="2243328"/>
        </p:xfrm>
        <a:graphic>
          <a:graphicData uri="http://schemas.openxmlformats.org/drawingml/2006/table">
            <a:tbl>
              <a:tblPr/>
              <a:tblGrid>
                <a:gridCol w="1233805"/>
                <a:gridCol w="1015703"/>
                <a:gridCol w="1015703"/>
                <a:gridCol w="1015703"/>
                <a:gridCol w="1015703"/>
                <a:gridCol w="1015703"/>
                <a:gridCol w="1015703"/>
              </a:tblGrid>
              <a:tr h="17970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Tipo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Località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GIUGNO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LUGLIO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AGOSTO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97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Canoni</a:t>
                      </a:r>
                      <a:endParaRPr lang="it-IT" sz="1600" b="1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Mare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407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561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595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742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702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929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Montagna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377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477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507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642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620</a:t>
                      </a: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865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Rendimenti</a:t>
                      </a:r>
                      <a:endParaRPr lang="it-IT" sz="1600" b="1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Mare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3,3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3,0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Montagna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2,7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2,6</a:t>
                      </a: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La dinamica congiunturale del turismo destinazione ITALIA, nell’estate 2013</a:t>
            </a:r>
            <a:endParaRPr lang="it-IT" sz="2400" b="1" dirty="0">
              <a:latin typeface="Trebuchet M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9440" y="1628800"/>
            <a:ext cx="111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rebuchet MS" pitchFamily="34" charset="0"/>
              </a:rPr>
              <a:t>ITALIANI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22,4 </a:t>
            </a:r>
            <a:r>
              <a:rPr lang="it-IT" dirty="0" err="1" smtClean="0">
                <a:latin typeface="Trebuchet MS" pitchFamily="34" charset="0"/>
              </a:rPr>
              <a:t>mil</a:t>
            </a:r>
            <a:r>
              <a:rPr lang="it-IT" dirty="0" smtClean="0">
                <a:latin typeface="Trebuchet MS" pitchFamily="34" charset="0"/>
              </a:rPr>
              <a:t>.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(-9,1%) </a:t>
            </a:r>
            <a:endParaRPr lang="it-IT" dirty="0">
              <a:latin typeface="Trebuchet M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46024" y="1628800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rebuchet MS" pitchFamily="34" charset="0"/>
              </a:rPr>
              <a:t>STRANIERI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13,7 </a:t>
            </a:r>
            <a:r>
              <a:rPr lang="it-IT" dirty="0" err="1" smtClean="0">
                <a:latin typeface="Trebuchet MS" pitchFamily="34" charset="0"/>
              </a:rPr>
              <a:t>mil</a:t>
            </a:r>
            <a:r>
              <a:rPr lang="it-IT" dirty="0" smtClean="0">
                <a:latin typeface="Trebuchet MS" pitchFamily="34" charset="0"/>
              </a:rPr>
              <a:t>.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(+2,4%) </a:t>
            </a:r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1547664" y="2204864"/>
          <a:ext cx="288032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547664" y="14127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rebuchet MS" pitchFamily="34" charset="0"/>
              </a:rPr>
              <a:t>Casa </a:t>
            </a:r>
            <a:r>
              <a:rPr lang="en-US" dirty="0" smtClean="0">
                <a:latin typeface="Trebuchet MS" pitchFamily="34" charset="0"/>
              </a:rPr>
              <a:t>di </a:t>
            </a:r>
            <a:r>
              <a:rPr lang="en-US" dirty="0" err="1" smtClean="0">
                <a:latin typeface="Trebuchet MS" pitchFamily="34" charset="0"/>
              </a:rPr>
              <a:t>proprietà</a:t>
            </a:r>
            <a:endParaRPr lang="en-US" i="1" dirty="0">
              <a:latin typeface="Trebuchet MS" pitchFamily="34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>
                <a:latin typeface="Trebuchet MS" pitchFamily="34" charset="0"/>
              </a:rPr>
              <a:t>(% </a:t>
            </a:r>
            <a:r>
              <a:rPr lang="en-US" sz="1200" i="1" dirty="0" err="1">
                <a:latin typeface="Trebuchet MS" pitchFamily="34" charset="0"/>
              </a:rPr>
              <a:t>sul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tipologie</a:t>
            </a:r>
            <a:r>
              <a:rPr lang="en-US" sz="1200" i="1" dirty="0">
                <a:latin typeface="Trebuchet MS" pitchFamily="34" charset="0"/>
              </a:rPr>
              <a:t> di </a:t>
            </a:r>
            <a:r>
              <a:rPr lang="en-US" sz="1200" i="1" dirty="0" err="1">
                <a:latin typeface="Trebuchet MS" pitchFamily="34" charset="0"/>
              </a:rPr>
              <a:t>alloggio</a:t>
            </a:r>
            <a:r>
              <a:rPr lang="en-US" sz="1200" i="1" dirty="0">
                <a:latin typeface="Trebuchet MS" pitchFamily="34" charset="0"/>
              </a:rPr>
              <a:t> per </a:t>
            </a:r>
            <a:r>
              <a:rPr lang="en-US" sz="1200" i="1" dirty="0" err="1">
                <a:latin typeface="Trebuchet MS" pitchFamily="34" charset="0"/>
              </a:rPr>
              <a:t>il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viaggi</a:t>
            </a:r>
            <a:r>
              <a:rPr lang="en-US" sz="1200" i="1" dirty="0">
                <a:latin typeface="Trebuchet MS" pitchFamily="34" charset="0"/>
              </a:rPr>
              <a:t>)</a:t>
            </a:r>
          </a:p>
          <a:p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4644008" y="2204864"/>
          <a:ext cx="288032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932040" y="14127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rebuchet MS" pitchFamily="34" charset="0"/>
              </a:rPr>
              <a:t>Casa </a:t>
            </a:r>
            <a:r>
              <a:rPr lang="en-US" dirty="0" smtClean="0">
                <a:latin typeface="Trebuchet MS" pitchFamily="34" charset="0"/>
              </a:rPr>
              <a:t>di </a:t>
            </a:r>
            <a:r>
              <a:rPr lang="en-US" dirty="0" err="1" smtClean="0">
                <a:latin typeface="Trebuchet MS" pitchFamily="34" charset="0"/>
              </a:rPr>
              <a:t>proprietà</a:t>
            </a:r>
            <a:endParaRPr lang="en-US" i="1" dirty="0">
              <a:latin typeface="Trebuchet MS" pitchFamily="34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>
                <a:latin typeface="Trebuchet MS" pitchFamily="34" charset="0"/>
              </a:rPr>
              <a:t>(% </a:t>
            </a:r>
            <a:r>
              <a:rPr lang="en-US" sz="1200" i="1" dirty="0" err="1">
                <a:latin typeface="Trebuchet MS" pitchFamily="34" charset="0"/>
              </a:rPr>
              <a:t>sul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tipologie</a:t>
            </a:r>
            <a:r>
              <a:rPr lang="en-US" sz="1200" i="1" dirty="0">
                <a:latin typeface="Trebuchet MS" pitchFamily="34" charset="0"/>
              </a:rPr>
              <a:t> di </a:t>
            </a:r>
            <a:r>
              <a:rPr lang="en-US" sz="1200" i="1" dirty="0" err="1">
                <a:latin typeface="Trebuchet MS" pitchFamily="34" charset="0"/>
              </a:rPr>
              <a:t>alloggio</a:t>
            </a:r>
            <a:r>
              <a:rPr lang="en-US" sz="1200" i="1" dirty="0">
                <a:latin typeface="Trebuchet MS" pitchFamily="34" charset="0"/>
              </a:rPr>
              <a:t> per </a:t>
            </a:r>
            <a:r>
              <a:rPr lang="en-US" sz="1200" i="1" dirty="0" err="1">
                <a:latin typeface="Trebuchet MS" pitchFamily="34" charset="0"/>
              </a:rPr>
              <a:t>il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>
                <a:latin typeface="Trebuchet MS" pitchFamily="34" charset="0"/>
              </a:rPr>
              <a:t>totale</a:t>
            </a:r>
            <a:r>
              <a:rPr lang="en-US" sz="1200" i="1" dirty="0">
                <a:latin typeface="Trebuchet MS" pitchFamily="34" charset="0"/>
              </a:rPr>
              <a:t> </a:t>
            </a:r>
            <a:r>
              <a:rPr lang="en-US" sz="1200" i="1" dirty="0" err="1" smtClean="0">
                <a:latin typeface="Trebuchet MS" pitchFamily="34" charset="0"/>
              </a:rPr>
              <a:t>arrivi</a:t>
            </a:r>
            <a:r>
              <a:rPr lang="en-US" sz="1200" i="1" dirty="0" smtClean="0">
                <a:latin typeface="Trebuchet MS" pitchFamily="34" charset="0"/>
              </a:rPr>
              <a:t>)</a:t>
            </a:r>
            <a:endParaRPr lang="en-US" sz="1200" i="1" dirty="0">
              <a:latin typeface="Trebuchet MS" pitchFamily="34" charset="0"/>
            </a:endParaRPr>
          </a:p>
          <a:p>
            <a:endParaRPr lang="it-IT" dirty="0">
              <a:latin typeface="Trebuchet MS" pitchFamily="34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4608003" y="4041069"/>
            <a:ext cx="288033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5229200"/>
            <a:ext cx="370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rebuchet MS" pitchFamily="34" charset="0"/>
              </a:rPr>
              <a:t>Giudizi su numero compravendite</a:t>
            </a:r>
          </a:p>
          <a:p>
            <a:pPr algn="ctr"/>
            <a:r>
              <a:rPr lang="it-IT" dirty="0" smtClean="0">
                <a:latin typeface="Trebuchet MS" pitchFamily="34" charset="0"/>
              </a:rPr>
              <a:t>(valori %, rispetto al 2012, FIMAA)</a:t>
            </a:r>
            <a:endParaRPr lang="it-IT" dirty="0">
              <a:latin typeface="Trebuchet MS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763688" y="59492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Diminuzione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Stabilità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Aumento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31%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66%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3%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Dinamica del numero di compravendite di case per vacanza, estate 2013 </a:t>
            </a:r>
            <a:r>
              <a:rPr lang="it-IT" sz="2400" i="1" dirty="0" smtClean="0">
                <a:latin typeface="Trebuchet MS" pitchFamily="34" charset="0"/>
              </a:rPr>
              <a:t>(variazioni % sul 2012)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14" name="Grafico 13"/>
          <p:cNvGraphicFramePr/>
          <p:nvPr/>
        </p:nvGraphicFramePr>
        <p:xfrm>
          <a:off x="1043608" y="1268760"/>
          <a:ext cx="7080448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Numero di scambi di abitazioni: ITALIA e LOCALITÀ TURISTICHE</a:t>
            </a:r>
            <a:br>
              <a:rPr lang="it-IT" sz="2400" b="1" dirty="0" smtClean="0">
                <a:latin typeface="Trebuchet MS" pitchFamily="34" charset="0"/>
              </a:rPr>
            </a:br>
            <a:r>
              <a:rPr lang="it-IT" sz="2400" i="1" dirty="0" smtClean="0">
                <a:latin typeface="Trebuchet MS" pitchFamily="34" charset="0"/>
              </a:rPr>
              <a:t>(numeri assoluti)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7544" y="1397000"/>
          <a:ext cx="835292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rebuchet MS" pitchFamily="34" charset="0"/>
              </a:rPr>
              <a:t>Indicatore di mobilità immobiliare di abitazioni: ITALIA e LOCALITÀ TURISTICHE</a:t>
            </a:r>
            <a:br>
              <a:rPr lang="it-IT" sz="2400" b="1" dirty="0" smtClean="0">
                <a:latin typeface="Trebuchet MS" pitchFamily="34" charset="0"/>
              </a:rPr>
            </a:br>
            <a:r>
              <a:rPr lang="it-IT" sz="2400" i="1" dirty="0" smtClean="0">
                <a:latin typeface="Trebuchet MS" pitchFamily="34" charset="0"/>
              </a:rPr>
              <a:t>(numeri assoluti)</a:t>
            </a:r>
            <a:endParaRPr lang="it-IT" sz="2400" b="1" dirty="0">
              <a:latin typeface="Trebuchet MS" pitchFamily="34" charset="0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7544" y="1397000"/>
          <a:ext cx="835292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" y="6217342"/>
            <a:ext cx="479724" cy="5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599</Words>
  <Application>Microsoft Office PowerPoint</Application>
  <PresentationFormat>Presentazione su schermo (4:3)</PresentationFormat>
  <Paragraphs>187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Osservatorio Nazionale Immobiliare Turistico 2013 FIMAA sul mercato delle case per vacanza </vt:lpstr>
      <vt:lpstr>La dinamica congiunturale del turismo destinazione ITALIA, nell’estate 2013</vt:lpstr>
      <vt:lpstr>Dinamica del numero di locazioni di case per vacanza, estate 2013 (variazioni % sul 2012)</vt:lpstr>
      <vt:lpstr>Dinamica dei canoni di locazioni di case per vacanza, estate 2013 (variazioni % sul 2012)</vt:lpstr>
      <vt:lpstr>Canoni minimi e massimi medi settimanali dell’appartamento più richiesto nelle principali località turistiche italiane di 4 posti letto, spese incluse e rendimenti potenziali medi lordi annui (Euro a unità per settimana, valori %)</vt:lpstr>
      <vt:lpstr>La dinamica congiunturale del turismo destinazione ITALIA, nell’estate 2013</vt:lpstr>
      <vt:lpstr>Dinamica del numero di compravendite di case per vacanza, estate 2013 (variazioni % sul 2012)</vt:lpstr>
      <vt:lpstr>Numero di scambi di abitazioni: ITALIA e LOCALITÀ TURISTICHE (numeri assoluti)</vt:lpstr>
      <vt:lpstr>Indicatore di mobilità immobiliare di abitazioni: ITALIA e LOCALITÀ TURISTICHE (numeri assoluti)</vt:lpstr>
      <vt:lpstr>Variazioni percentuali annuali nominali dei prezzi minimi e massimi medi di compravendita di appartamenti per zona urbana e stato di conservazione nelle principali località turistiche italiane (valori percentuali)</vt:lpstr>
      <vt:lpstr>Variazioni percentuali annuali nominali dei prezzi medi di compravendita di appartamenti nelle principali località turistiche italiane (valori percentuali)</vt:lpstr>
      <vt:lpstr>Variazioni percentuali annuali nominali dei prezzi medi di compravendita di appartamenti nelle principali località turistiche italiane, per Regione (valori percentuali)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moretti</cp:lastModifiedBy>
  <cp:revision>28</cp:revision>
  <dcterms:created xsi:type="dcterms:W3CDTF">2013-07-26T13:28:53Z</dcterms:created>
  <dcterms:modified xsi:type="dcterms:W3CDTF">2013-08-01T08:23:28Z</dcterms:modified>
</cp:coreProperties>
</file>