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4"/>
  </p:sldMasterIdLst>
  <p:notesMasterIdLst>
    <p:notesMasterId r:id="rId20"/>
  </p:notesMasterIdLst>
  <p:handoutMasterIdLst>
    <p:handoutMasterId r:id="rId21"/>
  </p:handoutMasterIdLst>
  <p:sldIdLst>
    <p:sldId id="313" r:id="rId5"/>
    <p:sldId id="314" r:id="rId6"/>
    <p:sldId id="1448943199" r:id="rId7"/>
    <p:sldId id="4477" r:id="rId8"/>
    <p:sldId id="1448943188" r:id="rId9"/>
    <p:sldId id="1448943192" r:id="rId10"/>
    <p:sldId id="548" r:id="rId11"/>
    <p:sldId id="1448943198" r:id="rId12"/>
    <p:sldId id="1448943194" r:id="rId13"/>
    <p:sldId id="578" r:id="rId14"/>
    <p:sldId id="1448943195" r:id="rId15"/>
    <p:sldId id="1448943203" r:id="rId16"/>
    <p:sldId id="1448943202" r:id="rId17"/>
    <p:sldId id="1448943187" r:id="rId18"/>
    <p:sldId id="1448943190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pos="415" userDrawn="1">
          <p15:clr>
            <a:srgbClr val="A4A3A4"/>
          </p15:clr>
        </p15:guide>
        <p15:guide id="4" orient="horz" pos="9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gliari Francesco" initials="PF" lastIdx="1" clrIdx="0">
    <p:extLst>
      <p:ext uri="{19B8F6BF-5375-455C-9EA6-DF929625EA0E}">
        <p15:presenceInfo xmlns:p15="http://schemas.microsoft.com/office/powerpoint/2012/main" userId="S-1-5-21-57989841-1801674531-682003330-93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64"/>
    <a:srgbClr val="01377F"/>
    <a:srgbClr val="65C7D0"/>
    <a:srgbClr val="FF400B"/>
    <a:srgbClr val="EB0027"/>
    <a:srgbClr val="FF3BB4"/>
    <a:srgbClr val="124193"/>
    <a:srgbClr val="D2EA1E"/>
    <a:srgbClr val="FF1200"/>
    <a:srgbClr val="FFC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2585BE-7A68-416E-BBC6-F8EEA770C715}" v="1" dt="2020-07-27T08:02:25.010"/>
    <p1510:client id="{420CA0F5-FE8C-435C-B063-3600DAA52306}" v="7309" dt="2020-07-17T06:36:17.262"/>
    <p1510:client id="{B871BDAC-7603-4755-AC24-101806188D81}" v="13" dt="2020-07-27T08:30:42.921"/>
    <p1510:client id="{478AA43D-5C2C-4378-A9F0-73C9FC9322A6}" v="478" dt="2020-07-23T16:42:19.873"/>
    <p1510:client id="{F83D05D0-6239-4D08-9D98-FD33EB0C1006}" v="6" dt="2020-07-16T20:48:18.376"/>
    <p1510:client id="{B0FAE37D-A5F9-4581-8BFF-28A4A1E331B0}" v="1" dt="2020-07-27T14:41:04.8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364" y="60"/>
      </p:cViewPr>
      <p:guideLst>
        <p:guide orient="horz" pos="2183"/>
        <p:guide pos="3863"/>
        <p:guide pos="415"/>
        <p:guide orient="horz" pos="9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972248-C893-4C54-90D0-41B82C5295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913C6C-D6AE-44F7-92E2-66F5340E77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83A11-2F2D-40AA-8FB9-DFB5FA03374F}" type="datetimeFigureOut">
              <a:rPr lang="it-IT" smtClean="0"/>
              <a:t>27/07/2020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9F1EE-83D9-4604-9580-F164B01B58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61B20-932C-455F-B139-FFA64C5BE6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3380A-7E5D-4F18-A3E2-05D2AA1C69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581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16BA8-1C26-E241-87A3-7E6D47DF2B15}" type="datetimeFigureOut">
              <a:rPr lang="it-IT" smtClean="0"/>
              <a:t>27/07/2020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E622D-138F-DD46-A48B-F8C674FCEA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160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E622D-138F-DD46-A48B-F8C674FCEA9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953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E622D-138F-DD46-A48B-F8C674FCEA9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133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E622D-138F-DD46-A48B-F8C674FCEA9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9098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E622D-138F-DD46-A48B-F8C674FCEA9E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6758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0729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E622D-138F-DD46-A48B-F8C674FCEA9E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7015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5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77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no - Cia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ABD284CF-5A53-7E4C-A0FF-4F6F5FC5934D}"/>
              </a:ext>
            </a:extLst>
          </p:cNvPr>
          <p:cNvSpPr/>
          <p:nvPr userDrawn="1"/>
        </p:nvSpPr>
        <p:spPr>
          <a:xfrm>
            <a:off x="0" y="6161903"/>
            <a:ext cx="12192001" cy="696097"/>
          </a:xfrm>
          <a:prstGeom prst="rect">
            <a:avLst/>
          </a:prstGeom>
          <a:solidFill>
            <a:srgbClr val="003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data 7">
            <a:extLst>
              <a:ext uri="{FF2B5EF4-FFF2-40B4-BE49-F238E27FC236}">
                <a16:creationId xmlns:a16="http://schemas.microsoft.com/office/drawing/2014/main" id="{6B8FA853-C8E7-C54C-8B6F-4E6BDB270CEA}"/>
              </a:ext>
            </a:extLst>
          </p:cNvPr>
          <p:cNvSpPr txBox="1">
            <a:spLocks/>
          </p:cNvSpPr>
          <p:nvPr userDrawn="1"/>
        </p:nvSpPr>
        <p:spPr>
          <a:xfrm>
            <a:off x="5882236" y="6323015"/>
            <a:ext cx="5689600" cy="21113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b="1">
                <a:solidFill>
                  <a:schemeClr val="bg1"/>
                </a:solidFill>
                <a:latin typeface="TIM Sans" panose="02020503040602060503" pitchFamily="18" charset="77"/>
              </a:rPr>
              <a:t>Titolo della Relazione</a:t>
            </a:r>
          </a:p>
        </p:txBody>
      </p:sp>
      <p:sp>
        <p:nvSpPr>
          <p:cNvPr id="6" name="Segnaposto piè di pagina 8">
            <a:extLst>
              <a:ext uri="{FF2B5EF4-FFF2-40B4-BE49-F238E27FC236}">
                <a16:creationId xmlns:a16="http://schemas.microsoft.com/office/drawing/2014/main" id="{93BC1F67-F758-3842-BA3B-779704EBBAD3}"/>
              </a:ext>
            </a:extLst>
          </p:cNvPr>
          <p:cNvSpPr txBox="1">
            <a:spLocks/>
          </p:cNvSpPr>
          <p:nvPr userDrawn="1"/>
        </p:nvSpPr>
        <p:spPr>
          <a:xfrm>
            <a:off x="8615082" y="6481767"/>
            <a:ext cx="2956754" cy="22066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>
                <a:solidFill>
                  <a:schemeClr val="bg1"/>
                </a:solidFill>
                <a:latin typeface="TIM Sans" panose="02020503040602060503" pitchFamily="18" charset="77"/>
              </a:rPr>
              <a:t>Nome del Relatore, Nome Struttura</a:t>
            </a:r>
          </a:p>
        </p:txBody>
      </p:sp>
      <p:sp>
        <p:nvSpPr>
          <p:cNvPr id="7" name="Shape 12">
            <a:extLst>
              <a:ext uri="{FF2B5EF4-FFF2-40B4-BE49-F238E27FC236}">
                <a16:creationId xmlns:a16="http://schemas.microsoft.com/office/drawing/2014/main" id="{FC9D4B3B-DA08-D14A-A469-C98FFEDB75D5}"/>
              </a:ext>
            </a:extLst>
          </p:cNvPr>
          <p:cNvSpPr txBox="1"/>
          <p:nvPr userDrawn="1"/>
        </p:nvSpPr>
        <p:spPr>
          <a:xfrm>
            <a:off x="11718524" y="6514635"/>
            <a:ext cx="229953" cy="12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bg1"/>
                </a:solidFill>
                <a:latin typeface="TIM Sans" panose="02020503040602060503" pitchFamily="18" charset="77"/>
                <a:ea typeface="Arial"/>
                <a:cs typeface="Arial"/>
                <a:sym typeface="Arial"/>
              </a:rPr>
              <a:t>‹N›</a:t>
            </a:fld>
            <a:endParaRPr sz="800" b="0" i="0" u="none" strike="noStrike" cap="none">
              <a:solidFill>
                <a:schemeClr val="bg1"/>
              </a:solidFill>
              <a:latin typeface="TIM Sans" panose="02020503040602060503" pitchFamily="18" charset="77"/>
              <a:ea typeface="Arial"/>
              <a:cs typeface="Arial"/>
              <a:sym typeface="Arial"/>
            </a:endParaRPr>
          </a:p>
        </p:txBody>
      </p:sp>
      <p:cxnSp>
        <p:nvCxnSpPr>
          <p:cNvPr id="8" name="Shape 13">
            <a:extLst>
              <a:ext uri="{FF2B5EF4-FFF2-40B4-BE49-F238E27FC236}">
                <a16:creationId xmlns:a16="http://schemas.microsoft.com/office/drawing/2014/main" id="{3E706A71-5D21-9B43-9D04-E97A62E6B13E}"/>
              </a:ext>
            </a:extLst>
          </p:cNvPr>
          <p:cNvCxnSpPr/>
          <p:nvPr userDrawn="1"/>
        </p:nvCxnSpPr>
        <p:spPr>
          <a:xfrm>
            <a:off x="11650345" y="6372225"/>
            <a:ext cx="0" cy="260350"/>
          </a:xfrm>
          <a:prstGeom prst="straightConnector1">
            <a:avLst/>
          </a:prstGeom>
          <a:noFill/>
          <a:ln w="9525" cap="flat" cmpd="sng">
            <a:solidFill>
              <a:srgbClr val="EB00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3BE180F0-E6AE-BD41-8CA4-2B171B10B4E7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105312" y="5072085"/>
            <a:ext cx="1906994" cy="22066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700" cap="all">
                <a:solidFill>
                  <a:srgbClr val="002060"/>
                </a:solidFill>
                <a:latin typeface="TIM Sans" panose="02020503040602060503" pitchFamily="18" charset="77"/>
              </a:rPr>
              <a:t>confidential - market sensitive</a:t>
            </a:r>
          </a:p>
        </p:txBody>
      </p:sp>
      <p:sp>
        <p:nvSpPr>
          <p:cNvPr id="11" name="Figura a mano libera 10">
            <a:extLst>
              <a:ext uri="{FF2B5EF4-FFF2-40B4-BE49-F238E27FC236}">
                <a16:creationId xmlns:a16="http://schemas.microsoft.com/office/drawing/2014/main" id="{DE9495C1-B9F7-CF46-8454-707638B66872}"/>
              </a:ext>
            </a:extLst>
          </p:cNvPr>
          <p:cNvSpPr/>
          <p:nvPr userDrawn="1"/>
        </p:nvSpPr>
        <p:spPr>
          <a:xfrm>
            <a:off x="299000" y="-10886"/>
            <a:ext cx="304800" cy="642257"/>
          </a:xfrm>
          <a:custGeom>
            <a:avLst/>
            <a:gdLst>
              <a:gd name="connsiteX0" fmla="*/ 0 w 304800"/>
              <a:gd name="connsiteY0" fmla="*/ 0 h 642257"/>
              <a:gd name="connsiteX1" fmla="*/ 0 w 304800"/>
              <a:gd name="connsiteY1" fmla="*/ 642257 h 642257"/>
              <a:gd name="connsiteX2" fmla="*/ 304800 w 304800"/>
              <a:gd name="connsiteY2" fmla="*/ 642257 h 64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642257">
                <a:moveTo>
                  <a:pt x="0" y="0"/>
                </a:moveTo>
                <a:lnTo>
                  <a:pt x="0" y="642257"/>
                </a:lnTo>
                <a:lnTo>
                  <a:pt x="304800" y="642257"/>
                </a:lnTo>
              </a:path>
            </a:pathLst>
          </a:cu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 descr="primario_rgb.png">
            <a:extLst>
              <a:ext uri="{FF2B5EF4-FFF2-40B4-BE49-F238E27FC236}">
                <a16:creationId xmlns:a16="http://schemas.microsoft.com/office/drawing/2014/main" id="{923FBD5E-9625-1649-9068-8EEDB952D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72" t="-21735" r="-5796" b="-23864"/>
          <a:stretch/>
        </p:blipFill>
        <p:spPr>
          <a:xfrm>
            <a:off x="225468" y="6323015"/>
            <a:ext cx="1114817" cy="37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no - Gi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ABD284CF-5A53-7E4C-A0FF-4F6F5FC5934D}"/>
              </a:ext>
            </a:extLst>
          </p:cNvPr>
          <p:cNvSpPr/>
          <p:nvPr userDrawn="1"/>
        </p:nvSpPr>
        <p:spPr>
          <a:xfrm>
            <a:off x="0" y="6161903"/>
            <a:ext cx="12192001" cy="696097"/>
          </a:xfrm>
          <a:prstGeom prst="rect">
            <a:avLst/>
          </a:prstGeom>
          <a:solidFill>
            <a:srgbClr val="003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hape 12">
            <a:extLst>
              <a:ext uri="{FF2B5EF4-FFF2-40B4-BE49-F238E27FC236}">
                <a16:creationId xmlns:a16="http://schemas.microsoft.com/office/drawing/2014/main" id="{FC9D4B3B-DA08-D14A-A469-C98FFEDB75D5}"/>
              </a:ext>
            </a:extLst>
          </p:cNvPr>
          <p:cNvSpPr txBox="1"/>
          <p:nvPr userDrawn="1"/>
        </p:nvSpPr>
        <p:spPr>
          <a:xfrm>
            <a:off x="11718524" y="6514635"/>
            <a:ext cx="229953" cy="12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bg1"/>
                </a:solidFill>
                <a:latin typeface="TIM Sans" panose="02020503040602060503" pitchFamily="18" charset="77"/>
                <a:ea typeface="Arial"/>
                <a:cs typeface="Arial"/>
                <a:sym typeface="Arial"/>
              </a:rPr>
              <a:t>‹N›</a:t>
            </a:fld>
            <a:endParaRPr sz="800" b="0" i="0" u="none" strike="noStrike" cap="none">
              <a:solidFill>
                <a:schemeClr val="bg1"/>
              </a:solidFill>
              <a:latin typeface="TIM Sans" panose="02020503040602060503" pitchFamily="18" charset="77"/>
              <a:ea typeface="Arial"/>
              <a:cs typeface="Arial"/>
              <a:sym typeface="Arial"/>
            </a:endParaRPr>
          </a:p>
        </p:txBody>
      </p:sp>
      <p:cxnSp>
        <p:nvCxnSpPr>
          <p:cNvPr id="8" name="Shape 13">
            <a:extLst>
              <a:ext uri="{FF2B5EF4-FFF2-40B4-BE49-F238E27FC236}">
                <a16:creationId xmlns:a16="http://schemas.microsoft.com/office/drawing/2014/main" id="{3E706A71-5D21-9B43-9D04-E97A62E6B13E}"/>
              </a:ext>
            </a:extLst>
          </p:cNvPr>
          <p:cNvCxnSpPr/>
          <p:nvPr userDrawn="1"/>
        </p:nvCxnSpPr>
        <p:spPr>
          <a:xfrm>
            <a:off x="11650345" y="6372225"/>
            <a:ext cx="0" cy="260350"/>
          </a:xfrm>
          <a:prstGeom prst="straightConnector1">
            <a:avLst/>
          </a:prstGeom>
          <a:noFill/>
          <a:ln w="9525" cap="flat" cmpd="sng">
            <a:solidFill>
              <a:srgbClr val="EB00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3BE180F0-E6AE-BD41-8CA4-2B171B10B4E7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105312" y="5072085"/>
            <a:ext cx="1906994" cy="22066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700" cap="all">
                <a:solidFill>
                  <a:srgbClr val="002060"/>
                </a:solidFill>
                <a:latin typeface="TIM Sans" panose="02020503040602060503" pitchFamily="18" charset="77"/>
              </a:rPr>
              <a:t>confidential - market sensitive</a:t>
            </a:r>
          </a:p>
        </p:txBody>
      </p:sp>
      <p:sp>
        <p:nvSpPr>
          <p:cNvPr id="11" name="Figura a mano libera 10">
            <a:extLst>
              <a:ext uri="{FF2B5EF4-FFF2-40B4-BE49-F238E27FC236}">
                <a16:creationId xmlns:a16="http://schemas.microsoft.com/office/drawing/2014/main" id="{DE9495C1-B9F7-CF46-8454-707638B66872}"/>
              </a:ext>
            </a:extLst>
          </p:cNvPr>
          <p:cNvSpPr/>
          <p:nvPr userDrawn="1"/>
        </p:nvSpPr>
        <p:spPr>
          <a:xfrm>
            <a:off x="299000" y="0"/>
            <a:ext cx="304800" cy="642257"/>
          </a:xfrm>
          <a:custGeom>
            <a:avLst/>
            <a:gdLst>
              <a:gd name="connsiteX0" fmla="*/ 0 w 304800"/>
              <a:gd name="connsiteY0" fmla="*/ 0 h 642257"/>
              <a:gd name="connsiteX1" fmla="*/ 0 w 304800"/>
              <a:gd name="connsiteY1" fmla="*/ 642257 h 642257"/>
              <a:gd name="connsiteX2" fmla="*/ 304800 w 304800"/>
              <a:gd name="connsiteY2" fmla="*/ 642257 h 64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642257">
                <a:moveTo>
                  <a:pt x="0" y="0"/>
                </a:moveTo>
                <a:lnTo>
                  <a:pt x="0" y="642257"/>
                </a:lnTo>
                <a:lnTo>
                  <a:pt x="304800" y="642257"/>
                </a:lnTo>
              </a:path>
            </a:pathLst>
          </a:custGeom>
          <a:noFill/>
          <a:ln w="50800">
            <a:solidFill>
              <a:srgbClr val="FFC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 descr="primario_rgb.png">
            <a:extLst>
              <a:ext uri="{FF2B5EF4-FFF2-40B4-BE49-F238E27FC236}">
                <a16:creationId xmlns:a16="http://schemas.microsoft.com/office/drawing/2014/main" id="{923FBD5E-9625-1649-9068-8EEDB952D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72" t="-21735" r="-5796" b="-23864"/>
          <a:stretch/>
        </p:blipFill>
        <p:spPr>
          <a:xfrm>
            <a:off x="225468" y="6323015"/>
            <a:ext cx="1114817" cy="37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79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53CED3-26A5-4718-B045-914AACB05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538D62C-C9ED-49DF-91B7-94E4D72EA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5AA96C-2E6E-4DAA-93B7-28615D434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8870-E5F0-4B62-BB85-422B651F3456}" type="datetimeFigureOut">
              <a:rPr lang="it-IT" smtClean="0"/>
              <a:t>27/07/2020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6E795A-0B8D-4E69-8B62-09F56FCDA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140E6D-6378-4AD9-8426-4F9D6EDE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4DE5-6530-4F9B-9E26-12C15ACAA3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4135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1" y="360363"/>
            <a:ext cx="1127971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1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412749" y="952501"/>
            <a:ext cx="11267016" cy="522232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>
                <a:solidFill>
                  <a:schemeClr val="accent5"/>
                </a:solidFill>
                <a:latin typeface="TIM Sans" panose="00000500000000000000" pitchFamily="50" charset="0"/>
              </a:defRPr>
            </a:lvl1pPr>
            <a:lvl2pPr>
              <a:defRPr>
                <a:solidFill>
                  <a:schemeClr val="accent5"/>
                </a:solidFill>
                <a:latin typeface="TIM Sans" panose="00000500000000000000" pitchFamily="50" charset="0"/>
              </a:defRPr>
            </a:lvl2pPr>
            <a:lvl3pPr>
              <a:defRPr>
                <a:solidFill>
                  <a:schemeClr val="accent5"/>
                </a:solidFill>
                <a:latin typeface="TIM Sans" panose="00000500000000000000" pitchFamily="50" charset="0"/>
              </a:defRPr>
            </a:lvl3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6" name="Segnaposto data 7"/>
          <p:cNvSpPr>
            <a:spLocks noGrp="1"/>
          </p:cNvSpPr>
          <p:nvPr>
            <p:ph type="dt" sz="quarter" idx="2"/>
          </p:nvPr>
        </p:nvSpPr>
        <p:spPr>
          <a:xfrm>
            <a:off x="5491089" y="6323015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/>
              <a:t>Titolo della Relazione</a:t>
            </a:r>
          </a:p>
        </p:txBody>
      </p:sp>
      <p:sp>
        <p:nvSpPr>
          <p:cNvPr id="7" name="Segnaposto piè di pagina 8"/>
          <p:cNvSpPr>
            <a:spLocks noGrp="1"/>
          </p:cNvSpPr>
          <p:nvPr>
            <p:ph type="ftr" sz="quarter" idx="3"/>
          </p:nvPr>
        </p:nvSpPr>
        <p:spPr>
          <a:xfrm>
            <a:off x="5491089" y="6467477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/>
              <a:t>Nome del Relatore, Nome Struttura</a:t>
            </a:r>
          </a:p>
        </p:txBody>
      </p:sp>
    </p:spTree>
    <p:extLst>
      <p:ext uri="{BB962C8B-B14F-4D97-AF65-F5344CB8AC3E}">
        <p14:creationId xmlns:p14="http://schemas.microsoft.com/office/powerpoint/2010/main" val="646679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84A8D81-992B-B147-AA59-4670B189839F}"/>
              </a:ext>
            </a:extLst>
          </p:cNvPr>
          <p:cNvSpPr txBox="1"/>
          <p:nvPr userDrawn="1"/>
        </p:nvSpPr>
        <p:spPr>
          <a:xfrm>
            <a:off x="135429" y="6458895"/>
            <a:ext cx="27900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800" b="0" i="0" u="none" strike="noStrike" cap="none">
                <a:solidFill>
                  <a:srgbClr val="000000"/>
                </a:solidFill>
                <a:effectLst/>
                <a:latin typeface="Montserrat" pitchFamily="2" charset="77"/>
                <a:ea typeface="Arial"/>
                <a:cs typeface="Arial"/>
                <a:sym typeface="Arial"/>
              </a:rPr>
              <a:t>We are a Snackable Content Marketing Agency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258B0EB-48D8-214F-BD1E-DE0A3EC521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3735" y="6422844"/>
            <a:ext cx="732044" cy="27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6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5F9F194-84B7-6944-8EA1-849C6C9E35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3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89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titolo">
    <p:bg>
      <p:bgPr>
        <a:solidFill>
          <a:srgbClr val="0032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95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5121CE3-C0F4-4F4B-B27A-9E1591C36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BD284CF-5A53-7E4C-A0FF-4F6F5FC5934D}"/>
              </a:ext>
            </a:extLst>
          </p:cNvPr>
          <p:cNvSpPr/>
          <p:nvPr userDrawn="1"/>
        </p:nvSpPr>
        <p:spPr>
          <a:xfrm>
            <a:off x="0" y="6161903"/>
            <a:ext cx="12192001" cy="696097"/>
          </a:xfrm>
          <a:prstGeom prst="rect">
            <a:avLst/>
          </a:prstGeom>
          <a:solidFill>
            <a:srgbClr val="003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 descr="primario_rgb.png">
            <a:extLst>
              <a:ext uri="{FF2B5EF4-FFF2-40B4-BE49-F238E27FC236}">
                <a16:creationId xmlns:a16="http://schemas.microsoft.com/office/drawing/2014/main" id="{DB59CCDF-9CCE-B442-BBBB-381EA5F0CB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00" y="6379655"/>
            <a:ext cx="984251" cy="260592"/>
          </a:xfrm>
          <a:prstGeom prst="rect">
            <a:avLst/>
          </a:prstGeom>
        </p:spPr>
      </p:pic>
      <p:sp>
        <p:nvSpPr>
          <p:cNvPr id="5" name="Segnaposto data 7">
            <a:extLst>
              <a:ext uri="{FF2B5EF4-FFF2-40B4-BE49-F238E27FC236}">
                <a16:creationId xmlns:a16="http://schemas.microsoft.com/office/drawing/2014/main" id="{6B8FA853-C8E7-C54C-8B6F-4E6BDB270CEA}"/>
              </a:ext>
            </a:extLst>
          </p:cNvPr>
          <p:cNvSpPr txBox="1">
            <a:spLocks/>
          </p:cNvSpPr>
          <p:nvPr userDrawn="1"/>
        </p:nvSpPr>
        <p:spPr>
          <a:xfrm>
            <a:off x="5882236" y="6323015"/>
            <a:ext cx="5689600" cy="21113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b="1">
                <a:solidFill>
                  <a:schemeClr val="bg1"/>
                </a:solidFill>
                <a:latin typeface="TIM Sans" panose="02020503040602060503" pitchFamily="18" charset="77"/>
              </a:rPr>
              <a:t>Titolo della Relazione</a:t>
            </a:r>
          </a:p>
        </p:txBody>
      </p:sp>
      <p:sp>
        <p:nvSpPr>
          <p:cNvPr id="6" name="Segnaposto piè di pagina 8">
            <a:extLst>
              <a:ext uri="{FF2B5EF4-FFF2-40B4-BE49-F238E27FC236}">
                <a16:creationId xmlns:a16="http://schemas.microsoft.com/office/drawing/2014/main" id="{93BC1F67-F758-3842-BA3B-779704EBBAD3}"/>
              </a:ext>
            </a:extLst>
          </p:cNvPr>
          <p:cNvSpPr txBox="1">
            <a:spLocks/>
          </p:cNvSpPr>
          <p:nvPr userDrawn="1"/>
        </p:nvSpPr>
        <p:spPr>
          <a:xfrm>
            <a:off x="8615082" y="6481767"/>
            <a:ext cx="2956754" cy="22066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>
                <a:solidFill>
                  <a:schemeClr val="bg1"/>
                </a:solidFill>
                <a:latin typeface="TIM Sans" panose="02020503040602060503" pitchFamily="18" charset="77"/>
              </a:rPr>
              <a:t>Nome del Relatore, Nome Struttura</a:t>
            </a:r>
          </a:p>
        </p:txBody>
      </p:sp>
      <p:sp>
        <p:nvSpPr>
          <p:cNvPr id="7" name="Shape 12">
            <a:extLst>
              <a:ext uri="{FF2B5EF4-FFF2-40B4-BE49-F238E27FC236}">
                <a16:creationId xmlns:a16="http://schemas.microsoft.com/office/drawing/2014/main" id="{FC9D4B3B-DA08-D14A-A469-C98FFEDB75D5}"/>
              </a:ext>
            </a:extLst>
          </p:cNvPr>
          <p:cNvSpPr txBox="1"/>
          <p:nvPr userDrawn="1"/>
        </p:nvSpPr>
        <p:spPr>
          <a:xfrm>
            <a:off x="11718524" y="6514635"/>
            <a:ext cx="229953" cy="12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bg1"/>
                </a:solidFill>
                <a:latin typeface="TIM Sans" panose="02020503040602060503" pitchFamily="18" charset="77"/>
                <a:ea typeface="Arial"/>
                <a:cs typeface="Arial"/>
                <a:sym typeface="Arial"/>
              </a:rPr>
              <a:t>‹N›</a:t>
            </a:fld>
            <a:endParaRPr sz="800" b="0" i="0" u="none" strike="noStrike" cap="none">
              <a:solidFill>
                <a:schemeClr val="bg1"/>
              </a:solidFill>
              <a:latin typeface="TIM Sans" panose="02020503040602060503" pitchFamily="18" charset="77"/>
              <a:ea typeface="Arial"/>
              <a:cs typeface="Arial"/>
              <a:sym typeface="Arial"/>
            </a:endParaRPr>
          </a:p>
        </p:txBody>
      </p:sp>
      <p:cxnSp>
        <p:nvCxnSpPr>
          <p:cNvPr id="8" name="Shape 13">
            <a:extLst>
              <a:ext uri="{FF2B5EF4-FFF2-40B4-BE49-F238E27FC236}">
                <a16:creationId xmlns:a16="http://schemas.microsoft.com/office/drawing/2014/main" id="{3E706A71-5D21-9B43-9D04-E97A62E6B13E}"/>
              </a:ext>
            </a:extLst>
          </p:cNvPr>
          <p:cNvCxnSpPr/>
          <p:nvPr userDrawn="1"/>
        </p:nvCxnSpPr>
        <p:spPr>
          <a:xfrm>
            <a:off x="11650345" y="6372225"/>
            <a:ext cx="0" cy="260350"/>
          </a:xfrm>
          <a:prstGeom prst="straightConnector1">
            <a:avLst/>
          </a:prstGeom>
          <a:noFill/>
          <a:ln w="9525" cap="flat" cmpd="sng">
            <a:solidFill>
              <a:srgbClr val="EB00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3BE180F0-E6AE-BD41-8CA4-2B171B10B4E7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105312" y="5072085"/>
            <a:ext cx="1906994" cy="22066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700" cap="all">
                <a:solidFill>
                  <a:schemeClr val="bg1"/>
                </a:solidFill>
                <a:latin typeface="TIM Sans" panose="02020503040602060503" pitchFamily="18" charset="77"/>
              </a:rPr>
              <a:t>confidential - market sensitive</a:t>
            </a:r>
          </a:p>
        </p:txBody>
      </p:sp>
    </p:spTree>
    <p:extLst>
      <p:ext uri="{BB962C8B-B14F-4D97-AF65-F5344CB8AC3E}">
        <p14:creationId xmlns:p14="http://schemas.microsoft.com/office/powerpoint/2010/main" val="163909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DFF74141-4B91-B448-9255-B9E927CA37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BD284CF-5A53-7E4C-A0FF-4F6F5FC5934D}"/>
              </a:ext>
            </a:extLst>
          </p:cNvPr>
          <p:cNvSpPr/>
          <p:nvPr userDrawn="1"/>
        </p:nvSpPr>
        <p:spPr>
          <a:xfrm>
            <a:off x="0" y="6161903"/>
            <a:ext cx="12192001" cy="696097"/>
          </a:xfrm>
          <a:prstGeom prst="rect">
            <a:avLst/>
          </a:prstGeom>
          <a:solidFill>
            <a:srgbClr val="003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 descr="primario_rgb.png">
            <a:extLst>
              <a:ext uri="{FF2B5EF4-FFF2-40B4-BE49-F238E27FC236}">
                <a16:creationId xmlns:a16="http://schemas.microsoft.com/office/drawing/2014/main" id="{DB59CCDF-9CCE-B442-BBBB-381EA5F0CB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00" y="6379655"/>
            <a:ext cx="984251" cy="260592"/>
          </a:xfrm>
          <a:prstGeom prst="rect">
            <a:avLst/>
          </a:prstGeom>
        </p:spPr>
      </p:pic>
      <p:sp>
        <p:nvSpPr>
          <p:cNvPr id="5" name="Segnaposto data 7">
            <a:extLst>
              <a:ext uri="{FF2B5EF4-FFF2-40B4-BE49-F238E27FC236}">
                <a16:creationId xmlns:a16="http://schemas.microsoft.com/office/drawing/2014/main" id="{6B8FA853-C8E7-C54C-8B6F-4E6BDB270CEA}"/>
              </a:ext>
            </a:extLst>
          </p:cNvPr>
          <p:cNvSpPr txBox="1">
            <a:spLocks/>
          </p:cNvSpPr>
          <p:nvPr userDrawn="1"/>
        </p:nvSpPr>
        <p:spPr>
          <a:xfrm>
            <a:off x="5882236" y="6323015"/>
            <a:ext cx="5689600" cy="21113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b="1">
                <a:solidFill>
                  <a:schemeClr val="bg1"/>
                </a:solidFill>
                <a:latin typeface="TIM Sans" panose="02020503040602060503" pitchFamily="18" charset="77"/>
              </a:rPr>
              <a:t>Titolo della Relazione</a:t>
            </a:r>
          </a:p>
        </p:txBody>
      </p:sp>
      <p:sp>
        <p:nvSpPr>
          <p:cNvPr id="6" name="Segnaposto piè di pagina 8">
            <a:extLst>
              <a:ext uri="{FF2B5EF4-FFF2-40B4-BE49-F238E27FC236}">
                <a16:creationId xmlns:a16="http://schemas.microsoft.com/office/drawing/2014/main" id="{93BC1F67-F758-3842-BA3B-779704EBBAD3}"/>
              </a:ext>
            </a:extLst>
          </p:cNvPr>
          <p:cNvSpPr txBox="1">
            <a:spLocks/>
          </p:cNvSpPr>
          <p:nvPr userDrawn="1"/>
        </p:nvSpPr>
        <p:spPr>
          <a:xfrm>
            <a:off x="8615082" y="6481767"/>
            <a:ext cx="2956754" cy="22066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>
                <a:solidFill>
                  <a:schemeClr val="bg1"/>
                </a:solidFill>
                <a:latin typeface="TIM Sans" panose="02020503040602060503" pitchFamily="18" charset="77"/>
              </a:rPr>
              <a:t>Nome del Relatore, Nome Struttura</a:t>
            </a:r>
          </a:p>
        </p:txBody>
      </p:sp>
      <p:sp>
        <p:nvSpPr>
          <p:cNvPr id="7" name="Shape 12">
            <a:extLst>
              <a:ext uri="{FF2B5EF4-FFF2-40B4-BE49-F238E27FC236}">
                <a16:creationId xmlns:a16="http://schemas.microsoft.com/office/drawing/2014/main" id="{FC9D4B3B-DA08-D14A-A469-C98FFEDB75D5}"/>
              </a:ext>
            </a:extLst>
          </p:cNvPr>
          <p:cNvSpPr txBox="1"/>
          <p:nvPr userDrawn="1"/>
        </p:nvSpPr>
        <p:spPr>
          <a:xfrm>
            <a:off x="11718524" y="6514635"/>
            <a:ext cx="229953" cy="12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bg1"/>
                </a:solidFill>
                <a:latin typeface="TIM Sans" panose="02020503040602060503" pitchFamily="18" charset="77"/>
                <a:ea typeface="Arial"/>
                <a:cs typeface="Arial"/>
                <a:sym typeface="Arial"/>
              </a:rPr>
              <a:t>‹N›</a:t>
            </a:fld>
            <a:endParaRPr sz="800" b="0" i="0" u="none" strike="noStrike" cap="none">
              <a:solidFill>
                <a:schemeClr val="bg1"/>
              </a:solidFill>
              <a:latin typeface="TIM Sans" panose="02020503040602060503" pitchFamily="18" charset="77"/>
              <a:ea typeface="Arial"/>
              <a:cs typeface="Arial"/>
              <a:sym typeface="Arial"/>
            </a:endParaRPr>
          </a:p>
        </p:txBody>
      </p:sp>
      <p:cxnSp>
        <p:nvCxnSpPr>
          <p:cNvPr id="8" name="Shape 13">
            <a:extLst>
              <a:ext uri="{FF2B5EF4-FFF2-40B4-BE49-F238E27FC236}">
                <a16:creationId xmlns:a16="http://schemas.microsoft.com/office/drawing/2014/main" id="{3E706A71-5D21-9B43-9D04-E97A62E6B13E}"/>
              </a:ext>
            </a:extLst>
          </p:cNvPr>
          <p:cNvCxnSpPr/>
          <p:nvPr userDrawn="1"/>
        </p:nvCxnSpPr>
        <p:spPr>
          <a:xfrm>
            <a:off x="11650345" y="6372225"/>
            <a:ext cx="0" cy="260350"/>
          </a:xfrm>
          <a:prstGeom prst="straightConnector1">
            <a:avLst/>
          </a:prstGeom>
          <a:noFill/>
          <a:ln w="9525" cap="flat" cmpd="sng">
            <a:solidFill>
              <a:srgbClr val="EB00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3BE180F0-E6AE-BD41-8CA4-2B171B10B4E7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105312" y="5072085"/>
            <a:ext cx="1906994" cy="22066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700" cap="all">
                <a:solidFill>
                  <a:schemeClr val="bg1"/>
                </a:solidFill>
                <a:latin typeface="TIM Sans" panose="02020503040602060503" pitchFamily="18" charset="77"/>
              </a:rPr>
              <a:t>confidential - market sensitive</a:t>
            </a:r>
          </a:p>
        </p:txBody>
      </p:sp>
    </p:spTree>
    <p:extLst>
      <p:ext uri="{BB962C8B-B14F-4D97-AF65-F5344CB8AC3E}">
        <p14:creationId xmlns:p14="http://schemas.microsoft.com/office/powerpoint/2010/main" val="279508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DFF74141-4B91-B448-9255-B9E927CA3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72"/>
            <a:ext cx="12192000" cy="6853655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BD284CF-5A53-7E4C-A0FF-4F6F5FC5934D}"/>
              </a:ext>
            </a:extLst>
          </p:cNvPr>
          <p:cNvSpPr/>
          <p:nvPr userDrawn="1"/>
        </p:nvSpPr>
        <p:spPr>
          <a:xfrm>
            <a:off x="0" y="6161903"/>
            <a:ext cx="12192001" cy="696097"/>
          </a:xfrm>
          <a:prstGeom prst="rect">
            <a:avLst/>
          </a:prstGeom>
          <a:solidFill>
            <a:srgbClr val="003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 descr="primario_rgb.png">
            <a:extLst>
              <a:ext uri="{FF2B5EF4-FFF2-40B4-BE49-F238E27FC236}">
                <a16:creationId xmlns:a16="http://schemas.microsoft.com/office/drawing/2014/main" id="{DB59CCDF-9CCE-B442-BBBB-381EA5F0CB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00" y="6379655"/>
            <a:ext cx="984251" cy="260592"/>
          </a:xfrm>
          <a:prstGeom prst="rect">
            <a:avLst/>
          </a:prstGeom>
        </p:spPr>
      </p:pic>
      <p:sp>
        <p:nvSpPr>
          <p:cNvPr id="5" name="Segnaposto data 7">
            <a:extLst>
              <a:ext uri="{FF2B5EF4-FFF2-40B4-BE49-F238E27FC236}">
                <a16:creationId xmlns:a16="http://schemas.microsoft.com/office/drawing/2014/main" id="{6B8FA853-C8E7-C54C-8B6F-4E6BDB270CEA}"/>
              </a:ext>
            </a:extLst>
          </p:cNvPr>
          <p:cNvSpPr txBox="1">
            <a:spLocks/>
          </p:cNvSpPr>
          <p:nvPr userDrawn="1"/>
        </p:nvSpPr>
        <p:spPr>
          <a:xfrm>
            <a:off x="5882236" y="6323015"/>
            <a:ext cx="5689600" cy="21113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b="1">
                <a:solidFill>
                  <a:schemeClr val="bg1"/>
                </a:solidFill>
                <a:latin typeface="TIM Sans" panose="02020503040602060503" pitchFamily="18" charset="77"/>
              </a:rPr>
              <a:t>Marketing Business &amp; Digital Factory</a:t>
            </a:r>
          </a:p>
        </p:txBody>
      </p:sp>
      <p:sp>
        <p:nvSpPr>
          <p:cNvPr id="6" name="Segnaposto piè di pagina 8">
            <a:extLst>
              <a:ext uri="{FF2B5EF4-FFF2-40B4-BE49-F238E27FC236}">
                <a16:creationId xmlns:a16="http://schemas.microsoft.com/office/drawing/2014/main" id="{93BC1F67-F758-3842-BA3B-779704EBBAD3}"/>
              </a:ext>
            </a:extLst>
          </p:cNvPr>
          <p:cNvSpPr txBox="1">
            <a:spLocks/>
          </p:cNvSpPr>
          <p:nvPr userDrawn="1"/>
        </p:nvSpPr>
        <p:spPr>
          <a:xfrm>
            <a:off x="8615082" y="6481767"/>
            <a:ext cx="2956754" cy="22066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>
                <a:solidFill>
                  <a:schemeClr val="bg1"/>
                </a:solidFill>
                <a:latin typeface="TIM Sans" panose="02020503040602060503" pitchFamily="18" charset="77"/>
              </a:rPr>
              <a:t>Antonio Cirillo</a:t>
            </a:r>
          </a:p>
        </p:txBody>
      </p:sp>
      <p:sp>
        <p:nvSpPr>
          <p:cNvPr id="7" name="Shape 12">
            <a:extLst>
              <a:ext uri="{FF2B5EF4-FFF2-40B4-BE49-F238E27FC236}">
                <a16:creationId xmlns:a16="http://schemas.microsoft.com/office/drawing/2014/main" id="{FC9D4B3B-DA08-D14A-A469-C98FFEDB75D5}"/>
              </a:ext>
            </a:extLst>
          </p:cNvPr>
          <p:cNvSpPr txBox="1"/>
          <p:nvPr userDrawn="1"/>
        </p:nvSpPr>
        <p:spPr>
          <a:xfrm>
            <a:off x="11718524" y="6514635"/>
            <a:ext cx="229953" cy="12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bg1"/>
                </a:solidFill>
                <a:latin typeface="TIM Sans" panose="02020503040602060503" pitchFamily="18" charset="77"/>
                <a:ea typeface="Arial"/>
                <a:cs typeface="Arial"/>
                <a:sym typeface="Arial"/>
              </a:rPr>
              <a:t>‹N›</a:t>
            </a:fld>
            <a:endParaRPr sz="800" b="0" i="0" u="none" strike="noStrike" cap="none">
              <a:solidFill>
                <a:schemeClr val="bg1"/>
              </a:solidFill>
              <a:latin typeface="TIM Sans" panose="02020503040602060503" pitchFamily="18" charset="77"/>
              <a:ea typeface="Arial"/>
              <a:cs typeface="Arial"/>
              <a:sym typeface="Arial"/>
            </a:endParaRPr>
          </a:p>
        </p:txBody>
      </p:sp>
      <p:cxnSp>
        <p:nvCxnSpPr>
          <p:cNvPr id="8" name="Shape 13">
            <a:extLst>
              <a:ext uri="{FF2B5EF4-FFF2-40B4-BE49-F238E27FC236}">
                <a16:creationId xmlns:a16="http://schemas.microsoft.com/office/drawing/2014/main" id="{3E706A71-5D21-9B43-9D04-E97A62E6B13E}"/>
              </a:ext>
            </a:extLst>
          </p:cNvPr>
          <p:cNvCxnSpPr/>
          <p:nvPr userDrawn="1"/>
        </p:nvCxnSpPr>
        <p:spPr>
          <a:xfrm>
            <a:off x="11650345" y="6372225"/>
            <a:ext cx="0" cy="260350"/>
          </a:xfrm>
          <a:prstGeom prst="straightConnector1">
            <a:avLst/>
          </a:prstGeom>
          <a:noFill/>
          <a:ln w="9525" cap="flat" cmpd="sng">
            <a:solidFill>
              <a:srgbClr val="EB00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3BE180F0-E6AE-BD41-8CA4-2B171B10B4E7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105312" y="5072085"/>
            <a:ext cx="1906994" cy="22066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700" cap="all">
                <a:solidFill>
                  <a:srgbClr val="003264"/>
                </a:solidFill>
                <a:latin typeface="TIM Sans" panose="02020503040602060503" pitchFamily="18" charset="77"/>
              </a:rPr>
              <a:t>confidential - market sensitive</a:t>
            </a:r>
          </a:p>
        </p:txBody>
      </p:sp>
    </p:spTree>
    <p:extLst>
      <p:ext uri="{BB962C8B-B14F-4D97-AF65-F5344CB8AC3E}">
        <p14:creationId xmlns:p14="http://schemas.microsoft.com/office/powerpoint/2010/main" val="1730791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ABD284CF-5A53-7E4C-A0FF-4F6F5FC5934D}"/>
              </a:ext>
            </a:extLst>
          </p:cNvPr>
          <p:cNvSpPr/>
          <p:nvPr userDrawn="1"/>
        </p:nvSpPr>
        <p:spPr>
          <a:xfrm>
            <a:off x="0" y="6161903"/>
            <a:ext cx="12192001" cy="696097"/>
          </a:xfrm>
          <a:prstGeom prst="rect">
            <a:avLst/>
          </a:prstGeom>
          <a:solidFill>
            <a:srgbClr val="003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 descr="primario_rgb.png">
            <a:extLst>
              <a:ext uri="{FF2B5EF4-FFF2-40B4-BE49-F238E27FC236}">
                <a16:creationId xmlns:a16="http://schemas.microsoft.com/office/drawing/2014/main" id="{DB59CCDF-9CCE-B442-BBBB-381EA5F0CB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00" y="6379655"/>
            <a:ext cx="984251" cy="260592"/>
          </a:xfrm>
          <a:prstGeom prst="rect">
            <a:avLst/>
          </a:prstGeom>
        </p:spPr>
      </p:pic>
      <p:sp>
        <p:nvSpPr>
          <p:cNvPr id="5" name="Segnaposto data 7">
            <a:extLst>
              <a:ext uri="{FF2B5EF4-FFF2-40B4-BE49-F238E27FC236}">
                <a16:creationId xmlns:a16="http://schemas.microsoft.com/office/drawing/2014/main" id="{6B8FA853-C8E7-C54C-8B6F-4E6BDB270CEA}"/>
              </a:ext>
            </a:extLst>
          </p:cNvPr>
          <p:cNvSpPr txBox="1">
            <a:spLocks/>
          </p:cNvSpPr>
          <p:nvPr userDrawn="1"/>
        </p:nvSpPr>
        <p:spPr>
          <a:xfrm>
            <a:off x="5882236" y="6323015"/>
            <a:ext cx="5689600" cy="21113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b="1">
                <a:solidFill>
                  <a:schemeClr val="bg1"/>
                </a:solidFill>
                <a:latin typeface="TIM Sans" panose="02020503040602060503" pitchFamily="18" charset="77"/>
              </a:rPr>
              <a:t>Titolo della Relazione</a:t>
            </a:r>
          </a:p>
        </p:txBody>
      </p:sp>
      <p:sp>
        <p:nvSpPr>
          <p:cNvPr id="6" name="Segnaposto piè di pagina 8">
            <a:extLst>
              <a:ext uri="{FF2B5EF4-FFF2-40B4-BE49-F238E27FC236}">
                <a16:creationId xmlns:a16="http://schemas.microsoft.com/office/drawing/2014/main" id="{93BC1F67-F758-3842-BA3B-779704EBBAD3}"/>
              </a:ext>
            </a:extLst>
          </p:cNvPr>
          <p:cNvSpPr txBox="1">
            <a:spLocks/>
          </p:cNvSpPr>
          <p:nvPr userDrawn="1"/>
        </p:nvSpPr>
        <p:spPr>
          <a:xfrm>
            <a:off x="8615082" y="6481767"/>
            <a:ext cx="2956754" cy="22066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>
                <a:solidFill>
                  <a:schemeClr val="bg1"/>
                </a:solidFill>
                <a:latin typeface="TIM Sans" panose="02020503040602060503" pitchFamily="18" charset="77"/>
              </a:rPr>
              <a:t>Nome del Relatore, Nome Struttura</a:t>
            </a:r>
          </a:p>
        </p:txBody>
      </p:sp>
      <p:sp>
        <p:nvSpPr>
          <p:cNvPr id="7" name="Shape 12">
            <a:extLst>
              <a:ext uri="{FF2B5EF4-FFF2-40B4-BE49-F238E27FC236}">
                <a16:creationId xmlns:a16="http://schemas.microsoft.com/office/drawing/2014/main" id="{FC9D4B3B-DA08-D14A-A469-C98FFEDB75D5}"/>
              </a:ext>
            </a:extLst>
          </p:cNvPr>
          <p:cNvSpPr txBox="1"/>
          <p:nvPr userDrawn="1"/>
        </p:nvSpPr>
        <p:spPr>
          <a:xfrm>
            <a:off x="11718524" y="6514635"/>
            <a:ext cx="229953" cy="12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bg1"/>
                </a:solidFill>
                <a:latin typeface="TIM Sans" panose="02020503040602060503" pitchFamily="18" charset="77"/>
                <a:ea typeface="Arial"/>
                <a:cs typeface="Arial"/>
                <a:sym typeface="Arial"/>
              </a:rPr>
              <a:t>‹N›</a:t>
            </a:fld>
            <a:endParaRPr sz="800" b="0" i="0" u="none" strike="noStrike" cap="none">
              <a:solidFill>
                <a:schemeClr val="bg1"/>
              </a:solidFill>
              <a:latin typeface="TIM Sans" panose="02020503040602060503" pitchFamily="18" charset="77"/>
              <a:ea typeface="Arial"/>
              <a:cs typeface="Arial"/>
              <a:sym typeface="Arial"/>
            </a:endParaRPr>
          </a:p>
        </p:txBody>
      </p:sp>
      <p:cxnSp>
        <p:nvCxnSpPr>
          <p:cNvPr id="8" name="Shape 13">
            <a:extLst>
              <a:ext uri="{FF2B5EF4-FFF2-40B4-BE49-F238E27FC236}">
                <a16:creationId xmlns:a16="http://schemas.microsoft.com/office/drawing/2014/main" id="{3E706A71-5D21-9B43-9D04-E97A62E6B13E}"/>
              </a:ext>
            </a:extLst>
          </p:cNvPr>
          <p:cNvCxnSpPr/>
          <p:nvPr userDrawn="1"/>
        </p:nvCxnSpPr>
        <p:spPr>
          <a:xfrm>
            <a:off x="11650345" y="6372225"/>
            <a:ext cx="0" cy="260350"/>
          </a:xfrm>
          <a:prstGeom prst="straightConnector1">
            <a:avLst/>
          </a:prstGeom>
          <a:noFill/>
          <a:ln w="9525" cap="flat" cmpd="sng">
            <a:solidFill>
              <a:srgbClr val="EB00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3BE180F0-E6AE-BD41-8CA4-2B171B10B4E7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105312" y="5072085"/>
            <a:ext cx="1906994" cy="22066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700" cap="all">
                <a:solidFill>
                  <a:srgbClr val="002060"/>
                </a:solidFill>
                <a:latin typeface="TIM Sans" panose="02020503040602060503" pitchFamily="18" charset="77"/>
              </a:rPr>
              <a:t>confidential - market sensitive</a:t>
            </a:r>
          </a:p>
        </p:txBody>
      </p:sp>
      <p:sp>
        <p:nvSpPr>
          <p:cNvPr id="11" name="Figura a mano libera 10">
            <a:extLst>
              <a:ext uri="{FF2B5EF4-FFF2-40B4-BE49-F238E27FC236}">
                <a16:creationId xmlns:a16="http://schemas.microsoft.com/office/drawing/2014/main" id="{DE9495C1-B9F7-CF46-8454-707638B66872}"/>
              </a:ext>
            </a:extLst>
          </p:cNvPr>
          <p:cNvSpPr/>
          <p:nvPr userDrawn="1"/>
        </p:nvSpPr>
        <p:spPr>
          <a:xfrm>
            <a:off x="299000" y="-10886"/>
            <a:ext cx="304800" cy="642257"/>
          </a:xfrm>
          <a:custGeom>
            <a:avLst/>
            <a:gdLst>
              <a:gd name="connsiteX0" fmla="*/ 0 w 304800"/>
              <a:gd name="connsiteY0" fmla="*/ 0 h 642257"/>
              <a:gd name="connsiteX1" fmla="*/ 0 w 304800"/>
              <a:gd name="connsiteY1" fmla="*/ 642257 h 642257"/>
              <a:gd name="connsiteX2" fmla="*/ 304800 w 304800"/>
              <a:gd name="connsiteY2" fmla="*/ 642257 h 64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642257">
                <a:moveTo>
                  <a:pt x="0" y="0"/>
                </a:moveTo>
                <a:lnTo>
                  <a:pt x="0" y="642257"/>
                </a:lnTo>
                <a:lnTo>
                  <a:pt x="304800" y="642257"/>
                </a:lnTo>
              </a:path>
            </a:pathLst>
          </a:custGeom>
          <a:noFill/>
          <a:ln w="50800">
            <a:solidFill>
              <a:srgbClr val="FF3F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41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ABD284CF-5A53-7E4C-A0FF-4F6F5FC5934D}"/>
              </a:ext>
            </a:extLst>
          </p:cNvPr>
          <p:cNvSpPr/>
          <p:nvPr userDrawn="1"/>
        </p:nvSpPr>
        <p:spPr>
          <a:xfrm>
            <a:off x="0" y="6161903"/>
            <a:ext cx="12192001" cy="696097"/>
          </a:xfrm>
          <a:prstGeom prst="rect">
            <a:avLst/>
          </a:prstGeom>
          <a:solidFill>
            <a:srgbClr val="003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 descr="primario_rgb.png">
            <a:extLst>
              <a:ext uri="{FF2B5EF4-FFF2-40B4-BE49-F238E27FC236}">
                <a16:creationId xmlns:a16="http://schemas.microsoft.com/office/drawing/2014/main" id="{DB59CCDF-9CCE-B442-BBBB-381EA5F0CB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00" y="6379655"/>
            <a:ext cx="984251" cy="260592"/>
          </a:xfrm>
          <a:prstGeom prst="rect">
            <a:avLst/>
          </a:prstGeom>
        </p:spPr>
      </p:pic>
      <p:sp>
        <p:nvSpPr>
          <p:cNvPr id="5" name="Segnaposto data 7">
            <a:extLst>
              <a:ext uri="{FF2B5EF4-FFF2-40B4-BE49-F238E27FC236}">
                <a16:creationId xmlns:a16="http://schemas.microsoft.com/office/drawing/2014/main" id="{6B8FA853-C8E7-C54C-8B6F-4E6BDB270CEA}"/>
              </a:ext>
            </a:extLst>
          </p:cNvPr>
          <p:cNvSpPr txBox="1">
            <a:spLocks/>
          </p:cNvSpPr>
          <p:nvPr userDrawn="1"/>
        </p:nvSpPr>
        <p:spPr>
          <a:xfrm>
            <a:off x="5882236" y="6323015"/>
            <a:ext cx="5689600" cy="21113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b="1">
                <a:solidFill>
                  <a:schemeClr val="bg1"/>
                </a:solidFill>
                <a:latin typeface="TIM Sans" panose="02020503040602060503" pitchFamily="18" charset="77"/>
              </a:rPr>
              <a:t>Titolo della Relazione</a:t>
            </a:r>
          </a:p>
        </p:txBody>
      </p:sp>
      <p:sp>
        <p:nvSpPr>
          <p:cNvPr id="6" name="Segnaposto piè di pagina 8">
            <a:extLst>
              <a:ext uri="{FF2B5EF4-FFF2-40B4-BE49-F238E27FC236}">
                <a16:creationId xmlns:a16="http://schemas.microsoft.com/office/drawing/2014/main" id="{93BC1F67-F758-3842-BA3B-779704EBBAD3}"/>
              </a:ext>
            </a:extLst>
          </p:cNvPr>
          <p:cNvSpPr txBox="1">
            <a:spLocks/>
          </p:cNvSpPr>
          <p:nvPr userDrawn="1"/>
        </p:nvSpPr>
        <p:spPr>
          <a:xfrm>
            <a:off x="8615082" y="6481767"/>
            <a:ext cx="2956754" cy="22066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>
                <a:solidFill>
                  <a:schemeClr val="bg1"/>
                </a:solidFill>
                <a:latin typeface="TIM Sans" panose="02020503040602060503" pitchFamily="18" charset="77"/>
              </a:rPr>
              <a:t>Nome del Relatore, Nome Struttura</a:t>
            </a:r>
          </a:p>
        </p:txBody>
      </p:sp>
      <p:sp>
        <p:nvSpPr>
          <p:cNvPr id="7" name="Shape 12">
            <a:extLst>
              <a:ext uri="{FF2B5EF4-FFF2-40B4-BE49-F238E27FC236}">
                <a16:creationId xmlns:a16="http://schemas.microsoft.com/office/drawing/2014/main" id="{FC9D4B3B-DA08-D14A-A469-C98FFEDB75D5}"/>
              </a:ext>
            </a:extLst>
          </p:cNvPr>
          <p:cNvSpPr txBox="1"/>
          <p:nvPr userDrawn="1"/>
        </p:nvSpPr>
        <p:spPr>
          <a:xfrm>
            <a:off x="11718524" y="6514635"/>
            <a:ext cx="229953" cy="12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bg1"/>
                </a:solidFill>
                <a:latin typeface="TIM Sans" panose="02020503040602060503" pitchFamily="18" charset="77"/>
                <a:ea typeface="Arial"/>
                <a:cs typeface="Arial"/>
                <a:sym typeface="Arial"/>
              </a:rPr>
              <a:t>‹N›</a:t>
            </a:fld>
            <a:endParaRPr sz="800" b="0" i="0" u="none" strike="noStrike" cap="none">
              <a:solidFill>
                <a:schemeClr val="bg1"/>
              </a:solidFill>
              <a:latin typeface="TIM Sans" panose="02020503040602060503" pitchFamily="18" charset="77"/>
              <a:ea typeface="Arial"/>
              <a:cs typeface="Arial"/>
              <a:sym typeface="Arial"/>
            </a:endParaRPr>
          </a:p>
        </p:txBody>
      </p:sp>
      <p:cxnSp>
        <p:nvCxnSpPr>
          <p:cNvPr id="8" name="Shape 13">
            <a:extLst>
              <a:ext uri="{FF2B5EF4-FFF2-40B4-BE49-F238E27FC236}">
                <a16:creationId xmlns:a16="http://schemas.microsoft.com/office/drawing/2014/main" id="{3E706A71-5D21-9B43-9D04-E97A62E6B13E}"/>
              </a:ext>
            </a:extLst>
          </p:cNvPr>
          <p:cNvCxnSpPr/>
          <p:nvPr userDrawn="1"/>
        </p:nvCxnSpPr>
        <p:spPr>
          <a:xfrm>
            <a:off x="11650345" y="6372225"/>
            <a:ext cx="0" cy="260350"/>
          </a:xfrm>
          <a:prstGeom prst="straightConnector1">
            <a:avLst/>
          </a:prstGeom>
          <a:noFill/>
          <a:ln w="9525" cap="flat" cmpd="sng">
            <a:solidFill>
              <a:srgbClr val="EB00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3BE180F0-E6AE-BD41-8CA4-2B171B10B4E7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105312" y="5072085"/>
            <a:ext cx="1906994" cy="22066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700" cap="all">
                <a:solidFill>
                  <a:srgbClr val="002060"/>
                </a:solidFill>
                <a:latin typeface="TIM Sans" panose="02020503040602060503" pitchFamily="18" charset="77"/>
              </a:rPr>
              <a:t>confidential - market sensitive</a:t>
            </a:r>
          </a:p>
        </p:txBody>
      </p:sp>
      <p:sp>
        <p:nvSpPr>
          <p:cNvPr id="11" name="Figura a mano libera 10">
            <a:extLst>
              <a:ext uri="{FF2B5EF4-FFF2-40B4-BE49-F238E27FC236}">
                <a16:creationId xmlns:a16="http://schemas.microsoft.com/office/drawing/2014/main" id="{DE9495C1-B9F7-CF46-8454-707638B66872}"/>
              </a:ext>
            </a:extLst>
          </p:cNvPr>
          <p:cNvSpPr/>
          <p:nvPr userDrawn="1"/>
        </p:nvSpPr>
        <p:spPr>
          <a:xfrm>
            <a:off x="299000" y="-10886"/>
            <a:ext cx="304800" cy="642257"/>
          </a:xfrm>
          <a:custGeom>
            <a:avLst/>
            <a:gdLst>
              <a:gd name="connsiteX0" fmla="*/ 0 w 304800"/>
              <a:gd name="connsiteY0" fmla="*/ 0 h 642257"/>
              <a:gd name="connsiteX1" fmla="*/ 0 w 304800"/>
              <a:gd name="connsiteY1" fmla="*/ 642257 h 642257"/>
              <a:gd name="connsiteX2" fmla="*/ 304800 w 304800"/>
              <a:gd name="connsiteY2" fmla="*/ 642257 h 64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642257">
                <a:moveTo>
                  <a:pt x="0" y="0"/>
                </a:moveTo>
                <a:lnTo>
                  <a:pt x="0" y="642257"/>
                </a:lnTo>
                <a:lnTo>
                  <a:pt x="304800" y="642257"/>
                </a:lnTo>
              </a:path>
            </a:pathLst>
          </a:custGeom>
          <a:noFill/>
          <a:ln w="50800">
            <a:solidFill>
              <a:srgbClr val="DAF2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601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398F2DB-E28D-455A-8D68-96E0671E13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1" y="1621"/>
          <a:ext cx="1618" cy="1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6" imgW="338" imgH="338" progId="TCLayout.ActiveDocument.1">
                  <p:embed/>
                </p:oleObj>
              </mc:Choice>
              <mc:Fallback>
                <p:oleObj name="think-cell Slide" r:id="rId6" imgW="338" imgH="33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398F2DB-E28D-455A-8D68-96E0671E13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8" cy="1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D2CB5ED-2B14-4945-9C1F-AB510C6812B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61977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040" err="1">
              <a:solidFill>
                <a:srgbClr val="000000"/>
              </a:solidFill>
              <a:sym typeface="TIM Sans" panose="02020503040602060503" pitchFamily="18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rgbClr val="EB0028"/>
                </a:solidFill>
                <a:latin typeface="TIM Sans" panose="02020503040602060503" pitchFamily="18" charset="0"/>
                <a:sym typeface="TIM Sans" panose="020205030406020605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LogoText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0468347" y="6639226"/>
            <a:ext cx="1046777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218051"/>
            <a:r>
              <a:rPr lang="en-US" sz="816">
                <a:solidFill>
                  <a:srgbClr val="808080"/>
                </a:solidFill>
                <a:sym typeface="TIM Sans" panose="02020503040602060503" pitchFamily="18" charset="0"/>
              </a:rPr>
              <a:t>McKinsey &amp; Company</a:t>
            </a:r>
          </a:p>
        </p:txBody>
      </p:sp>
    </p:spTree>
    <p:extLst>
      <p:ext uri="{BB962C8B-B14F-4D97-AF65-F5344CB8AC3E}">
        <p14:creationId xmlns:p14="http://schemas.microsoft.com/office/powerpoint/2010/main" val="1228611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687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03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61D88892-A312-8847-AA2F-1ACC17668AA7}"/>
              </a:ext>
            </a:extLst>
          </p:cNvPr>
          <p:cNvGrpSpPr/>
          <p:nvPr/>
        </p:nvGrpSpPr>
        <p:grpSpPr>
          <a:xfrm>
            <a:off x="6129866" y="1267742"/>
            <a:ext cx="6062134" cy="2844215"/>
            <a:chOff x="6129866" y="1145822"/>
            <a:chExt cx="6062134" cy="278835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177F39F7-9894-F44B-960A-98D491747524}"/>
                </a:ext>
              </a:extLst>
            </p:cNvPr>
            <p:cNvSpPr/>
            <p:nvPr/>
          </p:nvSpPr>
          <p:spPr>
            <a:xfrm>
              <a:off x="6502400" y="1145822"/>
              <a:ext cx="5689600" cy="2788357"/>
            </a:xfrm>
            <a:prstGeom prst="rect">
              <a:avLst/>
            </a:prstGeom>
            <a:solidFill>
              <a:srgbClr val="015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Immagine 9" descr="primario_rgb.png">
              <a:extLst>
                <a:ext uri="{FF2B5EF4-FFF2-40B4-BE49-F238E27FC236}">
                  <a16:creationId xmlns:a16="http://schemas.microsoft.com/office/drawing/2014/main" id="{6B69CD34-0BC5-814E-96F6-1FD8136D33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6672"/>
            <a:stretch/>
          </p:blipFill>
          <p:spPr>
            <a:xfrm>
              <a:off x="6129866" y="1372627"/>
              <a:ext cx="993423" cy="789196"/>
            </a:xfrm>
            <a:prstGeom prst="rect">
              <a:avLst/>
            </a:prstGeom>
          </p:spPr>
        </p:pic>
        <p:pic>
          <p:nvPicPr>
            <p:cNvPr id="27" name="Immagine 26" descr="primario_rgb.png">
              <a:extLst>
                <a:ext uri="{FF2B5EF4-FFF2-40B4-BE49-F238E27FC236}">
                  <a16:creationId xmlns:a16="http://schemas.microsoft.com/office/drawing/2014/main" id="{7D1825A5-74EB-E149-98DC-6CFDC5446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2190" y="3571889"/>
              <a:ext cx="875318" cy="231751"/>
            </a:xfrm>
            <a:prstGeom prst="rect">
              <a:avLst/>
            </a:prstGeom>
          </p:spPr>
        </p:pic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61517161-F665-7341-B9E3-903195C2826E}"/>
              </a:ext>
            </a:extLst>
          </p:cNvPr>
          <p:cNvGrpSpPr/>
          <p:nvPr/>
        </p:nvGrpSpPr>
        <p:grpSpPr>
          <a:xfrm>
            <a:off x="6502400" y="4293528"/>
            <a:ext cx="3104445" cy="1285069"/>
            <a:chOff x="6502400" y="4117269"/>
            <a:chExt cx="3104445" cy="1443186"/>
          </a:xfrm>
        </p:grpSpPr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36475342-5E2A-7C49-BA53-31A214028EE9}"/>
                </a:ext>
              </a:extLst>
            </p:cNvPr>
            <p:cNvSpPr/>
            <p:nvPr/>
          </p:nvSpPr>
          <p:spPr>
            <a:xfrm>
              <a:off x="6502400" y="4117269"/>
              <a:ext cx="3104445" cy="1443186"/>
            </a:xfrm>
            <a:prstGeom prst="rect">
              <a:avLst/>
            </a:prstGeom>
            <a:solidFill>
              <a:srgbClr val="015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object 10">
              <a:extLst>
                <a:ext uri="{FF2B5EF4-FFF2-40B4-BE49-F238E27FC236}">
                  <a16:creationId xmlns:a16="http://schemas.microsoft.com/office/drawing/2014/main" id="{6BE896E0-5107-3E4F-94C9-79A4A067718E}"/>
                </a:ext>
              </a:extLst>
            </p:cNvPr>
            <p:cNvSpPr txBox="1"/>
            <p:nvPr/>
          </p:nvSpPr>
          <p:spPr>
            <a:xfrm>
              <a:off x="6752216" y="4275387"/>
              <a:ext cx="2854629" cy="843951"/>
            </a:xfrm>
            <a:prstGeom prst="rect">
              <a:avLst/>
            </a:prstGeom>
          </p:spPr>
          <p:txBody>
            <a:bodyPr vert="horz" wrap="square" lIns="0" tIns="55244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1200" cap="none" spc="-3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Sans-Heavy"/>
                  <a:ea typeface="+mn-ea"/>
                  <a:cs typeface="TIMSans-Heavy"/>
                </a:rPr>
                <a:t>Francesco Pagliari</a:t>
              </a:r>
            </a:p>
            <a:p>
              <a:pPr marL="0" marR="0" lvl="0" indent="0" algn="l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1200" cap="none" spc="-3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Sans-Heavy"/>
                <a:ea typeface="+mn-ea"/>
                <a:cs typeface="TIMSans-Heavy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b="1" spc="-30">
                  <a:solidFill>
                    <a:prstClr val="white"/>
                  </a:solidFill>
                  <a:latin typeface="TIMSans-Heavy"/>
                  <a:cs typeface="TIMSans-Heavy"/>
                </a:rPr>
                <a:t>28 Luglio </a:t>
              </a:r>
              <a:r>
                <a:rPr kumimoji="0" lang="it-IT" sz="1800" b="1" i="0" u="none" strike="noStrike" kern="1200" cap="none" spc="-3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Sans-Heavy"/>
                  <a:ea typeface="+mn-ea"/>
                  <a:cs typeface="TIMSans-Heavy"/>
                </a:rPr>
                <a:t>2020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Sans-Heavy"/>
                <a:ea typeface="+mn-ea"/>
                <a:cs typeface="TIMSans-Heavy"/>
              </a:endParaRPr>
            </a:p>
          </p:txBody>
        </p:sp>
      </p:grpSp>
      <p:cxnSp>
        <p:nvCxnSpPr>
          <p:cNvPr id="42" name="Connettore 4 41">
            <a:extLst>
              <a:ext uri="{FF2B5EF4-FFF2-40B4-BE49-F238E27FC236}">
                <a16:creationId xmlns:a16="http://schemas.microsoft.com/office/drawing/2014/main" id="{361E12BB-E1B4-924F-9239-1BCE1CDD6F29}"/>
              </a:ext>
            </a:extLst>
          </p:cNvPr>
          <p:cNvCxnSpPr>
            <a:cxnSpLocks/>
          </p:cNvCxnSpPr>
          <p:nvPr/>
        </p:nvCxnSpPr>
        <p:spPr>
          <a:xfrm>
            <a:off x="9719733" y="4989689"/>
            <a:ext cx="2472267" cy="570765"/>
          </a:xfrm>
          <a:prstGeom prst="bentConnector3">
            <a:avLst>
              <a:gd name="adj1" fmla="val 50000"/>
            </a:avLst>
          </a:prstGeom>
          <a:ln w="76200">
            <a:solidFill>
              <a:srgbClr val="FF3F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2">
            <a:extLst>
              <a:ext uri="{FF2B5EF4-FFF2-40B4-BE49-F238E27FC236}">
                <a16:creationId xmlns:a16="http://schemas.microsoft.com/office/drawing/2014/main" id="{119743EE-A134-1D4C-9DE8-AD64EC58D372}"/>
              </a:ext>
            </a:extLst>
          </p:cNvPr>
          <p:cNvSpPr txBox="1"/>
          <p:nvPr/>
        </p:nvSpPr>
        <p:spPr>
          <a:xfrm>
            <a:off x="7309126" y="1291712"/>
            <a:ext cx="4389538" cy="5412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1" i="0" u="none" strike="noStrike" kern="1200" cap="none" spc="-8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 Sans"/>
                <a:ea typeface="+mn-ea"/>
                <a:cs typeface="TIM Sans"/>
              </a:rPr>
              <a:t> </a:t>
            </a:r>
          </a:p>
        </p:txBody>
      </p:sp>
      <p:cxnSp>
        <p:nvCxnSpPr>
          <p:cNvPr id="20" name="Connettore 4 19">
            <a:extLst>
              <a:ext uri="{FF2B5EF4-FFF2-40B4-BE49-F238E27FC236}">
                <a16:creationId xmlns:a16="http://schemas.microsoft.com/office/drawing/2014/main" id="{D856D97A-DDB2-6B42-9807-F294156DEC63}"/>
              </a:ext>
            </a:extLst>
          </p:cNvPr>
          <p:cNvCxnSpPr>
            <a:cxnSpLocks/>
          </p:cNvCxnSpPr>
          <p:nvPr/>
        </p:nvCxnSpPr>
        <p:spPr>
          <a:xfrm flipV="1">
            <a:off x="5085184" y="4458915"/>
            <a:ext cx="1276775" cy="816156"/>
          </a:xfrm>
          <a:prstGeom prst="bentConnector3">
            <a:avLst>
              <a:gd name="adj1" fmla="val 50000"/>
            </a:avLst>
          </a:prstGeom>
          <a:ln w="76200">
            <a:solidFill>
              <a:srgbClr val="51E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354D08F-9312-4CD9-9368-8F109B47D571}"/>
              </a:ext>
            </a:extLst>
          </p:cNvPr>
          <p:cNvSpPr/>
          <p:nvPr/>
        </p:nvSpPr>
        <p:spPr>
          <a:xfrm>
            <a:off x="6558845" y="2279570"/>
            <a:ext cx="52622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>
                <a:solidFill>
                  <a:schemeClr val="bg1"/>
                </a:solidFill>
              </a:rPr>
              <a:t>Trasformazione digitale… </a:t>
            </a:r>
          </a:p>
          <a:p>
            <a:r>
              <a:rPr lang="it-IT" sz="2400" b="1">
                <a:solidFill>
                  <a:schemeClr val="bg1"/>
                </a:solidFill>
              </a:rPr>
              <a:t>uno sguardo agli strumenti più efficaci per la ripartenza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6F7C4E0B-9C53-4550-BAF0-B3549F3D3992}"/>
              </a:ext>
            </a:extLst>
          </p:cNvPr>
          <p:cNvGrpSpPr/>
          <p:nvPr/>
        </p:nvGrpSpPr>
        <p:grpSpPr>
          <a:xfrm>
            <a:off x="504335" y="686189"/>
            <a:ext cx="4895130" cy="5485622"/>
            <a:chOff x="5835414" y="538660"/>
            <a:chExt cx="4985516" cy="5640454"/>
          </a:xfrm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33262338-3429-46A7-AB23-09CCDB066BAA}"/>
                </a:ext>
              </a:extLst>
            </p:cNvPr>
            <p:cNvSpPr/>
            <p:nvPr/>
          </p:nvSpPr>
          <p:spPr>
            <a:xfrm>
              <a:off x="5835414" y="538660"/>
              <a:ext cx="4688538" cy="5640454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6B63EDEE-397C-4B9B-A6B7-728221E09A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67763" y="750360"/>
              <a:ext cx="4953167" cy="51959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68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66B0367-E1AE-5042-A6F6-609F9C5274C5}"/>
              </a:ext>
            </a:extLst>
          </p:cNvPr>
          <p:cNvSpPr txBox="1"/>
          <p:nvPr/>
        </p:nvSpPr>
        <p:spPr>
          <a:xfrm>
            <a:off x="798126" y="274547"/>
            <a:ext cx="9034827" cy="502766"/>
          </a:xfrm>
          <a:prstGeom prst="rect">
            <a:avLst/>
          </a:prstGeom>
        </p:spPr>
        <p:txBody>
          <a:bodyPr anchor="t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2800" b="1">
                <a:solidFill>
                  <a:srgbClr val="134193"/>
                </a:solidFill>
                <a:latin typeface="TIM Sans"/>
                <a:ea typeface="+mj-ea"/>
                <a:cs typeface="+mj-cs"/>
              </a:rPr>
              <a:t>Presenza online: qualche esempio 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0ED8A2A4-DD86-2A49-8CEE-46D4A25A9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22" y="2042875"/>
            <a:ext cx="3680865" cy="2303941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C1378A9-749B-429F-96A7-DD9940608931}"/>
              </a:ext>
            </a:extLst>
          </p:cNvPr>
          <p:cNvSpPr txBox="1"/>
          <p:nvPr/>
        </p:nvSpPr>
        <p:spPr>
          <a:xfrm>
            <a:off x="1360557" y="1337592"/>
            <a:ext cx="303114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b="1">
                <a:latin typeface="TIM Sans"/>
              </a:rPr>
              <a:t>Creazione della Scheda Google My Business</a:t>
            </a:r>
            <a:endParaRPr lang="it-IT" b="1">
              <a:solidFill>
                <a:srgbClr val="EB0028"/>
              </a:solidFill>
              <a:latin typeface="TIM Sans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0AE09B0-E02E-4F4E-A761-17C45FA5F66F}"/>
              </a:ext>
            </a:extLst>
          </p:cNvPr>
          <p:cNvSpPr txBox="1"/>
          <p:nvPr/>
        </p:nvSpPr>
        <p:spPr>
          <a:xfrm>
            <a:off x="371769" y="4401200"/>
            <a:ext cx="5297399" cy="5118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it-IT" sz="2650" b="1">
              <a:latin typeface="TIM Sans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AEAFFA1-F416-4DC2-982D-F1C59582432D}"/>
              </a:ext>
            </a:extLst>
          </p:cNvPr>
          <p:cNvSpPr txBox="1"/>
          <p:nvPr/>
        </p:nvSpPr>
        <p:spPr>
          <a:xfrm>
            <a:off x="371768" y="4562753"/>
            <a:ext cx="5064865" cy="1292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>
                <a:latin typeface="TIM Sans"/>
              </a:rPr>
              <a:t>«</a:t>
            </a:r>
            <a:r>
              <a:rPr lang="it-IT" sz="1200" b="1" i="1">
                <a:latin typeface="TIM Sans"/>
              </a:rPr>
              <a:t>Non avevamo budget per promuovere le nostre attività, po</a:t>
            </a:r>
            <a:r>
              <a:rPr lang="it-IT" sz="1200" b="1">
                <a:latin typeface="TIM Sans"/>
              </a:rPr>
              <a:t>i a</a:t>
            </a:r>
            <a:r>
              <a:rPr lang="it-IT" sz="1200" b="1" i="1">
                <a:latin typeface="TIM Sans"/>
              </a:rPr>
              <a:t>bbiamo capito che rivendicando la scheda Google My business e fornendo tutte le informazioni necessarie agli utenti internet, sono i clienti che cercano noi. Riceviamo circa quattro chiamate a settimana solo da lì</a:t>
            </a:r>
            <a:r>
              <a:rPr lang="it-IT" sz="1200" b="1">
                <a:latin typeface="TIM Sans"/>
              </a:rPr>
              <a:t>»</a:t>
            </a:r>
          </a:p>
          <a:p>
            <a:r>
              <a:rPr lang="it-IT" sz="1200" b="1">
                <a:solidFill>
                  <a:schemeClr val="accent1"/>
                </a:solidFill>
                <a:latin typeface="TIM Sans"/>
              </a:rPr>
              <a:t>Presidente associazione sportiva</a:t>
            </a:r>
          </a:p>
          <a:p>
            <a:endParaRPr lang="it-IT" b="1">
              <a:solidFill>
                <a:schemeClr val="accent1"/>
              </a:solidFill>
              <a:latin typeface="TIM San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89FDD39-2686-4036-B38F-BD808EB10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219" y="2340774"/>
            <a:ext cx="2504289" cy="156609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808387D-D818-4B81-BB98-80357CD3C5E8}"/>
              </a:ext>
            </a:extLst>
          </p:cNvPr>
          <p:cNvSpPr txBox="1"/>
          <p:nvPr/>
        </p:nvSpPr>
        <p:spPr>
          <a:xfrm>
            <a:off x="1052125" y="919973"/>
            <a:ext cx="5997501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2100" b="1">
                <a:solidFill>
                  <a:srgbClr val="4472C4"/>
                </a:solidFill>
                <a:latin typeface="TIM Sans"/>
              </a:rPr>
              <a:t>Associazione Sportiva</a:t>
            </a:r>
            <a:endParaRPr lang="it-IT" sz="2100">
              <a:solidFill>
                <a:srgbClr val="4472C4"/>
              </a:solidFill>
              <a:latin typeface="TIM Sans"/>
            </a:endParaRPr>
          </a:p>
        </p:txBody>
      </p:sp>
      <p:pic>
        <p:nvPicPr>
          <p:cNvPr id="3" name="Immagine 16" descr="A flat screen tv sitting on top of a television&#10;&#10;Description automatically generated">
            <a:extLst>
              <a:ext uri="{FF2B5EF4-FFF2-40B4-BE49-F238E27FC236}">
                <a16:creationId xmlns:a16="http://schemas.microsoft.com/office/drawing/2014/main" id="{4041906E-2524-43B6-AFDA-4358B87A7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127" y="2003117"/>
            <a:ext cx="3630174" cy="2271127"/>
          </a:xfrm>
          <a:prstGeom prst="rect">
            <a:avLst/>
          </a:prstGeom>
        </p:spPr>
      </p:pic>
      <p:pic>
        <p:nvPicPr>
          <p:cNvPr id="4" name="Immagine 2" descr="A close up of a flower&#10;&#10;Description automatically generated">
            <a:extLst>
              <a:ext uri="{FF2B5EF4-FFF2-40B4-BE49-F238E27FC236}">
                <a16:creationId xmlns:a16="http://schemas.microsoft.com/office/drawing/2014/main" id="{22C55A3C-E02D-414B-8C27-A6857BA323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744" y="2248163"/>
            <a:ext cx="2663049" cy="1516481"/>
          </a:xfrm>
          <a:prstGeom prst="rect">
            <a:avLst/>
          </a:prstGeom>
        </p:spPr>
      </p:pic>
      <p:sp>
        <p:nvSpPr>
          <p:cNvPr id="5" name="CasellaDiTesto 26">
            <a:extLst>
              <a:ext uri="{FF2B5EF4-FFF2-40B4-BE49-F238E27FC236}">
                <a16:creationId xmlns:a16="http://schemas.microsoft.com/office/drawing/2014/main" id="{68E783E8-A018-49C3-AF10-47C27CAB5C14}"/>
              </a:ext>
            </a:extLst>
          </p:cNvPr>
          <p:cNvSpPr txBox="1"/>
          <p:nvPr/>
        </p:nvSpPr>
        <p:spPr>
          <a:xfrm>
            <a:off x="6286339" y="4405382"/>
            <a:ext cx="520093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>
                <a:latin typeface="TIM Sans"/>
              </a:rPr>
              <a:t>«</a:t>
            </a:r>
            <a:r>
              <a:rPr lang="it-IT" sz="1200" b="1" i="1">
                <a:latin typeface="TIM Sans"/>
              </a:rPr>
              <a:t>Le piante e i fiori aiutano a vivere meglio e in armonia con la bellezza della terra, ma non rientravano tra le categorie autorizzate in tempo di </a:t>
            </a:r>
            <a:r>
              <a:rPr lang="it-IT" sz="1200" b="1" i="1" err="1">
                <a:latin typeface="TIM Sans"/>
              </a:rPr>
              <a:t>Covid</a:t>
            </a:r>
            <a:r>
              <a:rPr lang="it-IT" sz="1200" b="1" i="1">
                <a:latin typeface="TIM Sans"/>
              </a:rPr>
              <a:t>. Abbiamo messo su rapidamente il nostro e-commerce e in tempi brevissimi e lanciato campagne sponsorizzate per promuoverlo. Sono tornato a lavorare subito, sia consegnando a domicilio, sia facendo spedizioni. Ho riaperto il mio negozio e sono tornato alla normale attività, ma proseguo con le campagne e le vendite a distanza che sono diventate parte del mio lavoro quotidiano</a:t>
            </a:r>
            <a:r>
              <a:rPr lang="it-IT" sz="1200" b="1">
                <a:latin typeface="TIM Sans"/>
              </a:rPr>
              <a:t>»</a:t>
            </a:r>
          </a:p>
          <a:p>
            <a:r>
              <a:rPr lang="it-IT" sz="1200" b="1">
                <a:solidFill>
                  <a:schemeClr val="accent1"/>
                </a:solidFill>
                <a:latin typeface="TIM Sans"/>
              </a:rPr>
              <a:t>Shop Manager</a:t>
            </a:r>
          </a:p>
          <a:p>
            <a:endParaRPr lang="it-IT" sz="1200" b="1">
              <a:latin typeface="TIM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042D43-2C2B-4684-9BD5-F9CA72E13676}"/>
              </a:ext>
            </a:extLst>
          </p:cNvPr>
          <p:cNvSpPr txBox="1"/>
          <p:nvPr/>
        </p:nvSpPr>
        <p:spPr>
          <a:xfrm>
            <a:off x="7010400" y="959757"/>
            <a:ext cx="3532414" cy="4154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100" b="1">
                <a:solidFill>
                  <a:srgbClr val="4472C4"/>
                </a:solidFill>
                <a:latin typeface="TIM Sans"/>
              </a:rPr>
              <a:t>Negozio di Piante e Fiori</a:t>
            </a:r>
            <a:r>
              <a:rPr lang="en-US" sz="2100" b="1">
                <a:solidFill>
                  <a:srgbClr val="4472C4"/>
                </a:solidFill>
                <a:latin typeface="TIM Sans"/>
              </a:rPr>
              <a:t>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B8EE5A-0275-4236-9656-CA053A9D4A67}"/>
              </a:ext>
            </a:extLst>
          </p:cNvPr>
          <p:cNvSpPr txBox="1"/>
          <p:nvPr/>
        </p:nvSpPr>
        <p:spPr>
          <a:xfrm>
            <a:off x="6157686" y="1304472"/>
            <a:ext cx="530134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b="1">
                <a:latin typeface="Montserrat SemiBold"/>
                <a:cs typeface="Segoe UI"/>
              </a:rPr>
              <a:t>Realizzazione sito e-commerce </a:t>
            </a:r>
            <a:endParaRPr lang="en-US">
              <a:latin typeface="Calibri" panose="020F0502020204030204"/>
              <a:cs typeface="Calibri" panose="020F0502020204030204"/>
            </a:endParaRPr>
          </a:p>
          <a:p>
            <a:pPr algn="ctr"/>
            <a:r>
              <a:rPr lang="it-IT" b="1">
                <a:latin typeface="Montserrat SemiBold"/>
                <a:cs typeface="Segoe UI"/>
              </a:rPr>
              <a:t>campagne sponsorizzate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2292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B63920-C387-40F6-8EFF-726A05034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16" t="39751" r="5419" b="207"/>
          <a:stretch/>
        </p:blipFill>
        <p:spPr>
          <a:xfrm>
            <a:off x="6096000" y="953281"/>
            <a:ext cx="4751184" cy="3206498"/>
          </a:xfrm>
          <a:prstGeom prst="rect">
            <a:avLst/>
          </a:prstGeom>
        </p:spPr>
      </p:pic>
      <p:sp>
        <p:nvSpPr>
          <p:cNvPr id="4" name="CasellaDiTesto 4">
            <a:extLst>
              <a:ext uri="{FF2B5EF4-FFF2-40B4-BE49-F238E27FC236}">
                <a16:creationId xmlns:a16="http://schemas.microsoft.com/office/drawing/2014/main" id="{6A4ED2BD-1AEF-4337-8933-939916EA2AC9}"/>
              </a:ext>
            </a:extLst>
          </p:cNvPr>
          <p:cNvSpPr txBox="1"/>
          <p:nvPr/>
        </p:nvSpPr>
        <p:spPr>
          <a:xfrm>
            <a:off x="1049789" y="1275634"/>
            <a:ext cx="3958146" cy="452431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>
              <a:defRPr sz="2400">
                <a:solidFill>
                  <a:schemeClr val="bg1"/>
                </a:solidFill>
                <a:latin typeface="TIM Sans" panose="02020503040602060503" pitchFamily="18" charset="0"/>
              </a:defRPr>
            </a:lvl1pPr>
          </a:lstStyle>
          <a:p>
            <a:pPr marL="85725">
              <a:spcBef>
                <a:spcPts val="600"/>
              </a:spcBef>
            </a:pPr>
            <a:r>
              <a:rPr lang="it-IT">
                <a:sym typeface="Wingdings" panose="05000000000000000000" pitchFamily="2" charset="2"/>
              </a:rPr>
              <a:t>Utilizzando </a:t>
            </a:r>
            <a:r>
              <a:rPr lang="it-IT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strumenti alla portata di tutti come sms, mail o post sui social </a:t>
            </a:r>
            <a:r>
              <a:rPr lang="it-IT">
                <a:sym typeface="Wingdings" panose="05000000000000000000" pitchFamily="2" charset="2"/>
              </a:rPr>
              <a:t>è possibile mantenere attiva la relazione con la propria clientela (es. promo dedicate) </a:t>
            </a:r>
          </a:p>
          <a:p>
            <a:pPr>
              <a:spcAft>
                <a:spcPts val="600"/>
              </a:spcAft>
            </a:pPr>
            <a:r>
              <a:rPr lang="it-IT">
                <a:sym typeface="Wingdings" panose="05000000000000000000" pitchFamily="2" charset="2"/>
              </a:rPr>
              <a:t>Soluzioni </a:t>
            </a:r>
            <a:r>
              <a:rPr lang="it-IT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semplice e accessibili che permettono di monitorare facilmente l'andamento della campagna</a:t>
            </a:r>
            <a:endParaRPr lang="it-IT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Google Shape;2349;p176">
            <a:extLst>
              <a:ext uri="{FF2B5EF4-FFF2-40B4-BE49-F238E27FC236}">
                <a16:creationId xmlns:a16="http://schemas.microsoft.com/office/drawing/2014/main" id="{B16300D6-C1F0-4F10-9928-0E7F5AE25D71}"/>
              </a:ext>
            </a:extLst>
          </p:cNvPr>
          <p:cNvSpPr txBox="1"/>
          <p:nvPr/>
        </p:nvSpPr>
        <p:spPr>
          <a:xfrm>
            <a:off x="819234" y="395416"/>
            <a:ext cx="6330274" cy="49938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rgbClr val="134193"/>
                </a:solidFill>
                <a:effectLst/>
                <a:uLnTx/>
                <a:uFillTx/>
                <a:latin typeface="TIM Sans" panose="02020503040602060503" pitchFamily="18" charset="0"/>
                <a:ea typeface="+mj-ea"/>
                <a:cs typeface="+mj-cs"/>
              </a:defRPr>
            </a:lvl1pPr>
          </a:lstStyle>
          <a:p>
            <a:r>
              <a:rPr lang="it-IT" sz="2800"/>
              <a:t>Coltivare la relazione con la CB</a:t>
            </a:r>
            <a:endParaRPr sz="2800">
              <a:sym typeface="Roboto"/>
            </a:endParaRPr>
          </a:p>
        </p:txBody>
      </p:sp>
      <p:pic>
        <p:nvPicPr>
          <p:cNvPr id="5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AAE7ADB-45D1-4633-9DE1-BD899DF29B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65" t="39751" r="60830" b="36932"/>
          <a:stretch/>
        </p:blipFill>
        <p:spPr>
          <a:xfrm>
            <a:off x="8745086" y="4375197"/>
            <a:ext cx="2734150" cy="1196264"/>
          </a:xfrm>
          <a:prstGeom prst="rect">
            <a:avLst/>
          </a:prstGeom>
        </p:spPr>
      </p:pic>
      <p:pic>
        <p:nvPicPr>
          <p:cNvPr id="7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77AAA04-5218-4084-BA27-292CA09B5F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65" t="61821" r="60830" b="1941"/>
          <a:stretch/>
        </p:blipFill>
        <p:spPr>
          <a:xfrm>
            <a:off x="6096000" y="4336382"/>
            <a:ext cx="2516475" cy="171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97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49;p176">
            <a:extLst>
              <a:ext uri="{FF2B5EF4-FFF2-40B4-BE49-F238E27FC236}">
                <a16:creationId xmlns:a16="http://schemas.microsoft.com/office/drawing/2014/main" id="{822778ED-68F4-477E-A735-144C2CFC6D10}"/>
              </a:ext>
            </a:extLst>
          </p:cNvPr>
          <p:cNvSpPr txBox="1"/>
          <p:nvPr/>
        </p:nvSpPr>
        <p:spPr>
          <a:xfrm>
            <a:off x="839286" y="445548"/>
            <a:ext cx="7422212" cy="499386"/>
          </a:xfrm>
          <a:prstGeom prst="rect">
            <a:avLst/>
          </a:prstGeom>
        </p:spPr>
        <p:txBody>
          <a:bodyPr anchor="t"/>
          <a:lstStyle>
            <a:defPPr>
              <a:defRPr lang="it-IT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rgbClr val="134193"/>
                </a:solidFill>
                <a:effectLst/>
                <a:uLnTx/>
                <a:uFillTx/>
                <a:latin typeface="TIM Sans" panose="02020503040602060503" pitchFamily="18" charset="0"/>
                <a:ea typeface="+mj-ea"/>
                <a:cs typeface="+mj-cs"/>
              </a:defRPr>
            </a:lvl1pPr>
          </a:lstStyle>
          <a:p>
            <a:r>
              <a:rPr lang="it-IT" sz="2800">
                <a:latin typeface="TIM Sans"/>
              </a:rPr>
              <a:t>Conoscere il cliente attraverso i dati</a:t>
            </a:r>
            <a:endParaRPr sz="2800">
              <a:latin typeface="TIM Sans"/>
              <a:sym typeface="Roboto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51260C9-3BC1-4175-A97E-1B4D39CD34D3}"/>
              </a:ext>
            </a:extLst>
          </p:cNvPr>
          <p:cNvSpPr txBox="1"/>
          <p:nvPr/>
        </p:nvSpPr>
        <p:spPr>
          <a:xfrm>
            <a:off x="7520322" y="1067347"/>
            <a:ext cx="4036248" cy="483209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85725">
              <a:spcBef>
                <a:spcPts val="600"/>
              </a:spcBef>
              <a:defRPr sz="2400">
                <a:solidFill>
                  <a:schemeClr val="bg1"/>
                </a:solidFill>
                <a:latin typeface="TIM Sans" panose="02020503040602060503" pitchFamily="18" charset="0"/>
              </a:defRPr>
            </a:lvl1pPr>
          </a:lstStyle>
          <a:p>
            <a:endParaRPr lang="it-IT">
              <a:sym typeface="Wingdings" panose="05000000000000000000" pitchFamily="2" charset="2"/>
            </a:endParaRPr>
          </a:p>
          <a:p>
            <a:r>
              <a:rPr lang="it-IT">
                <a:latin typeface="TIM Sans"/>
                <a:sym typeface="Wingdings" panose="05000000000000000000" pitchFamily="2" charset="2"/>
              </a:rPr>
              <a:t>Il Digital Marketing permette di misurare ogni singola azione  venga fatta sul web ma anche mirare al target corretto. Saper analizzare e comprendere i dati può risultare fondamentale per il business.</a:t>
            </a:r>
            <a:endParaRPr lang="it-IT">
              <a:sym typeface="Wingdings" panose="05000000000000000000" pitchFamily="2" charset="2"/>
            </a:endParaRPr>
          </a:p>
          <a:p>
            <a:endParaRPr lang="it-IT"/>
          </a:p>
          <a:p>
            <a:endParaRPr lang="it-IT"/>
          </a:p>
          <a:p>
            <a:endParaRPr lang="it-IT"/>
          </a:p>
        </p:txBody>
      </p:sp>
      <p:pic>
        <p:nvPicPr>
          <p:cNvPr id="4098" name="Picture 2" descr="Using Google Analytics to Understand Your Social and Mobile Audience |">
            <a:extLst>
              <a:ext uri="{FF2B5EF4-FFF2-40B4-BE49-F238E27FC236}">
                <a16:creationId xmlns:a16="http://schemas.microsoft.com/office/drawing/2014/main" id="{14035F6A-B713-413B-8FCC-2C8836DD12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5" t="3596" r="1339"/>
          <a:stretch/>
        </p:blipFill>
        <p:spPr bwMode="auto">
          <a:xfrm>
            <a:off x="486384" y="1371588"/>
            <a:ext cx="3668600" cy="216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EBED5E8-DC17-4FA0-8622-D78432C18FDA}"/>
              </a:ext>
            </a:extLst>
          </p:cNvPr>
          <p:cNvSpPr/>
          <p:nvPr/>
        </p:nvSpPr>
        <p:spPr>
          <a:xfrm>
            <a:off x="4550392" y="3340478"/>
            <a:ext cx="2541180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85725" fontAlgn="base"/>
            <a:r>
              <a:rPr lang="it-IT" sz="1400" b="1">
                <a:solidFill>
                  <a:schemeClr val="accent1">
                    <a:lumMod val="75000"/>
                  </a:schemeClr>
                </a:solidFill>
                <a:latin typeface="TIM Sans" panose="02020503040602060503" pitchFamily="18" charset="0"/>
              </a:rPr>
              <a:t>TIM People Analytics</a:t>
            </a:r>
            <a:r>
              <a:rPr lang="it-IT" sz="1400" b="1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 Sans" panose="02020503040602060503" pitchFamily="18" charset="0"/>
              </a:rPr>
              <a:t>;</a:t>
            </a:r>
          </a:p>
          <a:p>
            <a:pPr marL="180975" indent="-95250" fontAlgn="base">
              <a:buFont typeface="Arial" panose="020B0604020202020204" pitchFamily="34" charset="0"/>
              <a:buChar char="•"/>
            </a:pPr>
            <a:endParaRPr lang="it-IT" sz="1400">
              <a:solidFill>
                <a:schemeClr val="accent1">
                  <a:lumMod val="75000"/>
                </a:schemeClr>
              </a:solidFill>
              <a:latin typeface="TIM Sans" panose="02020503040602060503" pitchFamily="18" charset="0"/>
            </a:endParaRPr>
          </a:p>
          <a:p>
            <a:pPr marL="180975" indent="-95250" fontAlgn="base">
              <a:buFont typeface="Arial" panose="020B0604020202020204" pitchFamily="34" charset="0"/>
              <a:buChar char="•"/>
            </a:pPr>
            <a:r>
              <a:rPr lang="it-IT" sz="1400">
                <a:solidFill>
                  <a:schemeClr val="accent1">
                    <a:lumMod val="75000"/>
                  </a:schemeClr>
                </a:solidFill>
                <a:latin typeface="TIM Sans" panose="02020503040602060503" pitchFamily="18" charset="0"/>
              </a:rPr>
              <a:t>Presenza</a:t>
            </a:r>
          </a:p>
          <a:p>
            <a:pPr marL="361950" lvl="1" indent="-95250" fontAlgn="base">
              <a:buFont typeface="Arial" panose="020B0604020202020204" pitchFamily="34" charset="0"/>
              <a:buChar char="•"/>
            </a:pPr>
            <a:r>
              <a:rPr lang="it-IT" sz="1400">
                <a:solidFill>
                  <a:schemeClr val="accent1">
                    <a:lumMod val="75000"/>
                  </a:schemeClr>
                </a:solidFill>
                <a:latin typeface="TIM Sans" panose="02020503040602060503" pitchFamily="18" charset="0"/>
              </a:rPr>
              <a:t>Fasce di Età</a:t>
            </a:r>
          </a:p>
          <a:p>
            <a:pPr marL="361950" lvl="1" indent="-95250" fontAlgn="base">
              <a:buFont typeface="Arial" panose="020B0604020202020204" pitchFamily="34" charset="0"/>
              <a:buChar char="•"/>
            </a:pPr>
            <a:r>
              <a:rPr lang="it-IT" sz="1400">
                <a:solidFill>
                  <a:schemeClr val="accent1">
                    <a:lumMod val="75000"/>
                  </a:schemeClr>
                </a:solidFill>
                <a:latin typeface="TIM Sans" panose="02020503040602060503" pitchFamily="18" charset="0"/>
              </a:rPr>
              <a:t>Sesso</a:t>
            </a:r>
          </a:p>
          <a:p>
            <a:pPr marL="361950" lvl="1" indent="-95250" fontAlgn="base">
              <a:buFont typeface="Arial" panose="020B0604020202020204" pitchFamily="34" charset="0"/>
              <a:buChar char="•"/>
            </a:pPr>
            <a:r>
              <a:rPr lang="it-IT" sz="1400">
                <a:solidFill>
                  <a:schemeClr val="accent1">
                    <a:lumMod val="75000"/>
                  </a:schemeClr>
                </a:solidFill>
                <a:latin typeface="TIM Sans" panose="02020503040602060503" pitchFamily="18" charset="0"/>
              </a:rPr>
              <a:t>Nazionalità</a:t>
            </a:r>
          </a:p>
          <a:p>
            <a:pPr marL="180975" indent="-95250" fontAlgn="base">
              <a:buFont typeface="Arial" panose="020B0604020202020204" pitchFamily="34" charset="0"/>
              <a:buChar char="•"/>
            </a:pPr>
            <a:r>
              <a:rPr lang="it-IT" sz="1400">
                <a:solidFill>
                  <a:schemeClr val="accent1">
                    <a:lumMod val="75000"/>
                  </a:schemeClr>
                </a:solidFill>
                <a:latin typeface="TIM Sans" panose="02020503040602060503" pitchFamily="18" charset="0"/>
              </a:rPr>
              <a:t>Comportamenti</a:t>
            </a:r>
          </a:p>
          <a:p>
            <a:pPr marL="361950" lvl="1" indent="-95250" fontAlgn="base">
              <a:buFont typeface="Arial" panose="020B0604020202020204" pitchFamily="34" charset="0"/>
              <a:buChar char="•"/>
            </a:pPr>
            <a:r>
              <a:rPr lang="it-IT" sz="1400">
                <a:solidFill>
                  <a:schemeClr val="accent1">
                    <a:lumMod val="75000"/>
                  </a:schemeClr>
                </a:solidFill>
                <a:latin typeface="TIM Sans" panose="02020503040602060503" pitchFamily="18" charset="0"/>
              </a:rPr>
              <a:t>Origine</a:t>
            </a:r>
          </a:p>
          <a:p>
            <a:pPr marL="361950" lvl="1" indent="-95250" fontAlgn="base">
              <a:buFont typeface="Arial" panose="020B0604020202020204" pitchFamily="34" charset="0"/>
              <a:buChar char="•"/>
            </a:pPr>
            <a:r>
              <a:rPr lang="it-IT" sz="1400">
                <a:solidFill>
                  <a:schemeClr val="accent1">
                    <a:lumMod val="75000"/>
                  </a:schemeClr>
                </a:solidFill>
                <a:latin typeface="TIM Sans" panose="02020503040602060503" pitchFamily="18" charset="0"/>
              </a:rPr>
              <a:t>Movimenti</a:t>
            </a:r>
          </a:p>
          <a:p>
            <a:pPr marL="180975" indent="-95250" fontAlgn="base">
              <a:buFont typeface="Arial" panose="020B0604020202020204" pitchFamily="34" charset="0"/>
              <a:buChar char="•"/>
            </a:pPr>
            <a:r>
              <a:rPr lang="it-IT" sz="1400">
                <a:solidFill>
                  <a:schemeClr val="accent1">
                    <a:lumMod val="75000"/>
                  </a:schemeClr>
                </a:solidFill>
                <a:latin typeface="TIM Sans" panose="02020503040602060503" pitchFamily="18" charset="0"/>
              </a:rPr>
              <a:t>Dati Esterni</a:t>
            </a:r>
          </a:p>
          <a:p>
            <a:pPr marL="361950" lvl="1" indent="-95250" fontAlgn="base">
              <a:buFont typeface="Arial" panose="020B0604020202020204" pitchFamily="34" charset="0"/>
              <a:buChar char="•"/>
            </a:pPr>
            <a:r>
              <a:rPr lang="it-IT" sz="1400">
                <a:solidFill>
                  <a:schemeClr val="accent1">
                    <a:lumMod val="75000"/>
                  </a:schemeClr>
                </a:solidFill>
                <a:latin typeface="TIM Sans" panose="02020503040602060503" pitchFamily="18" charset="0"/>
              </a:rPr>
              <a:t>Spending</a:t>
            </a:r>
          </a:p>
          <a:p>
            <a:pPr marL="361950" lvl="1" indent="-95250" fontAlgn="base">
              <a:buFont typeface="Arial" panose="020B0604020202020204" pitchFamily="34" charset="0"/>
              <a:buChar char="•"/>
            </a:pPr>
            <a:r>
              <a:rPr lang="it-IT" sz="1400">
                <a:solidFill>
                  <a:schemeClr val="accent1">
                    <a:lumMod val="75000"/>
                  </a:schemeClr>
                </a:solidFill>
                <a:latin typeface="TIM Sans" panose="02020503040602060503" pitchFamily="18" charset="0"/>
              </a:rPr>
              <a:t>…..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68295DB-A4EE-4F49-B532-D16EF676C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20" y="3788446"/>
            <a:ext cx="3929165" cy="224573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1FB32DE-2431-42F1-ABCE-BAE9D8039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392" y="1371588"/>
            <a:ext cx="2567921" cy="181767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88647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49;p176">
            <a:extLst>
              <a:ext uri="{FF2B5EF4-FFF2-40B4-BE49-F238E27FC236}">
                <a16:creationId xmlns:a16="http://schemas.microsoft.com/office/drawing/2014/main" id="{822778ED-68F4-477E-A735-144C2CFC6D10}"/>
              </a:ext>
            </a:extLst>
          </p:cNvPr>
          <p:cNvSpPr txBox="1"/>
          <p:nvPr/>
        </p:nvSpPr>
        <p:spPr>
          <a:xfrm>
            <a:off x="899445" y="425495"/>
            <a:ext cx="6470643" cy="499386"/>
          </a:xfrm>
          <a:prstGeom prst="rect">
            <a:avLst/>
          </a:prstGeom>
        </p:spPr>
        <p:txBody>
          <a:bodyPr anchor="t"/>
          <a:lstStyle>
            <a:defPPr>
              <a:defRPr lang="it-IT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rgbClr val="134193"/>
                </a:solidFill>
                <a:effectLst/>
                <a:uLnTx/>
                <a:uFillTx/>
                <a:latin typeface="TIM Sans" panose="02020503040602060503" pitchFamily="18" charset="0"/>
                <a:ea typeface="+mj-ea"/>
                <a:cs typeface="+mj-cs"/>
              </a:defRPr>
            </a:lvl1pPr>
          </a:lstStyle>
          <a:p>
            <a:r>
              <a:rPr lang="it-IT" sz="2800">
                <a:latin typeface="TIM Sans"/>
              </a:rPr>
              <a:t>Migliorare la UX online e offline</a:t>
            </a:r>
            <a:endParaRPr lang="it-IT" sz="2800">
              <a:latin typeface="TIM Sans"/>
              <a:sym typeface="Roboto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51260C9-3BC1-4175-A97E-1B4D39CD34D3}"/>
              </a:ext>
            </a:extLst>
          </p:cNvPr>
          <p:cNvSpPr txBox="1"/>
          <p:nvPr/>
        </p:nvSpPr>
        <p:spPr>
          <a:xfrm>
            <a:off x="468988" y="1441432"/>
            <a:ext cx="2685722" cy="438581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85725">
              <a:spcBef>
                <a:spcPts val="600"/>
              </a:spcBef>
              <a:defRPr sz="2400">
                <a:solidFill>
                  <a:schemeClr val="bg1"/>
                </a:solidFill>
                <a:latin typeface="TIM Sans" panose="02020503040602060503" pitchFamily="18" charset="0"/>
              </a:defRPr>
            </a:lvl1pPr>
          </a:lstStyle>
          <a:p>
            <a:endParaRPr lang="it-IT"/>
          </a:p>
          <a:p>
            <a:r>
              <a:rPr lang="it-IT"/>
              <a:t>Ripensare alla UX con un nuovo approccio a tutto tondo, in cui far confluire strategie online e offline. </a:t>
            </a:r>
          </a:p>
          <a:p>
            <a:r>
              <a:rPr lang="it-IT">
                <a:sym typeface="Wingdings" panose="05000000000000000000" pitchFamily="2" charset="2"/>
              </a:rPr>
              <a:t>IL Digitale anche nel mondo reale</a:t>
            </a:r>
          </a:p>
          <a:p>
            <a:r>
              <a:rPr lang="it-IT"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ACC4C33-5164-4639-83BC-894D59FF0B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7" t="39540" r="5121" b="13269"/>
          <a:stretch/>
        </p:blipFill>
        <p:spPr>
          <a:xfrm>
            <a:off x="3404815" y="2088722"/>
            <a:ext cx="8379741" cy="244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5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DF81D567-2247-4850-8DEC-6DB363EB5D12}"/>
              </a:ext>
            </a:extLst>
          </p:cNvPr>
          <p:cNvGrpSpPr/>
          <p:nvPr/>
        </p:nvGrpSpPr>
        <p:grpSpPr>
          <a:xfrm>
            <a:off x="5290638" y="0"/>
            <a:ext cx="6901362" cy="6166884"/>
            <a:chOff x="5290638" y="0"/>
            <a:chExt cx="6901362" cy="6166884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DD0BBBFB-55A9-4AA6-953A-B9F8F60A1836}"/>
                </a:ext>
              </a:extLst>
            </p:cNvPr>
            <p:cNvSpPr/>
            <p:nvPr/>
          </p:nvSpPr>
          <p:spPr>
            <a:xfrm>
              <a:off x="5290638" y="0"/>
              <a:ext cx="6901362" cy="6166884"/>
            </a:xfrm>
            <a:prstGeom prst="rect">
              <a:avLst/>
            </a:prstGeom>
            <a:solidFill>
              <a:srgbClr val="65C7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9" name="Picture 2" descr="Moving Faster with a Product Mindset - APIs and Digital ...">
              <a:extLst>
                <a:ext uri="{FF2B5EF4-FFF2-40B4-BE49-F238E27FC236}">
                  <a16:creationId xmlns:a16="http://schemas.microsoft.com/office/drawing/2014/main" id="{00993F88-6EF5-433F-ACB0-1299AE1C5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9577" y="1259070"/>
              <a:ext cx="5943483" cy="3301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7" name="Immagine 36">
            <a:extLst>
              <a:ext uri="{FF2B5EF4-FFF2-40B4-BE49-F238E27FC236}">
                <a16:creationId xmlns:a16="http://schemas.microsoft.com/office/drawing/2014/main" id="{6091D9A1-577A-1A4F-8DC3-712483D44E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" t="22052" r="66270" b="43856"/>
          <a:stretch/>
        </p:blipFill>
        <p:spPr>
          <a:xfrm>
            <a:off x="0" y="-36626"/>
            <a:ext cx="5290638" cy="6178378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E2727F6D-66F1-ED4D-AE67-1BB2C84941AF}"/>
              </a:ext>
            </a:extLst>
          </p:cNvPr>
          <p:cNvSpPr/>
          <p:nvPr/>
        </p:nvSpPr>
        <p:spPr>
          <a:xfrm>
            <a:off x="556617" y="3314173"/>
            <a:ext cx="5126878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it-IT" sz="2800">
                <a:solidFill>
                  <a:schemeClr val="bg1"/>
                </a:solidFill>
                <a:latin typeface="TIM Sans"/>
              </a:rPr>
              <a:t>Be </a:t>
            </a:r>
            <a:r>
              <a:rPr lang="it-IT" sz="2800" err="1">
                <a:solidFill>
                  <a:schemeClr val="bg1"/>
                </a:solidFill>
                <a:latin typeface="TIM Sans"/>
              </a:rPr>
              <a:t>Smarter</a:t>
            </a:r>
            <a:r>
              <a:rPr lang="it-IT" sz="2800">
                <a:solidFill>
                  <a:schemeClr val="bg1"/>
                </a:solidFill>
                <a:latin typeface="TIM Sans"/>
              </a:rPr>
              <a:t> and </a:t>
            </a:r>
            <a:r>
              <a:rPr lang="it-IT" sz="2800" err="1">
                <a:solidFill>
                  <a:schemeClr val="bg1"/>
                </a:solidFill>
                <a:latin typeface="TIM Sans"/>
              </a:rPr>
              <a:t>Faster</a:t>
            </a:r>
            <a:r>
              <a:rPr lang="it-IT" sz="2800">
                <a:solidFill>
                  <a:schemeClr val="bg1"/>
                </a:solidFill>
                <a:latin typeface="TIM Sans"/>
              </a:rPr>
              <a:t>…</a:t>
            </a:r>
          </a:p>
        </p:txBody>
      </p:sp>
      <p:sp>
        <p:nvSpPr>
          <p:cNvPr id="47" name="Figura a mano libera 46">
            <a:extLst>
              <a:ext uri="{FF2B5EF4-FFF2-40B4-BE49-F238E27FC236}">
                <a16:creationId xmlns:a16="http://schemas.microsoft.com/office/drawing/2014/main" id="{BF8DF818-DC74-4E42-AA11-C9CB0246AC50}"/>
              </a:ext>
            </a:extLst>
          </p:cNvPr>
          <p:cNvSpPr/>
          <p:nvPr/>
        </p:nvSpPr>
        <p:spPr>
          <a:xfrm flipH="1">
            <a:off x="0" y="4006670"/>
            <a:ext cx="712575" cy="1341562"/>
          </a:xfrm>
          <a:custGeom>
            <a:avLst/>
            <a:gdLst>
              <a:gd name="connsiteX0" fmla="*/ 0 w 3736622"/>
              <a:gd name="connsiteY0" fmla="*/ 0 h 1185334"/>
              <a:gd name="connsiteX1" fmla="*/ 0 w 3736622"/>
              <a:gd name="connsiteY1" fmla="*/ 1185334 h 1185334"/>
              <a:gd name="connsiteX2" fmla="*/ 3736622 w 3736622"/>
              <a:gd name="connsiteY2" fmla="*/ 1185334 h 118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6622" h="1185334">
                <a:moveTo>
                  <a:pt x="0" y="0"/>
                </a:moveTo>
                <a:lnTo>
                  <a:pt x="0" y="1185334"/>
                </a:lnTo>
                <a:lnTo>
                  <a:pt x="3736622" y="1185334"/>
                </a:lnTo>
              </a:path>
            </a:pathLst>
          </a:cu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4 48">
            <a:extLst>
              <a:ext uri="{FF2B5EF4-FFF2-40B4-BE49-F238E27FC236}">
                <a16:creationId xmlns:a16="http://schemas.microsoft.com/office/drawing/2014/main" id="{25CB9D52-4FE3-4750-B575-E5BD1F9ADD63}"/>
              </a:ext>
            </a:extLst>
          </p:cNvPr>
          <p:cNvCxnSpPr>
            <a:cxnSpLocks/>
          </p:cNvCxnSpPr>
          <p:nvPr/>
        </p:nvCxnSpPr>
        <p:spPr>
          <a:xfrm flipV="1">
            <a:off x="10181968" y="329630"/>
            <a:ext cx="2010032" cy="867991"/>
          </a:xfrm>
          <a:prstGeom prst="bentConnector3">
            <a:avLst>
              <a:gd name="adj1" fmla="val 50000"/>
            </a:avLst>
          </a:prstGeom>
          <a:ln w="50800">
            <a:solidFill>
              <a:srgbClr val="2732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3">
            <a:extLst>
              <a:ext uri="{FF2B5EF4-FFF2-40B4-BE49-F238E27FC236}">
                <a16:creationId xmlns:a16="http://schemas.microsoft.com/office/drawing/2014/main" id="{445B3091-64B3-4D63-8162-D45C0159CE60}"/>
              </a:ext>
            </a:extLst>
          </p:cNvPr>
          <p:cNvCxnSpPr/>
          <p:nvPr/>
        </p:nvCxnSpPr>
        <p:spPr>
          <a:xfrm>
            <a:off x="5918078" y="5234609"/>
            <a:ext cx="0" cy="943769"/>
          </a:xfrm>
          <a:prstGeom prst="line">
            <a:avLst/>
          </a:prstGeom>
          <a:ln w="50800">
            <a:solidFill>
              <a:srgbClr val="2732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AC84356-6D57-46D4-B09C-971051E73AE1}"/>
              </a:ext>
            </a:extLst>
          </p:cNvPr>
          <p:cNvSpPr txBox="1"/>
          <p:nvPr/>
        </p:nvSpPr>
        <p:spPr>
          <a:xfrm>
            <a:off x="6678602" y="4494345"/>
            <a:ext cx="4125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like a Startup</a:t>
            </a:r>
          </a:p>
        </p:txBody>
      </p:sp>
    </p:spTree>
    <p:extLst>
      <p:ext uri="{BB962C8B-B14F-4D97-AF65-F5344CB8AC3E}">
        <p14:creationId xmlns:p14="http://schemas.microsoft.com/office/powerpoint/2010/main" val="145141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E0904F-16F5-4D70-9EAB-7B06A5063E41}"/>
              </a:ext>
            </a:extLst>
          </p:cNvPr>
          <p:cNvSpPr txBox="1"/>
          <p:nvPr/>
        </p:nvSpPr>
        <p:spPr>
          <a:xfrm>
            <a:off x="4351821" y="3090437"/>
            <a:ext cx="4358487" cy="16312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it-IT" sz="4000">
                <a:solidFill>
                  <a:schemeClr val="bg1"/>
                </a:solidFill>
                <a:latin typeface="TIM Sans Medium"/>
              </a:rPr>
              <a:t>Thanks!</a:t>
            </a:r>
            <a:endParaRPr lang="en-US" sz="400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pPr algn="ctr"/>
            <a:endParaRPr lang="it-IT" sz="2000">
              <a:solidFill>
                <a:schemeClr val="bg1"/>
              </a:solidFill>
              <a:latin typeface="TIM Sans Medium"/>
            </a:endParaRPr>
          </a:p>
          <a:p>
            <a:pPr algn="ctr"/>
            <a:endParaRPr lang="it-IT" sz="2000">
              <a:solidFill>
                <a:schemeClr val="bg1"/>
              </a:solidFill>
              <a:latin typeface="TIM Sans Medium"/>
            </a:endParaRPr>
          </a:p>
          <a:p>
            <a:pPr algn="ctr"/>
            <a:r>
              <a:rPr lang="it-IT" sz="2000">
                <a:solidFill>
                  <a:schemeClr val="bg1"/>
                </a:solidFill>
                <a:latin typeface="TIM Sans Medium"/>
              </a:rPr>
              <a:t>francesco.pagliari@telecomitalia.it</a:t>
            </a:r>
          </a:p>
        </p:txBody>
      </p:sp>
    </p:spTree>
    <p:extLst>
      <p:ext uri="{BB962C8B-B14F-4D97-AF65-F5344CB8AC3E}">
        <p14:creationId xmlns:p14="http://schemas.microsoft.com/office/powerpoint/2010/main" val="1400811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magine 36">
            <a:extLst>
              <a:ext uri="{FF2B5EF4-FFF2-40B4-BE49-F238E27FC236}">
                <a16:creationId xmlns:a16="http://schemas.microsoft.com/office/drawing/2014/main" id="{6091D9A1-577A-1A4F-8DC3-712483D44E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" t="22052" r="66270" b="43856"/>
          <a:stretch/>
        </p:blipFill>
        <p:spPr>
          <a:xfrm>
            <a:off x="0" y="13525"/>
            <a:ext cx="5290638" cy="6178378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E2727F6D-66F1-ED4D-AE67-1BB2C84941AF}"/>
              </a:ext>
            </a:extLst>
          </p:cNvPr>
          <p:cNvSpPr/>
          <p:nvPr/>
        </p:nvSpPr>
        <p:spPr>
          <a:xfrm>
            <a:off x="556617" y="3052563"/>
            <a:ext cx="51268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>
                <a:solidFill>
                  <a:schemeClr val="bg1"/>
                </a:solidFill>
                <a:latin typeface="TIM Sans" panose="02020503040602060503" pitchFamily="18" charset="0"/>
              </a:rPr>
              <a:t>Trasformazione digitale ed emergenza </a:t>
            </a:r>
            <a:r>
              <a:rPr lang="it-IT" sz="2800" err="1">
                <a:solidFill>
                  <a:schemeClr val="bg1"/>
                </a:solidFill>
                <a:latin typeface="TIM Sans" panose="02020503040602060503" pitchFamily="18" charset="0"/>
              </a:rPr>
              <a:t>Covid</a:t>
            </a:r>
            <a:r>
              <a:rPr lang="it-IT" sz="2800">
                <a:solidFill>
                  <a:schemeClr val="bg1"/>
                </a:solidFill>
                <a:latin typeface="TIM Sans" panose="02020503040602060503" pitchFamily="18" charset="0"/>
              </a:rPr>
              <a:t> </a:t>
            </a:r>
          </a:p>
        </p:txBody>
      </p:sp>
      <p:sp>
        <p:nvSpPr>
          <p:cNvPr id="47" name="Figura a mano libera 46">
            <a:extLst>
              <a:ext uri="{FF2B5EF4-FFF2-40B4-BE49-F238E27FC236}">
                <a16:creationId xmlns:a16="http://schemas.microsoft.com/office/drawing/2014/main" id="{BF8DF818-DC74-4E42-AA11-C9CB0246AC50}"/>
              </a:ext>
            </a:extLst>
          </p:cNvPr>
          <p:cNvSpPr/>
          <p:nvPr/>
        </p:nvSpPr>
        <p:spPr>
          <a:xfrm flipH="1">
            <a:off x="0" y="4006670"/>
            <a:ext cx="712575" cy="1341562"/>
          </a:xfrm>
          <a:custGeom>
            <a:avLst/>
            <a:gdLst>
              <a:gd name="connsiteX0" fmla="*/ 0 w 3736622"/>
              <a:gd name="connsiteY0" fmla="*/ 0 h 1185334"/>
              <a:gd name="connsiteX1" fmla="*/ 0 w 3736622"/>
              <a:gd name="connsiteY1" fmla="*/ 1185334 h 1185334"/>
              <a:gd name="connsiteX2" fmla="*/ 3736622 w 3736622"/>
              <a:gd name="connsiteY2" fmla="*/ 1185334 h 118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6622" h="1185334">
                <a:moveTo>
                  <a:pt x="0" y="0"/>
                </a:moveTo>
                <a:lnTo>
                  <a:pt x="0" y="1185334"/>
                </a:lnTo>
                <a:lnTo>
                  <a:pt x="3736622" y="1185334"/>
                </a:lnTo>
              </a:path>
            </a:pathLst>
          </a:cu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4 48">
            <a:extLst>
              <a:ext uri="{FF2B5EF4-FFF2-40B4-BE49-F238E27FC236}">
                <a16:creationId xmlns:a16="http://schemas.microsoft.com/office/drawing/2014/main" id="{25CB9D52-4FE3-4750-B575-E5BD1F9ADD63}"/>
              </a:ext>
            </a:extLst>
          </p:cNvPr>
          <p:cNvCxnSpPr>
            <a:cxnSpLocks/>
          </p:cNvCxnSpPr>
          <p:nvPr/>
        </p:nvCxnSpPr>
        <p:spPr>
          <a:xfrm flipV="1">
            <a:off x="10181968" y="329630"/>
            <a:ext cx="2010032" cy="867991"/>
          </a:xfrm>
          <a:prstGeom prst="bentConnector3">
            <a:avLst>
              <a:gd name="adj1" fmla="val 50000"/>
            </a:avLst>
          </a:prstGeom>
          <a:ln w="50800">
            <a:solidFill>
              <a:srgbClr val="2732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3">
            <a:extLst>
              <a:ext uri="{FF2B5EF4-FFF2-40B4-BE49-F238E27FC236}">
                <a16:creationId xmlns:a16="http://schemas.microsoft.com/office/drawing/2014/main" id="{445B3091-64B3-4D63-8162-D45C0159CE60}"/>
              </a:ext>
            </a:extLst>
          </p:cNvPr>
          <p:cNvCxnSpPr/>
          <p:nvPr/>
        </p:nvCxnSpPr>
        <p:spPr>
          <a:xfrm>
            <a:off x="5918078" y="5234609"/>
            <a:ext cx="0" cy="943769"/>
          </a:xfrm>
          <a:prstGeom prst="line">
            <a:avLst/>
          </a:prstGeom>
          <a:ln w="50800">
            <a:solidFill>
              <a:srgbClr val="2732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F111DF8-8FCE-4945-9080-3CC2323D454A}"/>
              </a:ext>
            </a:extLst>
          </p:cNvPr>
          <p:cNvSpPr txBox="1"/>
          <p:nvPr/>
        </p:nvSpPr>
        <p:spPr>
          <a:xfrm>
            <a:off x="5809225" y="3059031"/>
            <a:ext cx="5879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/>
              <a:t>La necessità di digitalizzazione delle imprese italiane messa </a:t>
            </a:r>
          </a:p>
          <a:p>
            <a:r>
              <a:rPr lang="it-IT" b="1"/>
              <a:t>ancor più in evidenza dall’emergenza sanitaria</a:t>
            </a:r>
          </a:p>
        </p:txBody>
      </p:sp>
    </p:spTree>
    <p:extLst>
      <p:ext uri="{BB962C8B-B14F-4D97-AF65-F5344CB8AC3E}">
        <p14:creationId xmlns:p14="http://schemas.microsoft.com/office/powerpoint/2010/main" val="268358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0A52376-D4F1-4D72-A643-BC9653F7500A}"/>
              </a:ext>
            </a:extLst>
          </p:cNvPr>
          <p:cNvSpPr/>
          <p:nvPr/>
        </p:nvSpPr>
        <p:spPr>
          <a:xfrm>
            <a:off x="7377344" y="1018275"/>
            <a:ext cx="4225771" cy="5016758"/>
          </a:xfrm>
          <a:prstGeom prst="rect">
            <a:avLst/>
          </a:prstGeom>
          <a:solidFill>
            <a:srgbClr val="003264"/>
          </a:solidFill>
        </p:spPr>
        <p:txBody>
          <a:bodyPr wrap="square">
            <a:spAutoFit/>
          </a:bodyPr>
          <a:lstStyle/>
          <a:p>
            <a:pPr marL="88900"/>
            <a:r>
              <a:rPr lang="it-IT" sz="2000">
                <a:solidFill>
                  <a:schemeClr val="bg1"/>
                </a:solidFill>
                <a:latin typeface="gotham_htflight"/>
              </a:rPr>
              <a:t>Il </a:t>
            </a:r>
            <a:r>
              <a:rPr lang="it-IT" sz="2000" i="1" err="1">
                <a:solidFill>
                  <a:schemeClr val="bg1"/>
                </a:solidFill>
                <a:latin typeface="gotham_htflight"/>
              </a:rPr>
              <a:t>lockdown</a:t>
            </a:r>
            <a:r>
              <a:rPr lang="it-IT" sz="2000">
                <a:solidFill>
                  <a:schemeClr val="bg1"/>
                </a:solidFill>
                <a:latin typeface="gotham_htflight"/>
              </a:rPr>
              <a:t> ha imposto un ripensamento radicale nel rapporto tra azienda e cliente</a:t>
            </a:r>
            <a:r>
              <a:rPr lang="it-IT" sz="2000" b="1">
                <a:solidFill>
                  <a:schemeClr val="bg1"/>
                </a:solidFill>
                <a:latin typeface="gotham_htflight"/>
              </a:rPr>
              <a:t>: </a:t>
            </a:r>
            <a:r>
              <a:rPr lang="it-IT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_htflight"/>
              </a:rPr>
              <a:t>cambiano le abitudini, cambiano i modelli di consumo, i canali di acquisto, le catene del valore</a:t>
            </a:r>
            <a:r>
              <a:rPr lang="it-IT" sz="2000">
                <a:solidFill>
                  <a:schemeClr val="bg1"/>
                </a:solidFill>
                <a:latin typeface="gotham_htflight"/>
              </a:rPr>
              <a:t>.</a:t>
            </a:r>
          </a:p>
          <a:p>
            <a:pPr marL="88900"/>
            <a:r>
              <a:rPr lang="it-IT" sz="2000">
                <a:solidFill>
                  <a:schemeClr val="bg1"/>
                </a:solidFill>
                <a:latin typeface="gotham_htflight"/>
              </a:rPr>
              <a:t>Le aziende si trovano ad affrontare queste trasformazioni con </a:t>
            </a:r>
            <a:r>
              <a:rPr lang="it-IT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_htflight"/>
              </a:rPr>
              <a:t>impatti rilevanti sui propri modelli di business</a:t>
            </a:r>
            <a:r>
              <a:rPr lang="it-IT" sz="2000">
                <a:solidFill>
                  <a:schemeClr val="bg1"/>
                </a:solidFill>
                <a:latin typeface="gotham_htflight"/>
              </a:rPr>
              <a:t>.  </a:t>
            </a:r>
          </a:p>
          <a:p>
            <a:pPr marL="88900"/>
            <a:r>
              <a:rPr lang="it-IT" sz="2000">
                <a:solidFill>
                  <a:schemeClr val="bg1"/>
                </a:solidFill>
                <a:latin typeface="gotham_htflight"/>
              </a:rPr>
              <a:t>Oggi più che mai, sono chiamate a </a:t>
            </a:r>
            <a:r>
              <a:rPr lang="it-IT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_htflight"/>
              </a:rPr>
              <a:t>ripensare processi, prodotti e servizi in chiave digitale</a:t>
            </a:r>
            <a:r>
              <a:rPr lang="it-IT" sz="2000">
                <a:solidFill>
                  <a:schemeClr val="bg1"/>
                </a:solidFill>
                <a:latin typeface="gotham_htflight"/>
              </a:rPr>
              <a:t>: come coinvolgere i clienti, nuovi e consolidati, attraverso nuovi contenuti, nuovi canali e nuove modalità operative</a:t>
            </a:r>
          </a:p>
        </p:txBody>
      </p:sp>
      <p:pic>
        <p:nvPicPr>
          <p:cNvPr id="38914" name="Picture 2" descr="The Digital Economy and Society Index (DESI) 2020 | Assolombarda">
            <a:extLst>
              <a:ext uri="{FF2B5EF4-FFF2-40B4-BE49-F238E27FC236}">
                <a16:creationId xmlns:a16="http://schemas.microsoft.com/office/drawing/2014/main" id="{7E498657-E784-4573-83D5-E04B9D863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29" y="2913772"/>
            <a:ext cx="57150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B3CF2471-785A-4A44-8FD2-5F488DCB9B7E}"/>
              </a:ext>
            </a:extLst>
          </p:cNvPr>
          <p:cNvSpPr txBox="1">
            <a:spLocks/>
          </p:cNvSpPr>
          <p:nvPr/>
        </p:nvSpPr>
        <p:spPr>
          <a:xfrm>
            <a:off x="744133" y="410982"/>
            <a:ext cx="7130360" cy="355600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>
                <a:solidFill>
                  <a:schemeClr val="accent1">
                    <a:lumMod val="75000"/>
                  </a:schemeClr>
                </a:solidFill>
                <a:latin typeface="TIM Sans"/>
              </a:rPr>
              <a:t>La digitalizzazione </a:t>
            </a:r>
          </a:p>
          <a:p>
            <a:r>
              <a:rPr lang="it-IT" sz="2800" b="1">
                <a:solidFill>
                  <a:schemeClr val="accent1">
                    <a:lumMod val="75000"/>
                  </a:schemeClr>
                </a:solidFill>
                <a:latin typeface="TIM Sans"/>
              </a:rPr>
              <a:t>non è importante …</a:t>
            </a:r>
            <a:endParaRPr lang="en-US" sz="4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0FACFA4-7E50-4E09-9FC9-54C13BDFE9DD}"/>
              </a:ext>
            </a:extLst>
          </p:cNvPr>
          <p:cNvSpPr txBox="1">
            <a:spLocks/>
          </p:cNvSpPr>
          <p:nvPr/>
        </p:nvSpPr>
        <p:spPr>
          <a:xfrm>
            <a:off x="744133" y="1565079"/>
            <a:ext cx="6081177" cy="355600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>
                <a:solidFill>
                  <a:schemeClr val="accent1">
                    <a:lumMod val="75000"/>
                  </a:schemeClr>
                </a:solidFill>
                <a:latin typeface="TIM Sans"/>
              </a:rPr>
              <a:t>… è </a:t>
            </a:r>
            <a:r>
              <a:rPr lang="it-IT" b="1">
                <a:solidFill>
                  <a:schemeClr val="accent1">
                    <a:lumMod val="75000"/>
                  </a:schemeClr>
                </a:solidFill>
                <a:latin typeface="TIM Sans"/>
              </a:rPr>
              <a:t>FONDAMENTALE</a:t>
            </a:r>
            <a:endParaRPr lang="en-US" sz="480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945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5A71E7C-307B-4086-85CE-285F8633887B}"/>
              </a:ext>
            </a:extLst>
          </p:cNvPr>
          <p:cNvSpPr txBox="1"/>
          <p:nvPr/>
        </p:nvSpPr>
        <p:spPr>
          <a:xfrm>
            <a:off x="876874" y="961170"/>
            <a:ext cx="10686362" cy="51706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it-IT"/>
              <a:t>L’emergenza passerà, ma le scelte che faremo adesso cambieranno il nostro futuro.</a:t>
            </a:r>
          </a:p>
          <a:p>
            <a:endParaRPr lang="it-IT"/>
          </a:p>
          <a:p>
            <a:endParaRPr lang="it-IT"/>
          </a:p>
          <a:p>
            <a:endParaRPr lang="it-IT"/>
          </a:p>
          <a:p>
            <a:r>
              <a:rPr lang="it-IT" sz="2000" b="1"/>
              <a:t>Lavorare </a:t>
            </a:r>
            <a:r>
              <a:rPr lang="it-IT" sz="2000" b="1" err="1"/>
              <a:t>smart</a:t>
            </a:r>
            <a:endParaRPr lang="it-IT" sz="2000" b="1">
              <a:cs typeface="Calibri"/>
            </a:endParaRPr>
          </a:p>
          <a:p>
            <a:pPr algn="just"/>
            <a:r>
              <a:rPr lang="it-IT"/>
              <a:t>A gennaio 2020, come riportano i dati dell’osservatorio </a:t>
            </a:r>
            <a:r>
              <a:rPr lang="it-IT" b="1"/>
              <a:t>Smart </a:t>
            </a:r>
            <a:r>
              <a:rPr lang="it-IT" b="1" err="1"/>
              <a:t>Working</a:t>
            </a:r>
            <a:r>
              <a:rPr lang="it-IT" b="1"/>
              <a:t> del Politecnico di Milano</a:t>
            </a:r>
            <a:r>
              <a:rPr lang="it-IT"/>
              <a:t>, gli </a:t>
            </a:r>
            <a:r>
              <a:rPr lang="it-IT" err="1"/>
              <a:t>smart</a:t>
            </a:r>
            <a:r>
              <a:rPr lang="it-IT"/>
              <a:t> worker in Italia erano poco meno di 600 mila. Nel giro di pochi giorni, post emergenza coronavirus, gli </a:t>
            </a:r>
            <a:r>
              <a:rPr lang="it-IT" err="1"/>
              <a:t>smart</a:t>
            </a:r>
            <a:r>
              <a:rPr lang="it-IT"/>
              <a:t> worker italiani sono diventati più di </a:t>
            </a:r>
            <a:r>
              <a:rPr lang="it-IT" b="1"/>
              <a:t>8 milioni</a:t>
            </a:r>
            <a:r>
              <a:rPr lang="it-IT"/>
              <a:t>. La tecnologia dunque esiste,   le persone più o meno sono state reattive all’impiego di tecnologie di collaborazione a distanza. </a:t>
            </a:r>
            <a:endParaRPr lang="it-IT">
              <a:cs typeface="Calibri"/>
            </a:endParaRPr>
          </a:p>
          <a:p>
            <a:pPr algn="just"/>
            <a:endParaRPr lang="it-IT"/>
          </a:p>
          <a:p>
            <a:pPr algn="just"/>
            <a:r>
              <a:rPr lang="it-IT" sz="2000" b="1"/>
              <a:t>Produrre </a:t>
            </a:r>
            <a:r>
              <a:rPr lang="it-IT" sz="2000" b="1" err="1"/>
              <a:t>smart</a:t>
            </a:r>
            <a:endParaRPr lang="it-IT" sz="2000" b="1">
              <a:cs typeface="Calibri"/>
            </a:endParaRPr>
          </a:p>
          <a:p>
            <a:pPr algn="just"/>
            <a:r>
              <a:rPr lang="it-IT"/>
              <a:t>La digitalizzazione è al primo posto tra le priorità delle aziende italiane. La tecnologia attuale come l’IoT ed il 5G abilitano ogni settore industriale ad una produzione sempre più intelligente ed a rendere i Prodotti «Intelligenti».</a:t>
            </a:r>
            <a:endParaRPr lang="it-IT">
              <a:cs typeface="Calibri"/>
            </a:endParaRPr>
          </a:p>
          <a:p>
            <a:pPr algn="just"/>
            <a:endParaRPr lang="it-IT" b="1"/>
          </a:p>
          <a:p>
            <a:pPr algn="just"/>
            <a:r>
              <a:rPr lang="it-IT" sz="2000" b="1"/>
              <a:t>Vendere </a:t>
            </a:r>
            <a:r>
              <a:rPr lang="it-IT" sz="2000" b="1" err="1"/>
              <a:t>smart</a:t>
            </a:r>
            <a:endParaRPr lang="it-IT" sz="2000" b="1">
              <a:cs typeface="Calibri"/>
            </a:endParaRPr>
          </a:p>
          <a:p>
            <a:pPr algn="just"/>
            <a:r>
              <a:rPr lang="it-IT"/>
              <a:t>La vendita on line e l’e-commerce è un must. Qualsiasi impresa, ogni business, grande o piccolo, ha necessità di abilitare una serie di strumenti che rendono possibile la vendita di beni e servizi in qualsiasi momento e a distanza. Non basta più solo avere una vetrina, occorre pensare al negozio. Oggi questo significa e-commerce.</a:t>
            </a:r>
            <a:endParaRPr lang="it-IT">
              <a:cs typeface="Calibri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7A671C2-97D2-4057-A1D2-28D7A9DC5E3C}"/>
              </a:ext>
            </a:extLst>
          </p:cNvPr>
          <p:cNvSpPr txBox="1">
            <a:spLocks/>
          </p:cNvSpPr>
          <p:nvPr/>
        </p:nvSpPr>
        <p:spPr>
          <a:xfrm>
            <a:off x="276162" y="343732"/>
            <a:ext cx="9869667" cy="4661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>
                <a:solidFill>
                  <a:schemeClr val="accent1">
                    <a:lumMod val="75000"/>
                  </a:schemeClr>
                </a:solidFill>
                <a:latin typeface="TIM Sans" panose="02020503040602060503" pitchFamily="18" charset="0"/>
              </a:rPr>
              <a:t>     La Trasformazione Digitale = Smart Company</a:t>
            </a:r>
            <a:endParaRPr lang="it-IT" sz="1800" b="1">
              <a:solidFill>
                <a:schemeClr val="accent1">
                  <a:lumMod val="75000"/>
                </a:schemeClr>
              </a:solidFill>
              <a:latin typeface="TIM Sans" panose="02020503040602060503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0FA073-70CA-4EE6-869B-2DBB4B3839E0}"/>
              </a:ext>
            </a:extLst>
          </p:cNvPr>
          <p:cNvSpPr/>
          <p:nvPr/>
        </p:nvSpPr>
        <p:spPr>
          <a:xfrm>
            <a:off x="963233" y="1407008"/>
            <a:ext cx="771144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i="1">
                <a:solidFill>
                  <a:schemeClr val="accent1"/>
                </a:solidFill>
                <a:latin typeface="CopyrightKlimTypeFoundry-NotLicensedforDesktopUse"/>
              </a:rPr>
              <a:t>This storm will pass. But the choices we make now could change our lives for years to come</a:t>
            </a:r>
          </a:p>
          <a:p>
            <a:r>
              <a:rPr lang="en-US" sz="1400" b="1">
                <a:solidFill>
                  <a:schemeClr val="accent1"/>
                </a:solidFill>
              </a:rPr>
              <a:t>Yuval Noah Harari, The world after coronavirus, Financial Times, 21 March 2020</a:t>
            </a:r>
            <a:endParaRPr lang="it-IT" sz="14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034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580157B5-94FE-41F1-B4D8-B02D7603C913}"/>
              </a:ext>
            </a:extLst>
          </p:cNvPr>
          <p:cNvSpPr/>
          <p:nvPr/>
        </p:nvSpPr>
        <p:spPr>
          <a:xfrm>
            <a:off x="9094374" y="1683484"/>
            <a:ext cx="2845990" cy="3700130"/>
          </a:xfrm>
          <a:prstGeom prst="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Google Shape;2349;p176">
            <a:extLst>
              <a:ext uri="{FF2B5EF4-FFF2-40B4-BE49-F238E27FC236}">
                <a16:creationId xmlns:a16="http://schemas.microsoft.com/office/drawing/2014/main" id="{AF6B7E58-05A9-430E-96A8-CCE20E65885F}"/>
              </a:ext>
            </a:extLst>
          </p:cNvPr>
          <p:cNvSpPr txBox="1"/>
          <p:nvPr/>
        </p:nvSpPr>
        <p:spPr>
          <a:xfrm>
            <a:off x="694628" y="427034"/>
            <a:ext cx="6570487" cy="49938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rgbClr val="134193"/>
                </a:solidFill>
                <a:effectLst/>
                <a:uLnTx/>
                <a:uFillTx/>
                <a:latin typeface="TIM Sans" panose="02020503040602060503" pitchFamily="18" charset="0"/>
                <a:ea typeface="+mj-ea"/>
                <a:cs typeface="+mj-cs"/>
              </a:defRPr>
            </a:lvl1pPr>
          </a:lstStyle>
          <a:p>
            <a:r>
              <a:rPr lang="it-IT" sz="2800"/>
              <a:t>Non facciamo questo grande errore</a:t>
            </a:r>
            <a:endParaRPr sz="2800">
              <a:sym typeface="Roboto"/>
            </a:endParaRPr>
          </a:p>
        </p:txBody>
      </p:sp>
      <p:sp>
        <p:nvSpPr>
          <p:cNvPr id="6" name="Rettangolo ad angolo ripiegato 5">
            <a:extLst>
              <a:ext uri="{FF2B5EF4-FFF2-40B4-BE49-F238E27FC236}">
                <a16:creationId xmlns:a16="http://schemas.microsoft.com/office/drawing/2014/main" id="{3E35F012-153B-44D8-B83B-01F001D7808E}"/>
              </a:ext>
            </a:extLst>
          </p:cNvPr>
          <p:cNvSpPr/>
          <p:nvPr/>
        </p:nvSpPr>
        <p:spPr>
          <a:xfrm>
            <a:off x="396940" y="1690066"/>
            <a:ext cx="2367843" cy="191823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AEE6F18-FF67-4962-A1C4-6C8084A9B7FC}"/>
              </a:ext>
            </a:extLst>
          </p:cNvPr>
          <p:cNvSpPr txBox="1"/>
          <p:nvPr/>
        </p:nvSpPr>
        <p:spPr>
          <a:xfrm>
            <a:off x="508385" y="1946886"/>
            <a:ext cx="21284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>
                <a:solidFill>
                  <a:schemeClr val="bg1"/>
                </a:solidFill>
                <a:latin typeface="TIM Sans" panose="02020503040602060503" pitchFamily="18" charset="0"/>
              </a:rPr>
              <a:t>“Il </a:t>
            </a:r>
            <a:r>
              <a:rPr lang="en-GB" b="1" i="1" err="1">
                <a:solidFill>
                  <a:schemeClr val="bg1"/>
                </a:solidFill>
                <a:latin typeface="TIM Sans" panose="02020503040602060503" pitchFamily="18" charset="0"/>
              </a:rPr>
              <a:t>mio</a:t>
            </a:r>
            <a:r>
              <a:rPr lang="en-GB" b="1" i="1">
                <a:solidFill>
                  <a:schemeClr val="bg1"/>
                </a:solidFill>
                <a:latin typeface="TIM Sans" panose="02020503040602060503" pitchFamily="18" charset="0"/>
              </a:rPr>
              <a:t> è un business </a:t>
            </a:r>
            <a:r>
              <a:rPr lang="en-GB" b="1" i="1" err="1">
                <a:solidFill>
                  <a:schemeClr val="bg1"/>
                </a:solidFill>
                <a:latin typeface="TIM Sans" panose="02020503040602060503" pitchFamily="18" charset="0"/>
              </a:rPr>
              <a:t>tradizionale</a:t>
            </a:r>
            <a:r>
              <a:rPr lang="en-GB" b="1" i="1">
                <a:solidFill>
                  <a:schemeClr val="bg1"/>
                </a:solidFill>
                <a:latin typeface="TIM Sans" panose="02020503040602060503" pitchFamily="18" charset="0"/>
              </a:rPr>
              <a:t>, non Lavoro </a:t>
            </a:r>
            <a:r>
              <a:rPr lang="en-GB" b="1" i="1" err="1">
                <a:solidFill>
                  <a:schemeClr val="bg1"/>
                </a:solidFill>
                <a:latin typeface="TIM Sans" panose="02020503040602060503" pitchFamily="18" charset="0"/>
              </a:rPr>
              <a:t>nel</a:t>
            </a:r>
            <a:r>
              <a:rPr lang="en-GB" b="1" i="1">
                <a:solidFill>
                  <a:schemeClr val="bg1"/>
                </a:solidFill>
                <a:latin typeface="TIM Sans" panose="02020503040602060503" pitchFamily="18" charset="0"/>
              </a:rPr>
              <a:t> </a:t>
            </a:r>
            <a:r>
              <a:rPr lang="en-GB" b="1" i="1" err="1">
                <a:solidFill>
                  <a:schemeClr val="bg1"/>
                </a:solidFill>
                <a:latin typeface="TIM Sans" panose="02020503040602060503" pitchFamily="18" charset="0"/>
              </a:rPr>
              <a:t>digitale</a:t>
            </a:r>
            <a:r>
              <a:rPr lang="en-GB" b="1" i="1">
                <a:solidFill>
                  <a:schemeClr val="bg1"/>
                </a:solidFill>
                <a:latin typeface="TIM Sans" panose="02020503040602060503" pitchFamily="18" charset="0"/>
              </a:rPr>
              <a:t>, ”</a:t>
            </a:r>
          </a:p>
        </p:txBody>
      </p:sp>
      <p:sp>
        <p:nvSpPr>
          <p:cNvPr id="7" name="Rettangolo ad angolo ripiegato 6">
            <a:extLst>
              <a:ext uri="{FF2B5EF4-FFF2-40B4-BE49-F238E27FC236}">
                <a16:creationId xmlns:a16="http://schemas.microsoft.com/office/drawing/2014/main" id="{E4E45989-C287-464C-8EF6-DEF7D4518567}"/>
              </a:ext>
            </a:extLst>
          </p:cNvPr>
          <p:cNvSpPr/>
          <p:nvPr/>
        </p:nvSpPr>
        <p:spPr>
          <a:xfrm>
            <a:off x="396940" y="3926964"/>
            <a:ext cx="2317711" cy="154172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2660465-F85C-443D-B2DB-94102A285617}"/>
              </a:ext>
            </a:extLst>
          </p:cNvPr>
          <p:cNvSpPr txBox="1"/>
          <p:nvPr/>
        </p:nvSpPr>
        <p:spPr>
          <a:xfrm>
            <a:off x="511928" y="4224590"/>
            <a:ext cx="2198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>
                <a:solidFill>
                  <a:schemeClr val="bg1"/>
                </a:solidFill>
                <a:latin typeface="TIM Sans" panose="02020503040602060503" pitchFamily="18" charset="0"/>
              </a:rPr>
              <a:t>“Io non </a:t>
            </a:r>
            <a:r>
              <a:rPr lang="en-GB" b="1" i="1" err="1">
                <a:solidFill>
                  <a:schemeClr val="bg1"/>
                </a:solidFill>
                <a:latin typeface="TIM Sans" panose="02020503040602060503" pitchFamily="18" charset="0"/>
              </a:rPr>
              <a:t>faccio</a:t>
            </a:r>
            <a:r>
              <a:rPr lang="en-GB" b="1" i="1">
                <a:solidFill>
                  <a:schemeClr val="bg1"/>
                </a:solidFill>
                <a:latin typeface="TIM Sans" panose="02020503040602060503" pitchFamily="18" charset="0"/>
              </a:rPr>
              <a:t> software, </a:t>
            </a:r>
            <a:r>
              <a:rPr lang="en-GB" b="1" i="1" err="1">
                <a:solidFill>
                  <a:schemeClr val="bg1"/>
                </a:solidFill>
                <a:latin typeface="TIM Sans" panose="02020503040602060503" pitchFamily="18" charset="0"/>
              </a:rPr>
              <a:t>io</a:t>
            </a:r>
            <a:r>
              <a:rPr lang="en-GB" b="1" i="1">
                <a:solidFill>
                  <a:schemeClr val="bg1"/>
                </a:solidFill>
                <a:latin typeface="TIM Sans" panose="02020503040602060503" pitchFamily="18" charset="0"/>
              </a:rPr>
              <a:t> </a:t>
            </a:r>
            <a:r>
              <a:rPr lang="en-GB" b="1" i="1" err="1">
                <a:solidFill>
                  <a:schemeClr val="bg1"/>
                </a:solidFill>
                <a:latin typeface="TIM Sans" panose="02020503040602060503" pitchFamily="18" charset="0"/>
              </a:rPr>
              <a:t>faccio</a:t>
            </a:r>
            <a:r>
              <a:rPr lang="en-GB" b="1" i="1">
                <a:solidFill>
                  <a:schemeClr val="bg1"/>
                </a:solidFill>
                <a:latin typeface="TIM Sans" panose="02020503040602060503" pitchFamily="18" charset="0"/>
              </a:rPr>
              <a:t> </a:t>
            </a:r>
            <a:r>
              <a:rPr lang="en-GB" b="1" i="1" err="1">
                <a:solidFill>
                  <a:schemeClr val="bg1"/>
                </a:solidFill>
                <a:latin typeface="TIM Sans" panose="02020503040602060503" pitchFamily="18" charset="0"/>
              </a:rPr>
              <a:t>prodotti</a:t>
            </a:r>
            <a:r>
              <a:rPr lang="en-GB" b="1" i="1">
                <a:solidFill>
                  <a:schemeClr val="bg1"/>
                </a:solidFill>
                <a:latin typeface="TIM Sans" panose="02020503040602060503" pitchFamily="18" charset="0"/>
              </a:rPr>
              <a:t> </a:t>
            </a:r>
            <a:r>
              <a:rPr lang="en-GB" b="1" i="1" err="1">
                <a:solidFill>
                  <a:schemeClr val="bg1"/>
                </a:solidFill>
                <a:latin typeface="TIM Sans" panose="02020503040602060503" pitchFamily="18" charset="0"/>
              </a:rPr>
              <a:t>fisici</a:t>
            </a:r>
            <a:r>
              <a:rPr lang="en-GB" b="1" i="1">
                <a:solidFill>
                  <a:schemeClr val="bg1"/>
                </a:solidFill>
                <a:latin typeface="TIM Sans" panose="02020503040602060503" pitchFamily="18" charset="0"/>
              </a:rPr>
              <a:t>”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9AD51A9-4977-4CEA-B75E-B2E1859C9186}"/>
              </a:ext>
            </a:extLst>
          </p:cNvPr>
          <p:cNvSpPr/>
          <p:nvPr/>
        </p:nvSpPr>
        <p:spPr>
          <a:xfrm>
            <a:off x="2817630" y="1690577"/>
            <a:ext cx="3253567" cy="37213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err="1">
                <a:solidFill>
                  <a:schemeClr val="accent1"/>
                </a:solidFill>
              </a:rPr>
              <a:t>Lavoriamo</a:t>
            </a:r>
            <a:r>
              <a:rPr lang="en-GB" sz="2800" b="1">
                <a:solidFill>
                  <a:schemeClr val="accent1"/>
                </a:solidFill>
              </a:rPr>
              <a:t> </a:t>
            </a:r>
            <a:r>
              <a:rPr lang="en-GB" sz="2800" b="1" err="1">
                <a:solidFill>
                  <a:schemeClr val="accent1"/>
                </a:solidFill>
              </a:rPr>
              <a:t>tutti</a:t>
            </a:r>
            <a:r>
              <a:rPr lang="en-GB" sz="2800" b="1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en-GB" sz="2800" b="1" err="1">
                <a:solidFill>
                  <a:schemeClr val="accent1"/>
                </a:solidFill>
              </a:rPr>
              <a:t>nel</a:t>
            </a:r>
            <a:r>
              <a:rPr lang="en-GB" sz="2800" b="1">
                <a:solidFill>
                  <a:schemeClr val="accent1"/>
                </a:solidFill>
              </a:rPr>
              <a:t> </a:t>
            </a:r>
            <a:r>
              <a:rPr lang="en-GB" sz="2800" b="1" err="1">
                <a:solidFill>
                  <a:schemeClr val="accent1"/>
                </a:solidFill>
              </a:rPr>
              <a:t>Digitale</a:t>
            </a:r>
            <a:r>
              <a:rPr lang="en-GB" sz="2800" b="1">
                <a:solidFill>
                  <a:schemeClr val="accent1"/>
                </a:solidFill>
              </a:rPr>
              <a:t> </a:t>
            </a:r>
          </a:p>
          <a:p>
            <a:pPr algn="ctr"/>
            <a:endParaRPr lang="en-GB" sz="2800" b="1">
              <a:solidFill>
                <a:schemeClr val="accent1"/>
              </a:solidFill>
            </a:endParaRPr>
          </a:p>
          <a:p>
            <a:pPr algn="ctr"/>
            <a:r>
              <a:rPr lang="en-GB" sz="2000" b="1" err="1">
                <a:solidFill>
                  <a:schemeClr val="accent1"/>
                </a:solidFill>
              </a:rPr>
              <a:t>anche</a:t>
            </a:r>
            <a:r>
              <a:rPr lang="en-GB" sz="2000" b="1">
                <a:solidFill>
                  <a:schemeClr val="accent1"/>
                </a:solidFill>
              </a:rPr>
              <a:t> se </a:t>
            </a:r>
            <a:r>
              <a:rPr lang="en-GB" sz="2000" b="1" err="1">
                <a:solidFill>
                  <a:schemeClr val="accent1"/>
                </a:solidFill>
              </a:rPr>
              <a:t>il</a:t>
            </a:r>
            <a:r>
              <a:rPr lang="en-GB" sz="2000" b="1">
                <a:solidFill>
                  <a:schemeClr val="accent1"/>
                </a:solidFill>
              </a:rPr>
              <a:t> </a:t>
            </a:r>
            <a:r>
              <a:rPr lang="en-GB" sz="2000" b="1" err="1">
                <a:solidFill>
                  <a:schemeClr val="accent1"/>
                </a:solidFill>
              </a:rPr>
              <a:t>nostro</a:t>
            </a:r>
            <a:r>
              <a:rPr lang="en-GB" sz="2000" b="1">
                <a:solidFill>
                  <a:schemeClr val="accent1"/>
                </a:solidFill>
              </a:rPr>
              <a:t> business </a:t>
            </a:r>
          </a:p>
          <a:p>
            <a:pPr algn="ctr"/>
            <a:r>
              <a:rPr lang="en-GB" sz="2000" b="1">
                <a:solidFill>
                  <a:schemeClr val="accent1"/>
                </a:solidFill>
              </a:rPr>
              <a:t>non è </a:t>
            </a:r>
            <a:r>
              <a:rPr lang="en-GB" sz="2000" b="1" err="1">
                <a:solidFill>
                  <a:schemeClr val="accent1"/>
                </a:solidFill>
              </a:rPr>
              <a:t>strettamente</a:t>
            </a:r>
            <a:r>
              <a:rPr lang="en-GB" sz="2000" b="1">
                <a:solidFill>
                  <a:schemeClr val="accent1"/>
                </a:solidFill>
              </a:rPr>
              <a:t> </a:t>
            </a:r>
            <a:r>
              <a:rPr lang="en-GB" sz="2000" b="1" err="1">
                <a:solidFill>
                  <a:schemeClr val="accent1"/>
                </a:solidFill>
              </a:rPr>
              <a:t>digitale</a:t>
            </a:r>
            <a:endParaRPr lang="en-GB" sz="2000" b="1">
              <a:solidFill>
                <a:schemeClr val="accent1"/>
              </a:solidFill>
            </a:endParaRPr>
          </a:p>
          <a:p>
            <a:pPr algn="ctr"/>
            <a:endParaRPr lang="en-GB" sz="2000" b="1">
              <a:solidFill>
                <a:schemeClr val="accent1"/>
              </a:solidFill>
            </a:endParaRPr>
          </a:p>
          <a:p>
            <a:pPr algn="ctr"/>
            <a:r>
              <a:rPr lang="en-GB" sz="1400" b="1">
                <a:solidFill>
                  <a:schemeClr val="accent1"/>
                </a:solidFill>
              </a:rPr>
              <a:t>La </a:t>
            </a:r>
            <a:r>
              <a:rPr lang="en-GB" sz="1400" b="1" err="1">
                <a:solidFill>
                  <a:schemeClr val="accent1"/>
                </a:solidFill>
              </a:rPr>
              <a:t>quotidianità</a:t>
            </a:r>
            <a:r>
              <a:rPr lang="en-GB" sz="1400" b="1">
                <a:solidFill>
                  <a:schemeClr val="accent1"/>
                </a:solidFill>
              </a:rPr>
              <a:t> è </a:t>
            </a:r>
            <a:r>
              <a:rPr lang="en-GB" sz="1400" b="1" err="1">
                <a:solidFill>
                  <a:schemeClr val="accent1"/>
                </a:solidFill>
              </a:rPr>
              <a:t>immersa</a:t>
            </a:r>
            <a:r>
              <a:rPr lang="en-GB" sz="1400" b="1">
                <a:solidFill>
                  <a:schemeClr val="accent1"/>
                </a:solidFill>
              </a:rPr>
              <a:t> </a:t>
            </a:r>
            <a:r>
              <a:rPr lang="en-GB" sz="1400" b="1" err="1">
                <a:solidFill>
                  <a:schemeClr val="accent1"/>
                </a:solidFill>
              </a:rPr>
              <a:t>nel</a:t>
            </a:r>
            <a:r>
              <a:rPr lang="en-GB" sz="1400" b="1">
                <a:solidFill>
                  <a:schemeClr val="accent1"/>
                </a:solidFill>
              </a:rPr>
              <a:t> Software e </a:t>
            </a:r>
            <a:r>
              <a:rPr lang="en-GB" sz="1400" b="1" err="1">
                <a:solidFill>
                  <a:schemeClr val="accent1"/>
                </a:solidFill>
              </a:rPr>
              <a:t>nel</a:t>
            </a:r>
            <a:r>
              <a:rPr lang="en-GB" sz="1400" b="1">
                <a:solidFill>
                  <a:schemeClr val="accent1"/>
                </a:solidFill>
              </a:rPr>
              <a:t> Web, </a:t>
            </a:r>
            <a:r>
              <a:rPr lang="en-GB" sz="1400" b="1" err="1">
                <a:solidFill>
                  <a:schemeClr val="accent1"/>
                </a:solidFill>
              </a:rPr>
              <a:t>dai</a:t>
            </a:r>
            <a:r>
              <a:rPr lang="en-GB" sz="1400" b="1">
                <a:solidFill>
                  <a:schemeClr val="accent1"/>
                </a:solidFill>
              </a:rPr>
              <a:t> </a:t>
            </a:r>
            <a:r>
              <a:rPr lang="en-GB" sz="1400" b="1" err="1">
                <a:solidFill>
                  <a:schemeClr val="accent1"/>
                </a:solidFill>
              </a:rPr>
              <a:t>siti</a:t>
            </a:r>
            <a:r>
              <a:rPr lang="en-GB" sz="1400" b="1">
                <a:solidFill>
                  <a:schemeClr val="accent1"/>
                </a:solidFill>
              </a:rPr>
              <a:t> ai social </a:t>
            </a:r>
            <a:r>
              <a:rPr lang="en-GB" sz="1400" b="1" err="1">
                <a:solidFill>
                  <a:schemeClr val="accent1"/>
                </a:solidFill>
              </a:rPr>
              <a:t>alle</a:t>
            </a:r>
            <a:r>
              <a:rPr lang="en-GB" sz="1400" b="1">
                <a:solidFill>
                  <a:schemeClr val="accent1"/>
                </a:solidFill>
              </a:rPr>
              <a:t> mail </a:t>
            </a:r>
            <a:r>
              <a:rPr lang="en-GB" sz="1400" b="1" err="1">
                <a:solidFill>
                  <a:schemeClr val="accent1"/>
                </a:solidFill>
              </a:rPr>
              <a:t>fino</a:t>
            </a:r>
            <a:r>
              <a:rPr lang="en-GB" sz="1400" b="1">
                <a:solidFill>
                  <a:schemeClr val="accent1"/>
                </a:solidFill>
              </a:rPr>
              <a:t> a component </a:t>
            </a:r>
            <a:r>
              <a:rPr lang="en-GB" sz="1400" b="1" err="1">
                <a:solidFill>
                  <a:schemeClr val="accent1"/>
                </a:solidFill>
              </a:rPr>
              <a:t>più</a:t>
            </a:r>
            <a:r>
              <a:rPr lang="en-GB" sz="1400" b="1">
                <a:solidFill>
                  <a:schemeClr val="accent1"/>
                </a:solidFill>
              </a:rPr>
              <a:t> </a:t>
            </a:r>
            <a:r>
              <a:rPr lang="en-GB" sz="1400" b="1" err="1">
                <a:solidFill>
                  <a:schemeClr val="accent1"/>
                </a:solidFill>
              </a:rPr>
              <a:t>complessi</a:t>
            </a:r>
            <a:r>
              <a:rPr lang="en-GB" sz="1400" b="1">
                <a:solidFill>
                  <a:schemeClr val="accent1"/>
                </a:solidFill>
              </a:rPr>
              <a:t> come </a:t>
            </a:r>
            <a:r>
              <a:rPr lang="en-GB" sz="1400" b="1" err="1">
                <a:solidFill>
                  <a:schemeClr val="accent1"/>
                </a:solidFill>
              </a:rPr>
              <a:t>il</a:t>
            </a:r>
            <a:r>
              <a:rPr lang="en-GB" sz="1400" b="1">
                <a:solidFill>
                  <a:schemeClr val="accent1"/>
                </a:solidFill>
              </a:rPr>
              <a:t> CRM, </a:t>
            </a:r>
            <a:r>
              <a:rPr lang="en-GB" sz="1400" b="1" err="1">
                <a:solidFill>
                  <a:schemeClr val="accent1"/>
                </a:solidFill>
              </a:rPr>
              <a:t>gli</a:t>
            </a:r>
            <a:r>
              <a:rPr lang="en-GB" sz="1400" b="1">
                <a:solidFill>
                  <a:schemeClr val="accent1"/>
                </a:solidFill>
              </a:rPr>
              <a:t> Analytics …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AFD7F47-7717-48C8-BF5B-FD4E52D0589E}"/>
              </a:ext>
            </a:extLst>
          </p:cNvPr>
          <p:cNvSpPr/>
          <p:nvPr/>
        </p:nvSpPr>
        <p:spPr>
          <a:xfrm>
            <a:off x="6326359" y="1679944"/>
            <a:ext cx="3423691" cy="370013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Marketing</a:t>
            </a:r>
            <a:r>
              <a:rPr lang="en-GB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GB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un </a:t>
            </a:r>
          </a:p>
          <a:p>
            <a:pPr algn="ctr"/>
            <a:r>
              <a:rPr lang="en-GB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Mondo </a:t>
            </a:r>
            <a:r>
              <a:rPr lang="en-GB" sz="36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Digitale</a:t>
            </a:r>
            <a:endParaRPr lang="en-GB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en-GB" sz="16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mondo</a:t>
            </a:r>
            <a:r>
              <a:rPr lang="en-GB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6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molto</a:t>
            </a:r>
            <a:r>
              <a:rPr lang="en-GB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6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diverso</a:t>
            </a:r>
            <a:r>
              <a:rPr lang="en-GB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GB" sz="16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quello</a:t>
            </a:r>
            <a:r>
              <a:rPr lang="en-GB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6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fisico</a:t>
            </a:r>
            <a:r>
              <a:rPr lang="en-GB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</a:t>
            </a:r>
            <a:r>
              <a:rPr lang="en-GB" sz="16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caratteristiche</a:t>
            </a:r>
            <a:r>
              <a:rPr lang="en-GB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6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</a:t>
            </a:r>
            <a:r>
              <a:rPr lang="en-GB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6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impattano</a:t>
            </a:r>
            <a:r>
              <a:rPr lang="en-GB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6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GB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6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tutte</a:t>
            </a:r>
            <a:r>
              <a:rPr lang="en-GB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</a:t>
            </a:r>
            <a:r>
              <a:rPr lang="en-GB" sz="16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dinamiche</a:t>
            </a:r>
            <a:r>
              <a:rPr lang="en-GB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una </a:t>
            </a:r>
            <a:r>
              <a:rPr lang="en-GB" sz="16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azienda</a:t>
            </a:r>
            <a:r>
              <a:rPr lang="en-GB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6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indipendentemente</a:t>
            </a:r>
            <a:r>
              <a:rPr lang="en-GB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dal </a:t>
            </a:r>
            <a:r>
              <a:rPr lang="en-GB" sz="16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fatto</a:t>
            </a:r>
            <a:r>
              <a:rPr lang="en-GB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GB" sz="16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avere</a:t>
            </a:r>
            <a:r>
              <a:rPr lang="en-GB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</a:t>
            </a:r>
            <a:r>
              <a:rPr lang="en-GB" sz="16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prodotto</a:t>
            </a:r>
            <a:r>
              <a:rPr lang="en-GB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6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fisico</a:t>
            </a:r>
            <a:r>
              <a:rPr lang="en-GB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GB" sz="16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digitale</a:t>
            </a:r>
            <a:r>
              <a:rPr lang="en-GB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2583072-CAB6-48F7-B2F5-7DF617791C8E}"/>
              </a:ext>
            </a:extLst>
          </p:cNvPr>
          <p:cNvSpPr/>
          <p:nvPr/>
        </p:nvSpPr>
        <p:spPr>
          <a:xfrm>
            <a:off x="9651604" y="1819290"/>
            <a:ext cx="2071783" cy="615564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Velocità</a:t>
            </a:r>
            <a:endParaRPr lang="en-GB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AFCDA0E-964F-4D06-92D1-182AFEC69039}"/>
              </a:ext>
            </a:extLst>
          </p:cNvPr>
          <p:cNvSpPr/>
          <p:nvPr/>
        </p:nvSpPr>
        <p:spPr>
          <a:xfrm>
            <a:off x="9651604" y="2522811"/>
            <a:ext cx="2071783" cy="615564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Adattabilità</a:t>
            </a:r>
            <a:endParaRPr lang="en-GB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CF599403-5D69-4A60-840D-A9F394A280D4}"/>
              </a:ext>
            </a:extLst>
          </p:cNvPr>
          <p:cNvSpPr/>
          <p:nvPr/>
        </p:nvSpPr>
        <p:spPr>
          <a:xfrm>
            <a:off x="9651604" y="3226332"/>
            <a:ext cx="2071783" cy="615564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Adiacenza</a:t>
            </a:r>
            <a:endParaRPr lang="en-GB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632BA00-E2DE-4B2E-993F-E38A2BF816E5}"/>
              </a:ext>
            </a:extLst>
          </p:cNvPr>
          <p:cNvSpPr/>
          <p:nvPr/>
        </p:nvSpPr>
        <p:spPr>
          <a:xfrm>
            <a:off x="9651604" y="3929853"/>
            <a:ext cx="2071783" cy="615564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Scalabilità</a:t>
            </a:r>
            <a:endParaRPr lang="en-GB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3784730E-61DE-4333-ABB0-A191F9AF1F19}"/>
              </a:ext>
            </a:extLst>
          </p:cNvPr>
          <p:cNvSpPr/>
          <p:nvPr/>
        </p:nvSpPr>
        <p:spPr>
          <a:xfrm>
            <a:off x="9651604" y="4633375"/>
            <a:ext cx="2071783" cy="615564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Precisione</a:t>
            </a:r>
            <a:endParaRPr lang="en-GB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7023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FE2F0CE-0D86-4A87-9E9A-1BC689F20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9" y="1455604"/>
            <a:ext cx="6123905" cy="412585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9B15693-0394-4334-9A7B-75C9B27E5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86" y="5553220"/>
            <a:ext cx="5029458" cy="42547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A14E625-3B85-4542-810A-4CF349146168}"/>
              </a:ext>
            </a:extLst>
          </p:cNvPr>
          <p:cNvSpPr txBox="1"/>
          <p:nvPr/>
        </p:nvSpPr>
        <p:spPr>
          <a:xfrm>
            <a:off x="950243" y="348308"/>
            <a:ext cx="651563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2800" b="1">
                <a:solidFill>
                  <a:srgbClr val="134193"/>
                </a:solidFill>
                <a:latin typeface="TIM Sans"/>
                <a:ea typeface="+mj-ea"/>
                <a:cs typeface="+mj-cs"/>
              </a:rPr>
              <a:t>Il mondo digitale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967884F-8808-4829-9F00-EF0A8739DC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9539"/>
          <a:stretch/>
        </p:blipFill>
        <p:spPr>
          <a:xfrm>
            <a:off x="8476804" y="1661483"/>
            <a:ext cx="2683286" cy="1017566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3D9DC6F3-4436-49B1-922F-0FAA4D6B1DDF}"/>
              </a:ext>
            </a:extLst>
          </p:cNvPr>
          <p:cNvSpPr/>
          <p:nvPr/>
        </p:nvSpPr>
        <p:spPr>
          <a:xfrm>
            <a:off x="8399689" y="2634483"/>
            <a:ext cx="15696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99%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FE53BFA-5A9D-4088-890C-1392F3E852C6}"/>
              </a:ext>
            </a:extLst>
          </p:cNvPr>
          <p:cNvSpPr/>
          <p:nvPr/>
        </p:nvSpPr>
        <p:spPr>
          <a:xfrm>
            <a:off x="7184359" y="5074856"/>
            <a:ext cx="13724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1h57’’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1CB40CF-5BE5-4471-9D03-37F312E3CEC9}"/>
              </a:ext>
            </a:extLst>
          </p:cNvPr>
          <p:cNvSpPr/>
          <p:nvPr/>
        </p:nvSpPr>
        <p:spPr>
          <a:xfrm>
            <a:off x="10107795" y="2631799"/>
            <a:ext cx="9893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81%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57BCF49F-F888-45C1-9802-132F60359957}"/>
              </a:ext>
            </a:extLst>
          </p:cNvPr>
          <p:cNvSpPr/>
          <p:nvPr/>
        </p:nvSpPr>
        <p:spPr>
          <a:xfrm>
            <a:off x="8787674" y="5052822"/>
            <a:ext cx="7713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7,8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2607AD5-13BB-4A41-A1AE-31816E73FE92}"/>
              </a:ext>
            </a:extLst>
          </p:cNvPr>
          <p:cNvSpPr/>
          <p:nvPr/>
        </p:nvSpPr>
        <p:spPr>
          <a:xfrm>
            <a:off x="10082946" y="5052822"/>
            <a:ext cx="9893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31%</a:t>
            </a:r>
            <a:endParaRPr lang="it-IT" sz="36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8585797-EC87-4C98-85AA-2159B3186838}"/>
              </a:ext>
            </a:extLst>
          </p:cNvPr>
          <p:cNvSpPr txBox="1"/>
          <p:nvPr/>
        </p:nvSpPr>
        <p:spPr>
          <a:xfrm>
            <a:off x="8530952" y="923464"/>
            <a:ext cx="118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>
                <a:latin typeface="TIM Sans" panose="02020503040602060503" pitchFamily="18" charset="0"/>
              </a:rPr>
              <a:t>HANNO UTILIZZATO I SOCIAL E SERVIZI DI MESSAGGISTICA NELL’ULTIMO MESE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CC55488-79AE-44B8-81CE-29FF5D5E713C}"/>
              </a:ext>
            </a:extLst>
          </p:cNvPr>
          <p:cNvSpPr txBox="1"/>
          <p:nvPr/>
        </p:nvSpPr>
        <p:spPr>
          <a:xfrm>
            <a:off x="9917544" y="874850"/>
            <a:ext cx="1185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>
                <a:latin typeface="TIM Sans" panose="02020503040602060503" pitchFamily="18" charset="0"/>
              </a:rPr>
              <a:t>HANNO INTERAGITO ATTIVAMENTE CON I SOCIAL NELL’ULTIMO MESE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F8BC741-7DA7-48E0-9E2A-23AE618C0F99}"/>
              </a:ext>
            </a:extLst>
          </p:cNvPr>
          <p:cNvSpPr txBox="1"/>
          <p:nvPr/>
        </p:nvSpPr>
        <p:spPr>
          <a:xfrm>
            <a:off x="7332590" y="3477117"/>
            <a:ext cx="1090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>
                <a:latin typeface="TIM Sans" panose="02020503040602060503" pitchFamily="18" charset="0"/>
              </a:rPr>
              <a:t>TEMPO MEDIO GIORNALIERO SPESO NELL’USO DEI SOCIAL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5FF7993-4A25-4374-A4B4-805E2BDF3EA2}"/>
              </a:ext>
            </a:extLst>
          </p:cNvPr>
          <p:cNvSpPr txBox="1"/>
          <p:nvPr/>
        </p:nvSpPr>
        <p:spPr>
          <a:xfrm>
            <a:off x="8659259" y="3492487"/>
            <a:ext cx="1199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>
                <a:latin typeface="TIM Sans" panose="02020503040602060503" pitchFamily="18" charset="0"/>
              </a:rPr>
              <a:t>NUMERO MEDIO DI ACCOUNT SOCIAL ATTIVI PER OGNI SINGOLO UTENTE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13B4BBA-3F0C-4F97-A727-306D20941A86}"/>
              </a:ext>
            </a:extLst>
          </p:cNvPr>
          <p:cNvSpPr txBox="1"/>
          <p:nvPr/>
        </p:nvSpPr>
        <p:spPr>
          <a:xfrm>
            <a:off x="9893145" y="3528786"/>
            <a:ext cx="1325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>
                <a:latin typeface="TIM Sans" panose="02020503040602060503" pitchFamily="18" charset="0"/>
              </a:rPr>
              <a:t>PERCENTUALE DI UTENTI CHE USANO I SOCIAL MEDIA PER SCOPI DI LAVORO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478D4B2C-46AB-43F6-82BB-E6222E82EB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082"/>
          <a:stretch/>
        </p:blipFill>
        <p:spPr>
          <a:xfrm>
            <a:off x="7218364" y="4127308"/>
            <a:ext cx="3973594" cy="1017566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095F57B9-4850-44ED-9A43-EA8CC10045EB}"/>
              </a:ext>
            </a:extLst>
          </p:cNvPr>
          <p:cNvSpPr/>
          <p:nvPr/>
        </p:nvSpPr>
        <p:spPr>
          <a:xfrm>
            <a:off x="6510969" y="572877"/>
            <a:ext cx="5174691" cy="54717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C84A32A-58DB-4422-A37A-7B8920040000}"/>
              </a:ext>
            </a:extLst>
          </p:cNvPr>
          <p:cNvSpPr txBox="1"/>
          <p:nvPr/>
        </p:nvSpPr>
        <p:spPr>
          <a:xfrm>
            <a:off x="6654511" y="5719861"/>
            <a:ext cx="3393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/>
              <a:t>fonte: GLOBALWEBINDEX (Q32019). SULLA POPOLAZIONE ITALIANA DA 16 ANNI AI 64 ANNI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6CA1870-908E-48EE-B3E4-C8A9230F0A14}"/>
              </a:ext>
            </a:extLst>
          </p:cNvPr>
          <p:cNvSpPr txBox="1"/>
          <p:nvPr/>
        </p:nvSpPr>
        <p:spPr>
          <a:xfrm>
            <a:off x="6766540" y="1228793"/>
            <a:ext cx="15339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2800" b="1">
                <a:solidFill>
                  <a:schemeClr val="accent1"/>
                </a:solidFill>
                <a:latin typeface="Montserrat SemiBold" pitchFamily="2" charset="77"/>
              </a:rPr>
              <a:t>siamo tutti </a:t>
            </a:r>
            <a:r>
              <a:rPr lang="it-IT" sz="28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itchFamily="2" charset="77"/>
              </a:rPr>
              <a:t>SOCIAL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D32205F-2428-4FE9-87CE-110FAA052E7F}"/>
              </a:ext>
            </a:extLst>
          </p:cNvPr>
          <p:cNvSpPr txBox="1"/>
          <p:nvPr/>
        </p:nvSpPr>
        <p:spPr>
          <a:xfrm>
            <a:off x="492987" y="1244006"/>
            <a:ext cx="575746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28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itchFamily="2" charset="77"/>
              </a:rPr>
              <a:t>audience</a:t>
            </a:r>
            <a:r>
              <a:rPr lang="it-IT" sz="2800" b="1">
                <a:solidFill>
                  <a:schemeClr val="accent1"/>
                </a:solidFill>
                <a:latin typeface="Montserrat SemiBold" pitchFamily="2" charset="77"/>
              </a:rPr>
              <a:t> online</a:t>
            </a:r>
          </a:p>
        </p:txBody>
      </p:sp>
    </p:spTree>
    <p:extLst>
      <p:ext uri="{BB962C8B-B14F-4D97-AF65-F5344CB8AC3E}">
        <p14:creationId xmlns:p14="http://schemas.microsoft.com/office/powerpoint/2010/main" val="1939595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AE997E0-AB77-5E48-AD57-B6D822A7E6EC}"/>
              </a:ext>
            </a:extLst>
          </p:cNvPr>
          <p:cNvSpPr txBox="1"/>
          <p:nvPr/>
        </p:nvSpPr>
        <p:spPr>
          <a:xfrm>
            <a:off x="687316" y="2347785"/>
            <a:ext cx="31148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>
                <a:latin typeface="Montserrat Light" pitchFamily="2" charset="77"/>
              </a:rPr>
              <a:t>Le previsioni sui trend </a:t>
            </a:r>
          </a:p>
          <a:p>
            <a:r>
              <a:rPr lang="it-IT" sz="1600">
                <a:latin typeface="Montserrat Light" pitchFamily="2" charset="77"/>
              </a:rPr>
              <a:t>dei prossimi anni puntano </a:t>
            </a:r>
          </a:p>
          <a:p>
            <a:r>
              <a:rPr lang="it-IT" sz="1600">
                <a:latin typeface="Montserrat Light" pitchFamily="2" charset="77"/>
              </a:rPr>
              <a:t>al raddoppio: il particolare momento di emergenza </a:t>
            </a:r>
          </a:p>
          <a:p>
            <a:r>
              <a:rPr lang="it-IT" sz="1600">
                <a:latin typeface="Montserrat Light" pitchFamily="2" charset="77"/>
              </a:rPr>
              <a:t>da covid-19 velocizzerà </a:t>
            </a:r>
          </a:p>
          <a:p>
            <a:r>
              <a:rPr lang="it-IT" sz="1600">
                <a:latin typeface="Montserrat Light" pitchFamily="2" charset="77"/>
              </a:rPr>
              <a:t>la digitalizzazione del commercio e permetterà all’online </a:t>
            </a:r>
          </a:p>
          <a:p>
            <a:r>
              <a:rPr lang="it-IT" sz="1600">
                <a:latin typeface="Montserrat Light" pitchFamily="2" charset="77"/>
              </a:rPr>
              <a:t>di raggiungere nei prossimi 3 anni  la crescita che gli esperti stimavano per i prossimi 10.</a:t>
            </a:r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0A084FD1-050F-D345-9505-7215F9467DCF}"/>
              </a:ext>
            </a:extLst>
          </p:cNvPr>
          <p:cNvSpPr txBox="1">
            <a:spLocks/>
          </p:cNvSpPr>
          <p:nvPr/>
        </p:nvSpPr>
        <p:spPr>
          <a:xfrm>
            <a:off x="143031" y="5798640"/>
            <a:ext cx="2797399" cy="408419"/>
          </a:xfrm>
          <a:prstGeom prst="rect">
            <a:avLst/>
          </a:prstGeom>
        </p:spPr>
        <p:txBody>
          <a:bodyPr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466"/>
            <a:r>
              <a:rPr lang="it-IT" sz="1000" b="1">
                <a:latin typeface="Montserrat SemiBold" pitchFamily="2" charset="77"/>
              </a:rPr>
              <a:t>Fonte: </a:t>
            </a:r>
            <a:r>
              <a:rPr lang="it-IT" sz="1000">
                <a:latin typeface="Montserrat Light" pitchFamily="2" charset="77"/>
              </a:rPr>
              <a:t>Analisi di </a:t>
            </a:r>
            <a:r>
              <a:rPr lang="it-IT" sz="1000" err="1">
                <a:latin typeface="Montserrat Light" pitchFamily="2" charset="77"/>
              </a:rPr>
              <a:t>Traction</a:t>
            </a:r>
            <a:endParaRPr lang="it-IT" sz="1000">
              <a:latin typeface="Montserrat Light" pitchFamily="2" charset="77"/>
            </a:endParaRP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6835F186-4111-4C48-9353-FD151C5E365B}"/>
              </a:ext>
            </a:extLst>
          </p:cNvPr>
          <p:cNvSpPr/>
          <p:nvPr/>
        </p:nvSpPr>
        <p:spPr>
          <a:xfrm>
            <a:off x="5326469" y="5524191"/>
            <a:ext cx="153996" cy="153996"/>
          </a:xfrm>
          <a:prstGeom prst="ellipse">
            <a:avLst/>
          </a:prstGeom>
          <a:solidFill>
            <a:srgbClr val="EB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73CC249-94E3-DF4E-8EC2-7C0058CB09DA}"/>
              </a:ext>
            </a:extLst>
          </p:cNvPr>
          <p:cNvSpPr txBox="1"/>
          <p:nvPr/>
        </p:nvSpPr>
        <p:spPr>
          <a:xfrm>
            <a:off x="5427218" y="5460791"/>
            <a:ext cx="279739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67">
                <a:latin typeface="Montserrat Light" pitchFamily="2" charset="77"/>
              </a:rPr>
              <a:t>NUOVE PREVISIONI: 2023 = € 167B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EBC1A941-9CB6-9641-871A-432F22C93C86}"/>
              </a:ext>
            </a:extLst>
          </p:cNvPr>
          <p:cNvSpPr/>
          <p:nvPr/>
        </p:nvSpPr>
        <p:spPr>
          <a:xfrm>
            <a:off x="8057807" y="5524191"/>
            <a:ext cx="153996" cy="15399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40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F69BE58-5E74-3F4C-AE7A-B8016036E3AE}"/>
              </a:ext>
            </a:extLst>
          </p:cNvPr>
          <p:cNvSpPr txBox="1"/>
          <p:nvPr/>
        </p:nvSpPr>
        <p:spPr>
          <a:xfrm>
            <a:off x="8164299" y="5460791"/>
            <a:ext cx="279739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67">
                <a:latin typeface="Montserrat Light" pitchFamily="2" charset="77"/>
              </a:rPr>
              <a:t>VECCHIE PREVISIONI: 2028 = € 171B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A0E2A80F-1096-C74B-A8A2-33AB038C3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605" y="2070835"/>
            <a:ext cx="6038164" cy="3260616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DC88182-5294-4102-BA67-FFA1ECC3519A}"/>
              </a:ext>
            </a:extLst>
          </p:cNvPr>
          <p:cNvSpPr txBox="1"/>
          <p:nvPr/>
        </p:nvSpPr>
        <p:spPr>
          <a:xfrm>
            <a:off x="590071" y="167717"/>
            <a:ext cx="9214329" cy="6667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3733" b="1">
                <a:latin typeface="Montserrat SemiBold" pitchFamily="2" charset="77"/>
              </a:rPr>
              <a:t>E-commerce: un trend inarrestabile</a:t>
            </a:r>
            <a:endParaRPr lang="it-IT" sz="3733" b="1">
              <a:solidFill>
                <a:srgbClr val="EB0028"/>
              </a:solidFill>
              <a:latin typeface="Montserrat SemiBold" pitchFamily="2" charset="77"/>
            </a:endParaRPr>
          </a:p>
        </p:txBody>
      </p:sp>
      <p:sp>
        <p:nvSpPr>
          <p:cNvPr id="3" name="CasellaDiTesto 4">
            <a:extLst>
              <a:ext uri="{FF2B5EF4-FFF2-40B4-BE49-F238E27FC236}">
                <a16:creationId xmlns:a16="http://schemas.microsoft.com/office/drawing/2014/main" id="{94C91431-4CE4-4BEA-BDB6-6696B859A3D1}"/>
              </a:ext>
            </a:extLst>
          </p:cNvPr>
          <p:cNvSpPr txBox="1"/>
          <p:nvPr/>
        </p:nvSpPr>
        <p:spPr>
          <a:xfrm>
            <a:off x="636871" y="977799"/>
            <a:ext cx="1089666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b="1">
                <a:latin typeface="Montserrat SemiBold"/>
              </a:rPr>
              <a:t>Il </a:t>
            </a:r>
            <a:r>
              <a:rPr lang="it-IT" b="1">
                <a:solidFill>
                  <a:srgbClr val="EB0028"/>
                </a:solidFill>
                <a:latin typeface="Montserrat SemiBold"/>
              </a:rPr>
              <a:t>77%</a:t>
            </a:r>
            <a:r>
              <a:rPr lang="it-IT" b="1">
                <a:latin typeface="Montserrat SemiBold"/>
              </a:rPr>
              <a:t> delle aziende </a:t>
            </a:r>
            <a:r>
              <a:rPr lang="it-IT" b="1">
                <a:solidFill>
                  <a:srgbClr val="EB0028"/>
                </a:solidFill>
                <a:latin typeface="Montserrat SemiBold"/>
              </a:rPr>
              <a:t>che vende online </a:t>
            </a:r>
            <a:r>
              <a:rPr lang="it-IT" b="1">
                <a:solidFill>
                  <a:srgbClr val="000000"/>
                </a:solidFill>
                <a:latin typeface="Montserrat SemiBold"/>
              </a:rPr>
              <a:t>nei</a:t>
            </a:r>
            <a:r>
              <a:rPr lang="it-IT" b="1">
                <a:latin typeface="Montserrat SemiBold"/>
              </a:rPr>
              <a:t> diversi settori ha dichiarato di aver </a:t>
            </a:r>
            <a:r>
              <a:rPr lang="it-IT" b="1">
                <a:solidFill>
                  <a:srgbClr val="EB0028"/>
                </a:solidFill>
                <a:latin typeface="Montserrat SemiBold"/>
              </a:rPr>
              <a:t>acquisito nuovi clienti </a:t>
            </a:r>
            <a:r>
              <a:rPr lang="it-IT" b="1">
                <a:latin typeface="Montserrat SemiBold"/>
              </a:rPr>
              <a:t>durante il </a:t>
            </a:r>
            <a:r>
              <a:rPr lang="it-IT" b="1" err="1">
                <a:latin typeface="Montserrat SemiBold"/>
              </a:rPr>
              <a:t>lockdown</a:t>
            </a:r>
            <a:r>
              <a:rPr lang="it-IT" b="1">
                <a:latin typeface="Montserrat SemiBold"/>
              </a:rPr>
              <a:t> a dimostrazione che la crisi ha portato diversi consumatori ad avvicinarsi per la prima volta agli acquisti online.</a:t>
            </a:r>
            <a:endParaRPr lang="it-IT" b="1">
              <a:solidFill>
                <a:srgbClr val="00B0F0"/>
              </a:solidFill>
              <a:latin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254004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49;p176">
            <a:extLst>
              <a:ext uri="{FF2B5EF4-FFF2-40B4-BE49-F238E27FC236}">
                <a16:creationId xmlns:a16="http://schemas.microsoft.com/office/drawing/2014/main" id="{CB4F47C7-8E91-4A64-BA96-5A7834611D8A}"/>
              </a:ext>
            </a:extLst>
          </p:cNvPr>
          <p:cNvSpPr txBox="1"/>
          <p:nvPr/>
        </p:nvSpPr>
        <p:spPr>
          <a:xfrm>
            <a:off x="792033" y="363666"/>
            <a:ext cx="4383649" cy="49938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rgbClr val="134193"/>
                </a:solidFill>
                <a:effectLst/>
                <a:uLnTx/>
                <a:uFillTx/>
                <a:latin typeface="TIM Sans" panose="02020503040602060503" pitchFamily="18" charset="0"/>
                <a:ea typeface="+mj-ea"/>
                <a:cs typeface="+mj-cs"/>
              </a:defRPr>
            </a:lvl1pPr>
          </a:lstStyle>
          <a:p>
            <a:r>
              <a:rPr lang="it-IT" sz="2800"/>
              <a:t>Lo scenario e cosa fare</a:t>
            </a:r>
            <a:endParaRPr sz="2800">
              <a:sym typeface="Roboto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C142350-80FC-4303-9E65-315303CAC841}"/>
              </a:ext>
            </a:extLst>
          </p:cNvPr>
          <p:cNvSpPr/>
          <p:nvPr/>
        </p:nvSpPr>
        <p:spPr>
          <a:xfrm>
            <a:off x="4944862" y="1145215"/>
            <a:ext cx="6485140" cy="1046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 Sans" panose="02020503040602060503" pitchFamily="18" charset="0"/>
              </a:rPr>
              <a:t>Curare la </a:t>
            </a:r>
            <a:r>
              <a:rPr lang="en-GB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 Sans" panose="02020503040602060503" pitchFamily="18" charset="0"/>
              </a:rPr>
              <a:t>presenza</a:t>
            </a:r>
            <a:r>
              <a:rPr lang="en-GB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 Sans" panose="02020503040602060503" pitchFamily="18" charset="0"/>
              </a:rPr>
              <a:t> Online</a:t>
            </a:r>
            <a:endParaRPr lang="en-GB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 Sans" panose="02020503040602060503" pitchFamily="18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FB776F9-6C8F-461F-82EA-D79944ED0E52}"/>
              </a:ext>
            </a:extLst>
          </p:cNvPr>
          <p:cNvSpPr/>
          <p:nvPr/>
        </p:nvSpPr>
        <p:spPr>
          <a:xfrm>
            <a:off x="4944862" y="2350030"/>
            <a:ext cx="6485140" cy="1046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 Sans" panose="02020503040602060503" pitchFamily="18" charset="0"/>
              </a:rPr>
              <a:t>Coltivare</a:t>
            </a:r>
            <a:r>
              <a:rPr lang="en-GB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 Sans" panose="02020503040602060503" pitchFamily="18" charset="0"/>
              </a:rPr>
              <a:t> la </a:t>
            </a:r>
            <a:r>
              <a:rPr lang="en-GB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 Sans" panose="02020503040602060503" pitchFamily="18" charset="0"/>
              </a:rPr>
              <a:t>relazione</a:t>
            </a:r>
            <a:r>
              <a:rPr lang="en-GB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 Sans" panose="02020503040602060503" pitchFamily="18" charset="0"/>
              </a:rPr>
              <a:t> con </a:t>
            </a:r>
            <a:r>
              <a:rPr lang="en-GB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 Sans" panose="02020503040602060503" pitchFamily="18" charset="0"/>
              </a:rPr>
              <a:t>i</a:t>
            </a:r>
            <a:r>
              <a:rPr lang="en-GB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 Sans" panose="02020503040602060503" pitchFamily="18" charset="0"/>
              </a:rPr>
              <a:t> </a:t>
            </a:r>
            <a:r>
              <a:rPr lang="en-GB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 Sans" panose="02020503040602060503" pitchFamily="18" charset="0"/>
              </a:rPr>
              <a:t>Clienti</a:t>
            </a:r>
            <a:endParaRPr lang="en-GB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 Sans" panose="02020503040602060503" pitchFamily="18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316BFEF-53E9-4C81-8181-DDC0ECD1F37C}"/>
              </a:ext>
            </a:extLst>
          </p:cNvPr>
          <p:cNvSpPr/>
          <p:nvPr/>
        </p:nvSpPr>
        <p:spPr>
          <a:xfrm>
            <a:off x="4937771" y="3556612"/>
            <a:ext cx="6485140" cy="1046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 Sans" panose="02020503040602060503" pitchFamily="18" charset="0"/>
              </a:rPr>
              <a:t>Conoscere</a:t>
            </a:r>
            <a:r>
              <a:rPr lang="en-GB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 Sans" panose="02020503040602060503" pitchFamily="18" charset="0"/>
              </a:rPr>
              <a:t> I </a:t>
            </a:r>
            <a:r>
              <a:rPr lang="en-GB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 Sans" panose="02020503040602060503" pitchFamily="18" charset="0"/>
              </a:rPr>
              <a:t>Clienti</a:t>
            </a:r>
            <a:r>
              <a:rPr lang="en-GB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 Sans" panose="02020503040602060503" pitchFamily="18" charset="0"/>
              </a:rPr>
              <a:t> </a:t>
            </a:r>
            <a:r>
              <a:rPr lang="en-GB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 Sans" panose="02020503040602060503" pitchFamily="18" charset="0"/>
              </a:rPr>
              <a:t>attraverso</a:t>
            </a:r>
            <a:r>
              <a:rPr lang="en-GB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 Sans" panose="02020503040602060503" pitchFamily="18" charset="0"/>
              </a:rPr>
              <a:t> </a:t>
            </a:r>
            <a:r>
              <a:rPr lang="en-GB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 Sans" panose="02020503040602060503" pitchFamily="18" charset="0"/>
              </a:rPr>
              <a:t>i</a:t>
            </a:r>
            <a:r>
              <a:rPr lang="en-GB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 Sans" panose="02020503040602060503" pitchFamily="18" charset="0"/>
              </a:rPr>
              <a:t> </a:t>
            </a:r>
            <a:r>
              <a:rPr lang="en-GB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 Sans" panose="02020503040602060503" pitchFamily="18" charset="0"/>
              </a:rPr>
              <a:t>dati</a:t>
            </a:r>
            <a:endParaRPr lang="en-GB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 Sans" panose="02020503040602060503" pitchFamily="18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DC40EA2-80F2-4A93-B65A-F590BE6C18F4}"/>
              </a:ext>
            </a:extLst>
          </p:cNvPr>
          <p:cNvSpPr/>
          <p:nvPr/>
        </p:nvSpPr>
        <p:spPr>
          <a:xfrm>
            <a:off x="461640" y="1140203"/>
            <a:ext cx="3932806" cy="4755148"/>
          </a:xfrm>
          <a:prstGeom prst="rect">
            <a:avLst/>
          </a:prstGeom>
          <a:solidFill>
            <a:srgbClr val="003264"/>
          </a:solidFill>
        </p:spPr>
        <p:txBody>
          <a:bodyPr wrap="square" anchor="t">
            <a:spAutoFit/>
          </a:bodyPr>
          <a:lstStyle/>
          <a:p>
            <a:r>
              <a:rPr lang="it-IT" b="1">
                <a:solidFill>
                  <a:schemeClr val="bg1"/>
                </a:solidFill>
              </a:rPr>
              <a:t>PMI italiane lontane dalla maturità digitale</a:t>
            </a:r>
          </a:p>
          <a:p>
            <a:endParaRPr lang="it-IT" b="1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>
                <a:solidFill>
                  <a:schemeClr val="bg1"/>
                </a:solidFill>
              </a:rPr>
              <a:t>solo il 33% delle </a:t>
            </a:r>
            <a:r>
              <a:rPr lang="it-IT" b="1" err="1">
                <a:solidFill>
                  <a:schemeClr val="bg1"/>
                </a:solidFill>
              </a:rPr>
              <a:t>Pmi</a:t>
            </a:r>
            <a:r>
              <a:rPr lang="it-IT" b="1">
                <a:solidFill>
                  <a:schemeClr val="bg1"/>
                </a:solidFill>
              </a:rPr>
              <a:t> ha un sito web,</a:t>
            </a:r>
            <a:r>
              <a:rPr lang="it-IT">
                <a:solidFill>
                  <a:schemeClr val="bg1"/>
                </a:solidFill>
              </a:rPr>
              <a:t> strumento fondamentale per la visibilità online, </a:t>
            </a:r>
            <a:r>
              <a:rPr lang="it-IT" b="1">
                <a:solidFill>
                  <a:schemeClr val="bg1"/>
                </a:solidFill>
              </a:rPr>
              <a:t>spesso non viene aggiornato da oltre un anno</a:t>
            </a:r>
            <a:r>
              <a:rPr lang="it-IT">
                <a:solidFill>
                  <a:schemeClr val="bg1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>
                <a:solidFill>
                  <a:schemeClr val="bg1"/>
                </a:solidFill>
              </a:rPr>
              <a:t>il 44% poi, non impiega </a:t>
            </a:r>
            <a:r>
              <a:rPr lang="it-IT" b="1">
                <a:solidFill>
                  <a:schemeClr val="bg1"/>
                </a:solidFill>
              </a:rPr>
              <a:t>servizi di analytics</a:t>
            </a:r>
            <a:r>
              <a:rPr lang="it-IT">
                <a:solidFill>
                  <a:schemeClr val="bg1"/>
                </a:solidFill>
              </a:rPr>
              <a:t> utili ad approfondire visite e traffico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>
                <a:solidFill>
                  <a:schemeClr val="bg1"/>
                </a:solidFill>
              </a:rPr>
              <a:t>Solo il 9% </a:t>
            </a:r>
            <a:r>
              <a:rPr lang="it-IT">
                <a:solidFill>
                  <a:schemeClr val="bg1"/>
                </a:solidFill>
              </a:rPr>
              <a:t>delle aziende analizzate </a:t>
            </a:r>
            <a:r>
              <a:rPr lang="it-IT" b="1">
                <a:solidFill>
                  <a:schemeClr val="bg1"/>
                </a:solidFill>
              </a:rPr>
              <a:t>impiega</a:t>
            </a:r>
            <a:r>
              <a:rPr lang="it-IT">
                <a:solidFill>
                  <a:schemeClr val="bg1"/>
                </a:solidFill>
              </a:rPr>
              <a:t> </a:t>
            </a:r>
            <a:r>
              <a:rPr lang="it-IT" b="1">
                <a:solidFill>
                  <a:schemeClr val="bg1"/>
                </a:solidFill>
              </a:rPr>
              <a:t>Google </a:t>
            </a:r>
            <a:r>
              <a:rPr lang="it-IT" b="1" err="1">
                <a:solidFill>
                  <a:schemeClr val="bg1"/>
                </a:solidFill>
              </a:rPr>
              <a:t>Ads</a:t>
            </a:r>
            <a:r>
              <a:rPr lang="it-IT">
                <a:solidFill>
                  <a:schemeClr val="bg1"/>
                </a:solidFill>
              </a:rPr>
              <a:t> per accrescere la propria visibilità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>
                <a:solidFill>
                  <a:schemeClr val="bg1"/>
                </a:solidFill>
              </a:rPr>
              <a:t>il 64% </a:t>
            </a:r>
            <a:r>
              <a:rPr lang="it-IT">
                <a:solidFill>
                  <a:schemeClr val="bg1"/>
                </a:solidFill>
              </a:rPr>
              <a:t>non dispone di una </a:t>
            </a:r>
            <a:r>
              <a:rPr lang="it-IT" b="1">
                <a:solidFill>
                  <a:schemeClr val="bg1"/>
                </a:solidFill>
              </a:rPr>
              <a:t>pagina FB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>
              <a:solidFill>
                <a:schemeClr val="bg1"/>
              </a:solidFill>
              <a:effectLst/>
            </a:endParaRPr>
          </a:p>
          <a:p>
            <a:r>
              <a:rPr lang="it-IT" sz="1100" b="1">
                <a:solidFill>
                  <a:schemeClr val="bg1"/>
                </a:solidFill>
              </a:rPr>
              <a:t>PMI Index 2019</a:t>
            </a:r>
            <a:r>
              <a:rPr lang="it-IT" sz="1100">
                <a:solidFill>
                  <a:schemeClr val="bg1"/>
                </a:solidFill>
              </a:rPr>
              <a:t> stilato da </a:t>
            </a:r>
            <a:r>
              <a:rPr lang="it-IT" sz="1100" b="1" err="1">
                <a:solidFill>
                  <a:schemeClr val="bg1"/>
                </a:solidFill>
              </a:rPr>
              <a:t>GoDaddy</a:t>
            </a:r>
            <a:r>
              <a:rPr lang="it-IT" sz="1100" b="1">
                <a:solidFill>
                  <a:schemeClr val="bg1"/>
                </a:solidFill>
              </a:rPr>
              <a:t>.</a:t>
            </a:r>
            <a:r>
              <a:rPr lang="it-IT" sz="1100">
                <a:solidFill>
                  <a:schemeClr val="bg1"/>
                </a:solidFill>
              </a:rPr>
              <a:t> L’analisi ha preso in considerazione 4.000 realtà imprenditoriali in tutto il Paese, di </a:t>
            </a:r>
            <a:r>
              <a:rPr lang="it-IT" sz="1100" b="1" u="sng">
                <a:solidFill>
                  <a:schemeClr val="bg1"/>
                </a:solidFill>
              </a:rPr>
              <a:t>micro, piccole e medie dimensioni</a:t>
            </a:r>
            <a:endParaRPr lang="it-IT" sz="1100" b="1" u="sng">
              <a:solidFill>
                <a:schemeClr val="bg1"/>
              </a:solidFill>
              <a:effectLst/>
              <a:cs typeface="Calibri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B49441E-6596-40FE-8BF0-7BB4722E5DF9}"/>
              </a:ext>
            </a:extLst>
          </p:cNvPr>
          <p:cNvSpPr/>
          <p:nvPr/>
        </p:nvSpPr>
        <p:spPr>
          <a:xfrm>
            <a:off x="4948125" y="4774333"/>
            <a:ext cx="6485140" cy="1046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 Sans" panose="02020503040602060503" pitchFamily="18" charset="0"/>
              </a:rPr>
              <a:t>Migliorare</a:t>
            </a:r>
            <a:r>
              <a:rPr lang="en-GB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 Sans" panose="02020503040602060503" pitchFamily="18" charset="0"/>
              </a:rPr>
              <a:t> UX Online e Offline</a:t>
            </a:r>
            <a:endParaRPr lang="en-GB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 Sans" panose="020205030406020605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002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C81960A7-B913-4A4E-8D31-2CDA16453A63}"/>
              </a:ext>
            </a:extLst>
          </p:cNvPr>
          <p:cNvSpPr/>
          <p:nvPr/>
        </p:nvSpPr>
        <p:spPr>
          <a:xfrm>
            <a:off x="6332199" y="1038040"/>
            <a:ext cx="5539564" cy="50260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47E400E-D539-490A-A0FB-1C69B1F2B8AA}"/>
              </a:ext>
            </a:extLst>
          </p:cNvPr>
          <p:cNvSpPr/>
          <p:nvPr/>
        </p:nvSpPr>
        <p:spPr>
          <a:xfrm>
            <a:off x="660334" y="1024569"/>
            <a:ext cx="5539564" cy="50260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egnaposto testo 3">
            <a:extLst>
              <a:ext uri="{FF2B5EF4-FFF2-40B4-BE49-F238E27FC236}">
                <a16:creationId xmlns:a16="http://schemas.microsoft.com/office/drawing/2014/main" id="{5BCFEDF7-A3E9-4680-8311-2562757DF7FE}"/>
              </a:ext>
            </a:extLst>
          </p:cNvPr>
          <p:cNvSpPr txBox="1">
            <a:spLocks/>
          </p:cNvSpPr>
          <p:nvPr/>
        </p:nvSpPr>
        <p:spPr>
          <a:xfrm>
            <a:off x="239412" y="5283669"/>
            <a:ext cx="841845" cy="244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350" algn="ctr"/>
            <a:r>
              <a:rPr lang="it-IT" sz="700">
                <a:solidFill>
                  <a:schemeClr val="bg1"/>
                </a:solidFill>
                <a:latin typeface="Montserrat" pitchFamily="2" charset="77"/>
              </a:rPr>
              <a:t>al mese</a:t>
            </a:r>
          </a:p>
          <a:p>
            <a:pPr marL="6350" algn="ctr"/>
            <a:r>
              <a:rPr lang="it-IT" sz="700">
                <a:solidFill>
                  <a:schemeClr val="bg1"/>
                </a:solidFill>
                <a:latin typeface="Montserrat" pitchFamily="2" charset="77"/>
              </a:rPr>
              <a:t>e un anticipo di 144€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25B11A6-685C-4B0F-9F4A-E9169315B185}"/>
              </a:ext>
            </a:extLst>
          </p:cNvPr>
          <p:cNvSpPr txBox="1"/>
          <p:nvPr/>
        </p:nvSpPr>
        <p:spPr>
          <a:xfrm>
            <a:off x="3107162" y="1968763"/>
            <a:ext cx="290756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Il </a:t>
            </a:r>
            <a:r>
              <a:rPr lang="en-GB" err="1">
                <a:solidFill>
                  <a:schemeClr val="accent1">
                    <a:lumMod val="75000"/>
                  </a:schemeClr>
                </a:solidFill>
              </a:rPr>
              <a:t>sito</a:t>
            </a:r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 web </a:t>
            </a:r>
            <a:r>
              <a:rPr lang="en-GB" err="1">
                <a:solidFill>
                  <a:schemeClr val="accent1">
                    <a:lumMod val="75000"/>
                  </a:schemeClr>
                </a:solidFill>
              </a:rPr>
              <a:t>deve</a:t>
            </a:r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convincere</a:t>
            </a:r>
            <a:r>
              <a:rPr lang="en-GB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GB" b="1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compiere</a:t>
            </a:r>
            <a:r>
              <a:rPr lang="en-GB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una </a:t>
            </a:r>
            <a:r>
              <a:rPr lang="en-GB" b="1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azione</a:t>
            </a:r>
            <a:r>
              <a:rPr lang="en-GB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</a:t>
            </a:r>
            <a:r>
              <a:rPr lang="en-GB" b="1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trasformare</a:t>
            </a:r>
            <a:r>
              <a:rPr lang="en-GB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visitatori</a:t>
            </a:r>
            <a:r>
              <a:rPr lang="en-GB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GB" b="1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fatturato</a:t>
            </a:r>
            <a:endParaRPr lang="en-GB" b="1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err="1">
                <a:solidFill>
                  <a:schemeClr val="accent1">
                    <a:lumMod val="75000"/>
                  </a:schemeClr>
                </a:solidFill>
              </a:rPr>
              <a:t>Deve</a:t>
            </a:r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err="1">
                <a:solidFill>
                  <a:schemeClr val="accent1">
                    <a:lumMod val="75000"/>
                  </a:schemeClr>
                </a:solidFill>
              </a:rPr>
              <a:t>avere</a:t>
            </a:r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 un </a:t>
            </a:r>
            <a:r>
              <a:rPr lang="en-GB" b="1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obiettivo</a:t>
            </a:r>
            <a:r>
              <a:rPr lang="en-GB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chiaro</a:t>
            </a:r>
            <a:endParaRPr lang="en-GB" b="1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err="1">
                <a:solidFill>
                  <a:schemeClr val="accent1">
                    <a:lumMod val="75000"/>
                  </a:schemeClr>
                </a:solidFill>
              </a:rPr>
              <a:t>Deve</a:t>
            </a:r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err="1">
                <a:solidFill>
                  <a:schemeClr val="accent1">
                    <a:lumMod val="75000"/>
                  </a:schemeClr>
                </a:solidFill>
              </a:rPr>
              <a:t>essere</a:t>
            </a:r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err="1">
                <a:solidFill>
                  <a:schemeClr val="accent1">
                    <a:lumMod val="75000"/>
                  </a:schemeClr>
                </a:solidFill>
              </a:rPr>
              <a:t>realizzato</a:t>
            </a:r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 per una </a:t>
            </a:r>
            <a:r>
              <a:rPr lang="en-GB" err="1">
                <a:solidFill>
                  <a:schemeClr val="accent1">
                    <a:lumMod val="75000"/>
                  </a:schemeClr>
                </a:solidFill>
              </a:rPr>
              <a:t>sua</a:t>
            </a:r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err="1">
                <a:solidFill>
                  <a:schemeClr val="accent1">
                    <a:lumMod val="75000"/>
                  </a:schemeClr>
                </a:solidFill>
              </a:rPr>
              <a:t>ricercabilità</a:t>
            </a:r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err="1">
                <a:solidFill>
                  <a:schemeClr val="accent1">
                    <a:lumMod val="75000"/>
                  </a:schemeClr>
                </a:solidFill>
              </a:rPr>
              <a:t>immediata</a:t>
            </a:r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(SEO)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err="1">
                <a:solidFill>
                  <a:schemeClr val="accent1">
                    <a:lumMod val="75000"/>
                  </a:schemeClr>
                </a:solidFill>
              </a:rPr>
              <a:t>Deve</a:t>
            </a:r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err="1">
                <a:solidFill>
                  <a:schemeClr val="accent1">
                    <a:lumMod val="75000"/>
                  </a:schemeClr>
                </a:solidFill>
              </a:rPr>
              <a:t>essere</a:t>
            </a:r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err="1">
                <a:solidFill>
                  <a:schemeClr val="accent1">
                    <a:lumMod val="75000"/>
                  </a:schemeClr>
                </a:solidFill>
              </a:rPr>
              <a:t>veloce</a:t>
            </a:r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 ed </a:t>
            </a:r>
            <a:r>
              <a:rPr lang="en-GB" b="1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adatto</a:t>
            </a:r>
            <a:r>
              <a:rPr lang="en-GB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 una </a:t>
            </a:r>
            <a:r>
              <a:rPr lang="en-GB" b="1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fruizione</a:t>
            </a:r>
            <a:r>
              <a:rPr lang="en-GB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smartphone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E4F7F47-7300-4F87-837A-7C7482557286}"/>
              </a:ext>
            </a:extLst>
          </p:cNvPr>
          <p:cNvSpPr txBox="1"/>
          <p:nvPr/>
        </p:nvSpPr>
        <p:spPr>
          <a:xfrm>
            <a:off x="8606956" y="1937830"/>
            <a:ext cx="3129324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err="1">
                <a:solidFill>
                  <a:schemeClr val="accent1">
                    <a:lumMod val="75000"/>
                  </a:schemeClr>
                </a:solidFill>
              </a:rPr>
              <a:t>Vendere</a:t>
            </a:r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 online </a:t>
            </a:r>
            <a:r>
              <a:rPr lang="en-GB" b="1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</a:t>
            </a:r>
            <a:r>
              <a:rPr lang="en-GB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</a:t>
            </a:r>
            <a:r>
              <a:rPr lang="en-GB" b="1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porte</a:t>
            </a:r>
            <a:r>
              <a:rPr lang="en-GB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GB" b="1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tuo</a:t>
            </a:r>
            <a:r>
              <a:rPr lang="en-GB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negozio</a:t>
            </a:r>
            <a:r>
              <a:rPr lang="en-GB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err="1">
                <a:solidFill>
                  <a:schemeClr val="accent1">
                    <a:lumMod val="75000"/>
                  </a:schemeClr>
                </a:solidFill>
              </a:rPr>
              <a:t>dei</a:t>
            </a:r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err="1">
                <a:solidFill>
                  <a:schemeClr val="accent1">
                    <a:lumMod val="75000"/>
                  </a:schemeClr>
                </a:solidFill>
              </a:rPr>
              <a:t>tuoi</a:t>
            </a:r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err="1">
                <a:solidFill>
                  <a:schemeClr val="accent1">
                    <a:lumMod val="75000"/>
                  </a:schemeClr>
                </a:solidFill>
              </a:rPr>
              <a:t>prodotti</a:t>
            </a:r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GB" err="1">
                <a:solidFill>
                  <a:schemeClr val="accent1">
                    <a:lumMod val="75000"/>
                  </a:schemeClr>
                </a:solidFill>
              </a:rPr>
              <a:t>servizi</a:t>
            </a:r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GB" b="1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tutti</a:t>
            </a:r>
            <a:r>
              <a:rPr lang="en-GB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senza </a:t>
            </a:r>
            <a:r>
              <a:rPr lang="en-GB" b="1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alcun</a:t>
            </a:r>
            <a:r>
              <a:rPr lang="en-GB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vincolo</a:t>
            </a:r>
            <a:r>
              <a:rPr lang="en-GB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spaziale</a:t>
            </a:r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 in breve tempo </a:t>
            </a:r>
            <a:r>
              <a:rPr lang="en-GB" b="1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pronti</a:t>
            </a:r>
            <a:r>
              <a:rPr lang="en-GB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GB" b="1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generare</a:t>
            </a:r>
            <a:r>
              <a:rPr lang="en-GB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vendite</a:t>
            </a:r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en-GB" b="1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1CD6097-552D-419D-854A-9298746EFEF9}"/>
              </a:ext>
            </a:extLst>
          </p:cNvPr>
          <p:cNvSpPr txBox="1"/>
          <p:nvPr/>
        </p:nvSpPr>
        <p:spPr>
          <a:xfrm>
            <a:off x="888721" y="1143505"/>
            <a:ext cx="4544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latin typeface="TIM Sans" panose="02020503040602060503" pitchFamily="18" charset="0"/>
              </a:rPr>
              <a:t>Il </a:t>
            </a:r>
            <a:r>
              <a:rPr lang="en-GB" sz="2000" b="1" err="1">
                <a:latin typeface="TIM Sans" panose="02020503040602060503" pitchFamily="18" charset="0"/>
              </a:rPr>
              <a:t>tuo</a:t>
            </a:r>
            <a:r>
              <a:rPr lang="en-GB" sz="2000" b="1">
                <a:latin typeface="TIM Sans" panose="02020503040602060503" pitchFamily="18" charset="0"/>
              </a:rPr>
              <a:t> </a:t>
            </a:r>
            <a:r>
              <a:rPr lang="en-GB" sz="2000" b="1" err="1">
                <a:latin typeface="TIM Sans" panose="02020503040602060503" pitchFamily="18" charset="0"/>
              </a:rPr>
              <a:t>Sito</a:t>
            </a:r>
            <a:endParaRPr lang="en-GB" sz="2000" b="1">
              <a:latin typeface="TIM Sans" panose="02020503040602060503" pitchFamily="18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E1C7DE6-8053-41D3-B826-DD39B4C8A3FF}"/>
              </a:ext>
            </a:extLst>
          </p:cNvPr>
          <p:cNvSpPr txBox="1"/>
          <p:nvPr/>
        </p:nvSpPr>
        <p:spPr>
          <a:xfrm>
            <a:off x="6453114" y="1136413"/>
            <a:ext cx="4544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latin typeface="TIM Sans" panose="02020503040602060503" pitchFamily="18" charset="0"/>
              </a:rPr>
              <a:t>Il </a:t>
            </a:r>
            <a:r>
              <a:rPr lang="en-GB" sz="2000" b="1" err="1">
                <a:latin typeface="TIM Sans" panose="02020503040602060503" pitchFamily="18" charset="0"/>
              </a:rPr>
              <a:t>tuo</a:t>
            </a:r>
            <a:r>
              <a:rPr lang="en-GB" sz="2000" b="1">
                <a:latin typeface="TIM Sans" panose="02020503040602060503" pitchFamily="18" charset="0"/>
              </a:rPr>
              <a:t> E-Commerce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8531B3FE-3F05-45FA-9345-75E71E7B84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353"/>
          <a:stretch/>
        </p:blipFill>
        <p:spPr>
          <a:xfrm>
            <a:off x="920620" y="2358182"/>
            <a:ext cx="1737714" cy="3313847"/>
          </a:xfrm>
          <a:prstGeom prst="rect">
            <a:avLst/>
          </a:prstGeom>
        </p:spPr>
      </p:pic>
      <p:grpSp>
        <p:nvGrpSpPr>
          <p:cNvPr id="22" name="Gruppo 21">
            <a:extLst>
              <a:ext uri="{FF2B5EF4-FFF2-40B4-BE49-F238E27FC236}">
                <a16:creationId xmlns:a16="http://schemas.microsoft.com/office/drawing/2014/main" id="{C88D77B9-5782-44B3-923F-6B7D9C3BA881}"/>
              </a:ext>
            </a:extLst>
          </p:cNvPr>
          <p:cNvGrpSpPr/>
          <p:nvPr/>
        </p:nvGrpSpPr>
        <p:grpSpPr>
          <a:xfrm>
            <a:off x="685469" y="1806597"/>
            <a:ext cx="2213009" cy="4207727"/>
            <a:chOff x="1186362" y="430704"/>
            <a:chExt cx="2213009" cy="4207727"/>
          </a:xfrm>
        </p:grpSpPr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A4ED150A-5390-4735-B241-9ADF42171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6362" y="430704"/>
              <a:ext cx="2213009" cy="4207727"/>
            </a:xfrm>
            <a:prstGeom prst="rect">
              <a:avLst/>
            </a:prstGeom>
          </p:spPr>
        </p:pic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D7CCF643-DC95-470E-92EA-6477688D6119}"/>
                </a:ext>
              </a:extLst>
            </p:cNvPr>
            <p:cNvSpPr txBox="1"/>
            <p:nvPr/>
          </p:nvSpPr>
          <p:spPr>
            <a:xfrm>
              <a:off x="1650319" y="802311"/>
              <a:ext cx="128509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800" err="1"/>
                <a:t>Seaside</a:t>
              </a:r>
              <a:r>
                <a:rPr lang="it-IT" sz="800"/>
                <a:t> hotel</a:t>
              </a:r>
            </a:p>
          </p:txBody>
        </p:sp>
      </p:grpSp>
      <p:pic>
        <p:nvPicPr>
          <p:cNvPr id="25" name="Immagine 24">
            <a:extLst>
              <a:ext uri="{FF2B5EF4-FFF2-40B4-BE49-F238E27FC236}">
                <a16:creationId xmlns:a16="http://schemas.microsoft.com/office/drawing/2014/main" id="{986A03A4-5704-4C43-A2E9-0931CBBBC8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830"/>
          <a:stretch/>
        </p:blipFill>
        <p:spPr>
          <a:xfrm>
            <a:off x="6660108" y="2393648"/>
            <a:ext cx="1728148" cy="2968657"/>
          </a:xfrm>
          <a:prstGeom prst="rect">
            <a:avLst/>
          </a:prstGeom>
        </p:spPr>
      </p:pic>
      <p:grpSp>
        <p:nvGrpSpPr>
          <p:cNvPr id="26" name="Gruppo 25">
            <a:extLst>
              <a:ext uri="{FF2B5EF4-FFF2-40B4-BE49-F238E27FC236}">
                <a16:creationId xmlns:a16="http://schemas.microsoft.com/office/drawing/2014/main" id="{C1A0F28A-8371-4E5E-AD08-352972164ED5}"/>
              </a:ext>
            </a:extLst>
          </p:cNvPr>
          <p:cNvGrpSpPr/>
          <p:nvPr/>
        </p:nvGrpSpPr>
        <p:grpSpPr>
          <a:xfrm>
            <a:off x="6414851" y="1829904"/>
            <a:ext cx="2213009" cy="4207727"/>
            <a:chOff x="1186362" y="430704"/>
            <a:chExt cx="2213009" cy="4207727"/>
          </a:xfrm>
        </p:grpSpPr>
        <p:pic>
          <p:nvPicPr>
            <p:cNvPr id="27" name="Immagine 26">
              <a:extLst>
                <a:ext uri="{FF2B5EF4-FFF2-40B4-BE49-F238E27FC236}">
                  <a16:creationId xmlns:a16="http://schemas.microsoft.com/office/drawing/2014/main" id="{8BE6242B-50B5-490C-AB21-2B848B70A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6362" y="430704"/>
              <a:ext cx="2213009" cy="4207727"/>
            </a:xfrm>
            <a:prstGeom prst="rect">
              <a:avLst/>
            </a:prstGeom>
          </p:spPr>
        </p:pic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270A096A-F232-4ECC-B2B9-727E9D41787C}"/>
                </a:ext>
              </a:extLst>
            </p:cNvPr>
            <p:cNvSpPr txBox="1"/>
            <p:nvPr/>
          </p:nvSpPr>
          <p:spPr>
            <a:xfrm>
              <a:off x="1650319" y="802311"/>
              <a:ext cx="128509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800"/>
                <a:t>occhiali da sole</a:t>
              </a:r>
            </a:p>
          </p:txBody>
        </p:sp>
      </p:grpSp>
      <p:sp>
        <p:nvSpPr>
          <p:cNvPr id="17" name="Google Shape;2349;p176">
            <a:extLst>
              <a:ext uri="{FF2B5EF4-FFF2-40B4-BE49-F238E27FC236}">
                <a16:creationId xmlns:a16="http://schemas.microsoft.com/office/drawing/2014/main" id="{DD4879CC-E53C-411F-AD27-6CBC09A1B8A1}"/>
              </a:ext>
            </a:extLst>
          </p:cNvPr>
          <p:cNvSpPr txBox="1"/>
          <p:nvPr/>
        </p:nvSpPr>
        <p:spPr>
          <a:xfrm>
            <a:off x="774278" y="452443"/>
            <a:ext cx="2966483" cy="49938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rgbClr val="134193"/>
                </a:solidFill>
                <a:effectLst/>
                <a:uLnTx/>
                <a:uFillTx/>
                <a:latin typeface="TIM Sans" panose="02020503040602060503" pitchFamily="18" charset="0"/>
                <a:ea typeface="+mj-ea"/>
                <a:cs typeface="+mj-cs"/>
              </a:defRPr>
            </a:lvl1pPr>
          </a:lstStyle>
          <a:p>
            <a:r>
              <a:rPr lang="it-IT" sz="2800"/>
              <a:t>Presenza online</a:t>
            </a:r>
            <a:endParaRPr sz="2800">
              <a:sym typeface="Roboto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1C56937-8E47-4043-9F71-CF725BA6EC80}"/>
              </a:ext>
            </a:extLst>
          </p:cNvPr>
          <p:cNvSpPr txBox="1"/>
          <p:nvPr/>
        </p:nvSpPr>
        <p:spPr>
          <a:xfrm>
            <a:off x="8868566" y="5343834"/>
            <a:ext cx="2637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>
                <a:latin typeface="Montserrat Light" pitchFamily="2" charset="77"/>
              </a:rPr>
              <a:t>%PMI – trend PreCovid-19: tasso di crescita 2015-2019 -Elaborazione Ufficio Studi Confartigianato su dati Commissione Europea, Istat e aggiornamento survey «Effetti del coronavirus sulle  PMI»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9A513E55-5EBD-4556-B264-16D0DA288C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2384" y="4062203"/>
            <a:ext cx="2712264" cy="121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01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igCMtUQsqUEO5mGExf8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DE33DF9D4B40409A11F6ECEE1AB7B8" ma:contentTypeVersion="2" ma:contentTypeDescription="Create a new document." ma:contentTypeScope="" ma:versionID="150e03d151535b452852f005959e0505">
  <xsd:schema xmlns:xsd="http://www.w3.org/2001/XMLSchema" xmlns:xs="http://www.w3.org/2001/XMLSchema" xmlns:p="http://schemas.microsoft.com/office/2006/metadata/properties" xmlns:ns2="e0b6bb41-5d21-41da-b141-4d0ad79ea9d6" targetNamespace="http://schemas.microsoft.com/office/2006/metadata/properties" ma:root="true" ma:fieldsID="eaf43c11b63a878a9799135ad5e1a8e7" ns2:_="">
    <xsd:import namespace="e0b6bb41-5d21-41da-b141-4d0ad79ea9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b6bb41-5d21-41da-b141-4d0ad79ea9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8556C4-A5BF-4624-BE56-5113A5A7928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e0b6bb41-5d21-41da-b141-4d0ad79ea9d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29B2775-9277-47C8-A5E2-1285DD80E67A}">
  <ds:schemaRefs>
    <ds:schemaRef ds:uri="e0b6bb41-5d21-41da-b141-4d0ad79ea9d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BE67ACE-5667-41E9-B794-B8126940A4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960</Words>
  <Application>Microsoft Office PowerPoint</Application>
  <PresentationFormat>Widescreen</PresentationFormat>
  <Paragraphs>146</Paragraphs>
  <Slides>15</Slides>
  <Notes>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32" baseType="lpstr">
      <vt:lpstr>Arial</vt:lpstr>
      <vt:lpstr>Calibri</vt:lpstr>
      <vt:lpstr>Calibri Light</vt:lpstr>
      <vt:lpstr>CopyrightKlimTypeFoundry-NotLicensedforDesktopUse</vt:lpstr>
      <vt:lpstr>gotham_htflight</vt:lpstr>
      <vt:lpstr>Montserrat</vt:lpstr>
      <vt:lpstr>Montserrat Light</vt:lpstr>
      <vt:lpstr>Montserrat SemiBold</vt:lpstr>
      <vt:lpstr>Roboto</vt:lpstr>
      <vt:lpstr>Rockwell</vt:lpstr>
      <vt:lpstr>Segoe UI</vt:lpstr>
      <vt:lpstr>TIM Sans</vt:lpstr>
      <vt:lpstr>TIM Sans Medium</vt:lpstr>
      <vt:lpstr>TIMSans-Heavy</vt:lpstr>
      <vt:lpstr>Wingdings</vt:lpstr>
      <vt:lpstr>1_Tema di Office</vt:lpstr>
      <vt:lpstr>think-cell Slide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Veroli Silvia</dc:creator>
  <cp:lastModifiedBy>Pagliari Francesco</cp:lastModifiedBy>
  <cp:revision>1</cp:revision>
  <dcterms:created xsi:type="dcterms:W3CDTF">2020-06-15T08:55:26Z</dcterms:created>
  <dcterms:modified xsi:type="dcterms:W3CDTF">2020-07-27T14:41:05Z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0x01010045DE33DF9D4B40409A11F6ECEE1AB7B8</vt:lpwstr>
  </property>
</Properties>
</file>