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2.xml" ContentType="application/vnd.openxmlformats-officedocument.presentationml.notesSlide+xml"/>
  <Override PartName="/ppt/charts/chart6.xml" ContentType="application/vnd.openxmlformats-officedocument.drawingml.chart+xml"/>
  <Override PartName="/ppt/theme/themeOverride1.xml" ContentType="application/vnd.openxmlformats-officedocument.themeOverride+xml"/>
  <Override PartName="/ppt/charts/chart7.xml" ContentType="application/vnd.openxmlformats-officedocument.drawingml.chart+xml"/>
  <Override PartName="/ppt/theme/themeOverride2.xml" ContentType="application/vnd.openxmlformats-officedocument.themeOverride+xml"/>
  <Override PartName="/ppt/charts/chart8.xml" ContentType="application/vnd.openxmlformats-officedocument.drawingml.chart+xml"/>
  <Override PartName="/ppt/theme/themeOverride3.xml" ContentType="application/vnd.openxmlformats-officedocument.themeOverride+xml"/>
  <Override PartName="/ppt/charts/chart9.xml" ContentType="application/vnd.openxmlformats-officedocument.drawingml.chart+xml"/>
  <Override PartName="/ppt/theme/themeOverride4.xml" ContentType="application/vnd.openxmlformats-officedocument.themeOverride+xml"/>
  <Override PartName="/ppt/charts/chart10.xml" ContentType="application/vnd.openxmlformats-officedocument.drawingml.chart+xml"/>
  <Override PartName="/ppt/theme/themeOverride5.xml" ContentType="application/vnd.openxmlformats-officedocument.themeOverride+xml"/>
  <Override PartName="/ppt/charts/chart11.xml" ContentType="application/vnd.openxmlformats-officedocument.drawingml.chart+xml"/>
  <Override PartName="/ppt/theme/themeOverride6.xml" ContentType="application/vnd.openxmlformats-officedocument.themeOverride+xml"/>
  <Override PartName="/ppt/notesSlides/notesSlide3.xml" ContentType="application/vnd.openxmlformats-officedocument.presentationml.notesSlide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notesSlides/notesSlide4.xml" ContentType="application/vnd.openxmlformats-officedocument.presentationml.notesSlide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theme/themeOverride7.xml" ContentType="application/vnd.openxmlformats-officedocument.themeOverride+xml"/>
  <Override PartName="/ppt/charts/chart23.xml" ContentType="application/vnd.openxmlformats-officedocument.drawingml.chart+xml"/>
  <Override PartName="/ppt/theme/themeOverride8.xml" ContentType="application/vnd.openxmlformats-officedocument.themeOverride+xml"/>
  <Override PartName="/ppt/charts/chart24.xml" ContentType="application/vnd.openxmlformats-officedocument.drawingml.chart+xml"/>
  <Override PartName="/ppt/theme/themeOverride9.xml" ContentType="application/vnd.openxmlformats-officedocument.themeOverride+xml"/>
  <Override PartName="/ppt/charts/chart25.xml" ContentType="application/vnd.openxmlformats-officedocument.drawingml.chart+xml"/>
  <Override PartName="/ppt/theme/themeOverride10.xml" ContentType="application/vnd.openxmlformats-officedocument.themeOverride+xml"/>
  <Override PartName="/ppt/charts/chart26.xml" ContentType="application/vnd.openxmlformats-officedocument.drawingml.chart+xml"/>
  <Override PartName="/ppt/theme/themeOverride11.xml" ContentType="application/vnd.openxmlformats-officedocument.themeOverride+xml"/>
  <Override PartName="/ppt/charts/chart27.xml" ContentType="application/vnd.openxmlformats-officedocument.drawingml.chart+xml"/>
  <Override PartName="/ppt/theme/themeOverride12.xml" ContentType="application/vnd.openxmlformats-officedocument.themeOverride+xml"/>
  <Override PartName="/ppt/charts/chart28.xml" ContentType="application/vnd.openxmlformats-officedocument.drawingml.chart+xml"/>
  <Override PartName="/ppt/theme/themeOverride13.xml" ContentType="application/vnd.openxmlformats-officedocument.themeOverride+xml"/>
  <Override PartName="/ppt/notesSlides/notesSlide5.xml" ContentType="application/vnd.openxmlformats-officedocument.presentationml.notesSlide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58" r:id="rId3"/>
    <p:sldId id="15368350" r:id="rId4"/>
    <p:sldId id="263" r:id="rId5"/>
    <p:sldId id="264" r:id="rId6"/>
    <p:sldId id="265" r:id="rId7"/>
    <p:sldId id="260" r:id="rId8"/>
    <p:sldId id="15368351" r:id="rId9"/>
    <p:sldId id="261" r:id="rId10"/>
    <p:sldId id="15368352" r:id="rId11"/>
    <p:sldId id="259" r:id="rId1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800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17"/>
    <p:restoredTop sz="94649"/>
  </p:normalViewPr>
  <p:slideViewPr>
    <p:cSldViewPr snapToGrid="0">
      <p:cViewPr varScale="1">
        <p:scale>
          <a:sx n="48" d="100"/>
          <a:sy n="48" d="100"/>
        </p:scale>
        <p:origin x="1040" y="23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Foglio_di_lavoro_di_Microsoft_Excel9.xlsx"/><Relationship Id="rId1" Type="http://schemas.openxmlformats.org/officeDocument/2006/relationships/themeOverride" Target="../theme/themeOverride5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Foglio_di_lavoro_di_Microsoft_Excel10.xlsx"/><Relationship Id="rId1" Type="http://schemas.openxmlformats.org/officeDocument/2006/relationships/themeOverride" Target="../theme/themeOverride6.xm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14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15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16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17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18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1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19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20.xlsx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Foglio_di_lavoro_di_Microsoft_Excel21.xlsx"/><Relationship Id="rId1" Type="http://schemas.openxmlformats.org/officeDocument/2006/relationships/themeOverride" Target="../theme/themeOverride7.xml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Foglio_di_lavoro_di_Microsoft_Excel22.xlsx"/><Relationship Id="rId1" Type="http://schemas.openxmlformats.org/officeDocument/2006/relationships/themeOverride" Target="../theme/themeOverride8.xml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Foglio_di_lavoro_di_Microsoft_Excel23.xlsx"/><Relationship Id="rId1" Type="http://schemas.openxmlformats.org/officeDocument/2006/relationships/themeOverride" Target="../theme/themeOverride9.xml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Foglio_di_lavoro_di_Microsoft_Excel24.xlsx"/><Relationship Id="rId1" Type="http://schemas.openxmlformats.org/officeDocument/2006/relationships/themeOverride" Target="../theme/themeOverride10.xml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Foglio_di_lavoro_di_Microsoft_Excel25.xlsx"/><Relationship Id="rId1" Type="http://schemas.openxmlformats.org/officeDocument/2006/relationships/themeOverride" Target="../theme/themeOverride11.xml"/></Relationships>
</file>

<file path=ppt/charts/_rels/chart2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Foglio_di_lavoro_di_Microsoft_Excel26.xlsx"/><Relationship Id="rId1" Type="http://schemas.openxmlformats.org/officeDocument/2006/relationships/themeOverride" Target="../theme/themeOverride12.xml"/></Relationships>
</file>

<file path=ppt/charts/_rels/chart2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Foglio_di_lavoro_di_Microsoft_Excel27.xlsx"/><Relationship Id="rId1" Type="http://schemas.openxmlformats.org/officeDocument/2006/relationships/themeOverride" Target="../theme/themeOverride13.xml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28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2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29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30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31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32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33.xlsx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34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4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Foglio_di_lavoro_di_Microsoft_Excel5.xlsx"/><Relationship Id="rId1" Type="http://schemas.openxmlformats.org/officeDocument/2006/relationships/themeOverride" Target="../theme/themeOverride1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Foglio_di_lavoro_di_Microsoft_Excel6.xlsx"/><Relationship Id="rId1" Type="http://schemas.openxmlformats.org/officeDocument/2006/relationships/themeOverride" Target="../theme/themeOverride2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Foglio_di_lavoro_di_Microsoft_Excel7.xlsx"/><Relationship Id="rId1" Type="http://schemas.openxmlformats.org/officeDocument/2006/relationships/themeOverride" Target="../theme/themeOverride3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Foglio_di_lavoro_di_Microsoft_Excel8.xlsx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3690634310945188E-2"/>
          <c:y val="1.4336556206584277E-4"/>
          <c:w val="0.67069336986965666"/>
          <c:h val="0.9328427785251234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800" b="1" i="0">
                    <a:latin typeface="Calibri Light" panose="020F0302020204030204" pitchFamily="34" charset="0"/>
                    <a:cs typeface="Calibri Light" panose="020F0302020204030204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Foglio1!$A$2:$A$11</c:f>
              <c:strCache>
                <c:ptCount val="10"/>
                <c:pt idx="0">
                  <c:v>Rapporto qualità/prezzo</c:v>
                </c:pt>
                <c:pt idx="1">
                  <c:v>Interesse per la cultura (musei, monumenti, mostre...)</c:v>
                </c:pt>
                <c:pt idx="2">
                  <c:v>Comfort e facilità di raggiungimento/spostamento</c:v>
                </c:pt>
                <c:pt idx="3">
                  <c:v>Percorsi enogastronomici</c:v>
                </c:pt>
                <c:pt idx="4">
                  <c:v>La possibilità di poter effettuare esperienze uniche a contatto con la natura</c:v>
                </c:pt>
                <c:pt idx="5">
                  <c:v>Interesse per il paesaggio</c:v>
                </c:pt>
                <c:pt idx="6">
                  <c:v>Divertimento e vita notturna</c:v>
                </c:pt>
                <c:pt idx="7">
                  <c:v>Considerazione dei principi di sostenibilità (mobilità sostenibile...)</c:v>
                </c:pt>
                <c:pt idx="8">
                  <c:v>Possibilità di fare shopping</c:v>
                </c:pt>
                <c:pt idx="9">
                  <c:v>Altro</c:v>
                </c:pt>
              </c:strCache>
            </c:strRef>
          </c:cat>
          <c:val>
            <c:numRef>
              <c:f>Foglio1!$B$2:$B$11</c:f>
              <c:numCache>
                <c:formatCode>0%</c:formatCode>
                <c:ptCount val="10"/>
                <c:pt idx="0">
                  <c:v>0.55799999999999994</c:v>
                </c:pt>
                <c:pt idx="1">
                  <c:v>0.26500000000000001</c:v>
                </c:pt>
                <c:pt idx="2">
                  <c:v>0.20899999999999999</c:v>
                </c:pt>
                <c:pt idx="3">
                  <c:v>0.14000000000000001</c:v>
                </c:pt>
                <c:pt idx="4">
                  <c:v>9.6999999999999989E-2</c:v>
                </c:pt>
                <c:pt idx="5">
                  <c:v>0.28300000000000003</c:v>
                </c:pt>
                <c:pt idx="6">
                  <c:v>0.115</c:v>
                </c:pt>
                <c:pt idx="7">
                  <c:v>3.7000000000000005E-2</c:v>
                </c:pt>
                <c:pt idx="8">
                  <c:v>7.8E-2</c:v>
                </c:pt>
                <c:pt idx="9">
                  <c:v>1.6E-2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FC-CD41-A9A9-E05ADD39A1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1329738368"/>
        <c:axId val="1329744896"/>
      </c:barChart>
      <c:catAx>
        <c:axId val="1329738368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one"/>
        <c:crossAx val="1329744896"/>
        <c:crosses val="autoZero"/>
        <c:auto val="1"/>
        <c:lblAlgn val="ctr"/>
        <c:lblOffset val="100"/>
        <c:noMultiLvlLbl val="0"/>
      </c:catAx>
      <c:valAx>
        <c:axId val="1329744896"/>
        <c:scaling>
          <c:orientation val="minMax"/>
          <c:max val="1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1329738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it-IT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7008025997501059"/>
          <c:y val="6.7092148583685188E-2"/>
          <c:w val="0.56981726979031599"/>
          <c:h val="0.9329077198077004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FF5753"/>
            </a:solidFill>
            <a:ln w="22225" cap="rnd"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6039-44C3-8BE6-91E59059DC5C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6039-44C3-8BE6-91E59059DC5C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6039-44C3-8BE6-91E59059DC5C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6039-44C3-8BE6-91E59059DC5C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6039-44C3-8BE6-91E59059DC5C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6039-44C3-8BE6-91E59059DC5C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6039-44C3-8BE6-91E59059DC5C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6039-44C3-8BE6-91E59059DC5C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6039-44C3-8BE6-91E59059DC5C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6039-44C3-8BE6-91E59059DC5C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6039-44C3-8BE6-91E59059DC5C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6039-44C3-8BE6-91E59059DC5C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6039-44C3-8BE6-91E59059DC5C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6039-44C3-8BE6-91E59059DC5C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6039-44C3-8BE6-91E59059DC5C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6039-44C3-8BE6-91E59059DC5C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6039-44C3-8BE6-91E59059DC5C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1-6039-44C3-8BE6-91E59059DC5C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2-6039-44C3-8BE6-91E59059DC5C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Foglio1!$A$2:$A$7</c:f>
              <c:strCache>
                <c:ptCount val="6"/>
                <c:pt idx="0">
                  <c:v>Una settimana</c:v>
                </c:pt>
                <c:pt idx="1">
                  <c:v>15 giorni</c:v>
                </c:pt>
                <c:pt idx="2">
                  <c:v>Un mese</c:v>
                </c:pt>
                <c:pt idx="3">
                  <c:v>Due/tre mesi</c:v>
                </c:pt>
                <c:pt idx="4">
                  <c:v>Sei mesi</c:v>
                </c:pt>
                <c:pt idx="5">
                  <c:v>Più di 6 mesi</c:v>
                </c:pt>
              </c:strCache>
            </c:strRef>
          </c:cat>
          <c:val>
            <c:numRef>
              <c:f>Foglio1!$B$2:$B$7</c:f>
              <c:numCache>
                <c:formatCode>0%</c:formatCode>
                <c:ptCount val="6"/>
                <c:pt idx="0">
                  <c:v>7.2999999999999995E-2</c:v>
                </c:pt>
                <c:pt idx="1">
                  <c:v>4.9000000000000002E-2</c:v>
                </c:pt>
                <c:pt idx="2">
                  <c:v>0.17899999999999999</c:v>
                </c:pt>
                <c:pt idx="3">
                  <c:v>0.36299999999999999</c:v>
                </c:pt>
                <c:pt idx="4">
                  <c:v>0.17600000000000002</c:v>
                </c:pt>
                <c:pt idx="5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6039-44C3-8BE6-91E59059DC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686236096"/>
        <c:axId val="686245888"/>
      </c:barChart>
      <c:catAx>
        <c:axId val="686236096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686245888"/>
        <c:crosses val="autoZero"/>
        <c:auto val="1"/>
        <c:lblAlgn val="ctr"/>
        <c:lblOffset val="100"/>
        <c:noMultiLvlLbl val="0"/>
      </c:catAx>
      <c:valAx>
        <c:axId val="686245888"/>
        <c:scaling>
          <c:orientation val="minMax"/>
          <c:max val="1.1000000000000001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686236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200">
          <a:latin typeface="Raleway Medium" pitchFamily="2" charset="0"/>
        </a:defRPr>
      </a:pPr>
      <a:endParaRPr lang="it-IT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7008025997501059"/>
          <c:y val="6.7092148583685188E-2"/>
          <c:w val="0.56981726979031599"/>
          <c:h val="0.9329077198077004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5E5E5E"/>
            </a:solidFill>
            <a:ln w="22225" cap="rnd"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01E-A74C-99DF-E4660533897E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801E-A74C-99DF-E4660533897E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801E-A74C-99DF-E4660533897E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801E-A74C-99DF-E4660533897E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801E-A74C-99DF-E4660533897E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801E-A74C-99DF-E4660533897E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801E-A74C-99DF-E4660533897E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801E-A74C-99DF-E4660533897E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801E-A74C-99DF-E4660533897E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801E-A74C-99DF-E4660533897E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801E-A74C-99DF-E4660533897E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801E-A74C-99DF-E4660533897E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801E-A74C-99DF-E4660533897E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801E-A74C-99DF-E4660533897E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801E-A74C-99DF-E4660533897E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801E-A74C-99DF-E4660533897E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801E-A74C-99DF-E4660533897E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1-801E-A74C-99DF-E4660533897E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2-801E-A74C-99DF-E4660533897E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Foglio1!$A$2:$A$7</c:f>
              <c:strCache>
                <c:ptCount val="6"/>
                <c:pt idx="0">
                  <c:v>Una settimana</c:v>
                </c:pt>
                <c:pt idx="1">
                  <c:v>15 giorni</c:v>
                </c:pt>
                <c:pt idx="2">
                  <c:v>Un mese</c:v>
                </c:pt>
                <c:pt idx="3">
                  <c:v>Due/tre mesi</c:v>
                </c:pt>
                <c:pt idx="4">
                  <c:v>Sei mesi</c:v>
                </c:pt>
                <c:pt idx="5">
                  <c:v>Più di 6 mesi</c:v>
                </c:pt>
              </c:strCache>
            </c:strRef>
          </c:cat>
          <c:val>
            <c:numRef>
              <c:f>Foglio1!$B$2:$B$7</c:f>
              <c:numCache>
                <c:formatCode>0%</c:formatCode>
                <c:ptCount val="6"/>
                <c:pt idx="0">
                  <c:v>9.4E-2</c:v>
                </c:pt>
                <c:pt idx="1">
                  <c:v>0.108</c:v>
                </c:pt>
                <c:pt idx="2">
                  <c:v>0.182</c:v>
                </c:pt>
                <c:pt idx="3">
                  <c:v>0.32400000000000001</c:v>
                </c:pt>
                <c:pt idx="4">
                  <c:v>0.17899999999999999</c:v>
                </c:pt>
                <c:pt idx="5">
                  <c:v>0.112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801E-A74C-99DF-E466053389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686236096"/>
        <c:axId val="686245888"/>
      </c:barChart>
      <c:catAx>
        <c:axId val="686236096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686245888"/>
        <c:crosses val="autoZero"/>
        <c:auto val="1"/>
        <c:lblAlgn val="ctr"/>
        <c:lblOffset val="100"/>
        <c:noMultiLvlLbl val="0"/>
      </c:catAx>
      <c:valAx>
        <c:axId val="686245888"/>
        <c:scaling>
          <c:orientation val="minMax"/>
          <c:max val="1.1000000000000001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686236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200">
          <a:latin typeface="Raleway Medium" pitchFamily="2" charset="0"/>
        </a:defRPr>
      </a:pPr>
      <a:endParaRPr lang="it-IT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912609224792957E-2"/>
          <c:y val="1.4333632321751174E-4"/>
          <c:w val="0.67069336986965666"/>
          <c:h val="0.9328427785251234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Foglio1!$A$2:$A$11</c:f>
              <c:strCache>
                <c:ptCount val="10"/>
                <c:pt idx="0">
                  <c:v>Tramite siti web specializzati (AirB&amp;B, Booking.com, Trivago, Venere.com, HostelWorld)</c:v>
                </c:pt>
                <c:pt idx="1">
                  <c:v>Contattando direttamente la struttura ricettiva (hotel, albergo, ostello, campeggio...) per telefono, mail</c:v>
                </c:pt>
                <c:pt idx="2">
                  <c:v>Acquistando un pacchetto viaggio completo attraverso siti internet specializzati (volo+hotel es. Edreams)</c:v>
                </c:pt>
                <c:pt idx="3">
                  <c:v>Direttamente sul sito web della compagnia aerea</c:v>
                </c:pt>
                <c:pt idx="4">
                  <c:v>Direttamente sul sito web dell'alloggio (sito hotel...)</c:v>
                </c:pt>
                <c:pt idx="5">
                  <c:v>Attraverso l'agenzia di viaggi / tour operator (prenotazione non online)</c:v>
                </c:pt>
                <c:pt idx="6">
                  <c:v>Attraverso i motori di ricerca di prenotazione dei voli on line</c:v>
                </c:pt>
                <c:pt idx="7">
                  <c:v>Direttamente sul sito web dell'Azienda ferroviaria/bus</c:v>
                </c:pt>
                <c:pt idx="8">
                  <c:v>Attraverso i motori di ricerca di prenotazione dei biglietti del treno/bus</c:v>
                </c:pt>
                <c:pt idx="9">
                  <c:v>Altro/non ho prenotato io</c:v>
                </c:pt>
              </c:strCache>
            </c:strRef>
          </c:cat>
          <c:val>
            <c:numRef>
              <c:f>Foglio1!$B$2:$B$11</c:f>
              <c:numCache>
                <c:formatCode>0%</c:formatCode>
                <c:ptCount val="10"/>
                <c:pt idx="0">
                  <c:v>0.39</c:v>
                </c:pt>
                <c:pt idx="1">
                  <c:v>0.28999999999999998</c:v>
                </c:pt>
                <c:pt idx="2">
                  <c:v>0.14199999999999999</c:v>
                </c:pt>
                <c:pt idx="3">
                  <c:v>9.6999999999999989E-2</c:v>
                </c:pt>
                <c:pt idx="4">
                  <c:v>0.13600000000000001</c:v>
                </c:pt>
                <c:pt idx="5">
                  <c:v>0.183</c:v>
                </c:pt>
                <c:pt idx="6">
                  <c:v>9.4E-2</c:v>
                </c:pt>
                <c:pt idx="7">
                  <c:v>3.5000000000000003E-2</c:v>
                </c:pt>
                <c:pt idx="8">
                  <c:v>3.1E-2</c:v>
                </c:pt>
                <c:pt idx="9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A1-4EAB-9605-E4D8AB8A97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1329738368"/>
        <c:axId val="1329744896"/>
      </c:barChart>
      <c:catAx>
        <c:axId val="1329738368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one"/>
        <c:crossAx val="1329744896"/>
        <c:crosses val="autoZero"/>
        <c:auto val="1"/>
        <c:lblAlgn val="ctr"/>
        <c:lblOffset val="100"/>
        <c:noMultiLvlLbl val="0"/>
      </c:catAx>
      <c:valAx>
        <c:axId val="1329744896"/>
        <c:scaling>
          <c:orientation val="minMax"/>
          <c:max val="1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1329738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latin typeface="Raleway Medium" pitchFamily="2" charset="0"/>
        </a:defRPr>
      </a:pPr>
      <a:endParaRPr lang="it-IT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2.4051874398814455E-3"/>
          <c:w val="0.67069336986965666"/>
          <c:h val="0.9328427785251234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rgbClr val="6DA544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Foglio1!$A$2:$A$11</c:f>
              <c:strCache>
                <c:ptCount val="10"/>
                <c:pt idx="0">
                  <c:v>Tramite siti web specializzati (AirB&amp;B, Booking.com, Trivago, Venere.com, HostelWorld)</c:v>
                </c:pt>
                <c:pt idx="1">
                  <c:v>Contattando direttamente la struttura ricettiva (hotel, albergo, ostello, campeggio...) per telefono, mail</c:v>
                </c:pt>
                <c:pt idx="2">
                  <c:v>Acquistando un pacchetto viaggio completo attraverso siti internet specializzati (volo+hotel es. Edreams)</c:v>
                </c:pt>
                <c:pt idx="3">
                  <c:v>Direttamente sul sito web della compagnia aerea</c:v>
                </c:pt>
                <c:pt idx="4">
                  <c:v>Direttamente sul sito web dell'alloggio (sito hotel...)</c:v>
                </c:pt>
                <c:pt idx="5">
                  <c:v>Attraverso l'agenzia di viaggi / tour operator (prenotazione non online)</c:v>
                </c:pt>
                <c:pt idx="6">
                  <c:v>Attraverso i motori di ricerca di prenotazione dei voli on line</c:v>
                </c:pt>
                <c:pt idx="7">
                  <c:v>Direttamente sul sito web dell'Azienda ferroviaria/bus</c:v>
                </c:pt>
                <c:pt idx="8">
                  <c:v>Attraverso i motori di ricerca di prenotazione dei biglietti del treno/bus</c:v>
                </c:pt>
                <c:pt idx="9">
                  <c:v>Altro/non ho prenotato io</c:v>
                </c:pt>
              </c:strCache>
            </c:strRef>
          </c:cat>
          <c:val>
            <c:numRef>
              <c:f>Foglio1!$B$2:$B$11</c:f>
              <c:numCache>
                <c:formatCode>0%</c:formatCode>
                <c:ptCount val="10"/>
                <c:pt idx="0">
                  <c:v>0.52300000000000002</c:v>
                </c:pt>
                <c:pt idx="1">
                  <c:v>0.28300000000000003</c:v>
                </c:pt>
                <c:pt idx="2">
                  <c:v>0.31</c:v>
                </c:pt>
                <c:pt idx="3">
                  <c:v>0.10199999999999999</c:v>
                </c:pt>
                <c:pt idx="4">
                  <c:v>8.8000000000000009E-2</c:v>
                </c:pt>
                <c:pt idx="5">
                  <c:v>0.248</c:v>
                </c:pt>
                <c:pt idx="6">
                  <c:v>0.14300000000000002</c:v>
                </c:pt>
                <c:pt idx="7">
                  <c:v>3.7000000000000005E-2</c:v>
                </c:pt>
                <c:pt idx="8">
                  <c:v>4.4999999999999998E-2</c:v>
                </c:pt>
                <c:pt idx="9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2E-4C33-A4F3-C737FE1F25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1329750336"/>
        <c:axId val="1329738912"/>
      </c:barChart>
      <c:catAx>
        <c:axId val="1329750336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one"/>
        <c:crossAx val="1329738912"/>
        <c:crosses val="autoZero"/>
        <c:auto val="1"/>
        <c:lblAlgn val="ctr"/>
        <c:lblOffset val="100"/>
        <c:noMultiLvlLbl val="0"/>
      </c:catAx>
      <c:valAx>
        <c:axId val="1329738912"/>
        <c:scaling>
          <c:orientation val="minMax"/>
          <c:max val="1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1329750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latin typeface="Raleway Medium" pitchFamily="2" charset="0"/>
        </a:defRPr>
      </a:pPr>
      <a:endParaRPr lang="it-IT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159273071211308E-2"/>
          <c:y val="1.4344296375139878E-4"/>
          <c:w val="0.67069336986965666"/>
          <c:h val="0.9328427785251234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rgbClr val="8E001B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Foglio1!$A$2:$A$11</c:f>
              <c:strCache>
                <c:ptCount val="10"/>
                <c:pt idx="0">
                  <c:v>Tramite siti web specializzati (AirB&amp;B, Booking.com, Trivago, Venere.com, HostelWorld)</c:v>
                </c:pt>
                <c:pt idx="1">
                  <c:v>Contattando direttamente la struttura ricettiva (hotel, albergo, ostello, campeggio...) per telefono, mail</c:v>
                </c:pt>
                <c:pt idx="2">
                  <c:v>Acquistando un pacchetto viaggio completo attraverso siti internet specializzati (volo+hotel es. Edreams)</c:v>
                </c:pt>
                <c:pt idx="3">
                  <c:v>Direttamente sul sito web della compagnia aerea</c:v>
                </c:pt>
                <c:pt idx="4">
                  <c:v>Direttamente sul sito web dell'alloggio (sito hotel...)</c:v>
                </c:pt>
                <c:pt idx="5">
                  <c:v>Attraverso l'agenzia di viaggi / tour operator (prenotazione non online)</c:v>
                </c:pt>
                <c:pt idx="6">
                  <c:v>Attraverso i motori di ricerca di prenotazione dei voli on line</c:v>
                </c:pt>
                <c:pt idx="7">
                  <c:v>Direttamente sul sito web dell'Azienda ferroviaria/bus</c:v>
                </c:pt>
                <c:pt idx="8">
                  <c:v>Attraverso i motori di ricerca di prenotazione dei biglietti del treno/bus</c:v>
                </c:pt>
                <c:pt idx="9">
                  <c:v>Altro/non ho prenotato io</c:v>
                </c:pt>
              </c:strCache>
            </c:strRef>
          </c:cat>
          <c:val>
            <c:numRef>
              <c:f>Foglio1!$B$2:$B$11</c:f>
              <c:numCache>
                <c:formatCode>0%</c:formatCode>
                <c:ptCount val="10"/>
                <c:pt idx="0">
                  <c:v>0.496</c:v>
                </c:pt>
                <c:pt idx="1">
                  <c:v>0.253</c:v>
                </c:pt>
                <c:pt idx="2">
                  <c:v>0.18100000000000002</c:v>
                </c:pt>
                <c:pt idx="3">
                  <c:v>0.14699999999999999</c:v>
                </c:pt>
                <c:pt idx="4">
                  <c:v>0.11599999999999999</c:v>
                </c:pt>
                <c:pt idx="5">
                  <c:v>0.185</c:v>
                </c:pt>
                <c:pt idx="6">
                  <c:v>0.14699999999999999</c:v>
                </c:pt>
                <c:pt idx="7">
                  <c:v>4.4000000000000004E-2</c:v>
                </c:pt>
                <c:pt idx="8">
                  <c:v>0.08</c:v>
                </c:pt>
                <c:pt idx="9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89-4C96-9520-B5B0D1686C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1329743264"/>
        <c:axId val="1329747072"/>
      </c:barChart>
      <c:catAx>
        <c:axId val="1329743264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one"/>
        <c:crossAx val="1329747072"/>
        <c:crosses val="autoZero"/>
        <c:auto val="1"/>
        <c:lblAlgn val="ctr"/>
        <c:lblOffset val="100"/>
        <c:noMultiLvlLbl val="0"/>
      </c:catAx>
      <c:valAx>
        <c:axId val="1329747072"/>
        <c:scaling>
          <c:orientation val="minMax"/>
          <c:max val="1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1329743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latin typeface="Raleway Medium" pitchFamily="2" charset="0"/>
        </a:defRPr>
      </a:pPr>
      <a:endParaRPr lang="it-IT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914825934715044E-3"/>
          <c:y val="5.7834310894393426E-3"/>
          <c:w val="0.67069336986965666"/>
          <c:h val="0.9328427785251234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rgbClr val="DE193D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Foglio1!$A$2:$A$11</c:f>
              <c:strCache>
                <c:ptCount val="10"/>
                <c:pt idx="0">
                  <c:v>Tramite siti web specializzati (AirB&amp;B, Booking.com, Trivago, Venere.com, HostelWorld)</c:v>
                </c:pt>
                <c:pt idx="1">
                  <c:v>Contattando direttamente la struttura ricettiva (hotel, albergo, ostello, campeggio...) per telefono, mail</c:v>
                </c:pt>
                <c:pt idx="2">
                  <c:v>Acquistando un pacchetto viaggio completo attraverso siti internet specializzati (volo+hotel es. Edreams)</c:v>
                </c:pt>
                <c:pt idx="3">
                  <c:v>Direttamente sul sito web della compagnia aerea</c:v>
                </c:pt>
                <c:pt idx="4">
                  <c:v>Direttamente sul sito web dell'alloggio (sito hotel...)</c:v>
                </c:pt>
                <c:pt idx="5">
                  <c:v>Attraverso l'agenzia di viaggi / tour operator (prenotazione non online)</c:v>
                </c:pt>
                <c:pt idx="6">
                  <c:v>Attraverso i motori di ricerca di prenotazione dei voli on line</c:v>
                </c:pt>
                <c:pt idx="7">
                  <c:v>Direttamente sul sito web dell'Azienda ferroviaria/bus</c:v>
                </c:pt>
                <c:pt idx="8">
                  <c:v>Attraverso i motori di ricerca di prenotazione dei biglietti del treno/bus</c:v>
                </c:pt>
                <c:pt idx="9">
                  <c:v>Altro/non ho prenotato io</c:v>
                </c:pt>
              </c:strCache>
            </c:strRef>
          </c:cat>
          <c:val>
            <c:numRef>
              <c:f>Foglio1!$B$2:$B$11</c:f>
              <c:numCache>
                <c:formatCode>0%</c:formatCode>
                <c:ptCount val="10"/>
                <c:pt idx="0">
                  <c:v>0.496</c:v>
                </c:pt>
                <c:pt idx="1">
                  <c:v>0.253</c:v>
                </c:pt>
                <c:pt idx="2">
                  <c:v>0.18100000000000002</c:v>
                </c:pt>
                <c:pt idx="3">
                  <c:v>0.14699999999999999</c:v>
                </c:pt>
                <c:pt idx="4">
                  <c:v>0.11599999999999999</c:v>
                </c:pt>
                <c:pt idx="5">
                  <c:v>0.185</c:v>
                </c:pt>
                <c:pt idx="6">
                  <c:v>0.14699999999999999</c:v>
                </c:pt>
                <c:pt idx="7">
                  <c:v>4.4000000000000004E-2</c:v>
                </c:pt>
                <c:pt idx="8">
                  <c:v>0.08</c:v>
                </c:pt>
                <c:pt idx="9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70-4758-BC6D-8D72CDC7E3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1329740000"/>
        <c:axId val="1329745984"/>
      </c:barChart>
      <c:catAx>
        <c:axId val="1329740000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one"/>
        <c:crossAx val="1329745984"/>
        <c:crosses val="autoZero"/>
        <c:auto val="1"/>
        <c:lblAlgn val="ctr"/>
        <c:lblOffset val="100"/>
        <c:noMultiLvlLbl val="0"/>
      </c:catAx>
      <c:valAx>
        <c:axId val="1329745984"/>
        <c:scaling>
          <c:orientation val="minMax"/>
          <c:max val="1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1329740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latin typeface="Raleway Medium" pitchFamily="2" charset="0"/>
        </a:defRPr>
      </a:pPr>
      <a:endParaRPr lang="it-IT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3190062607414681E-3"/>
          <c:y val="0"/>
          <c:w val="0.67069336986965666"/>
          <c:h val="0.9259266385822264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rgbClr val="0052B4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Foglio1!$A$2:$A$11</c:f>
              <c:strCache>
                <c:ptCount val="10"/>
                <c:pt idx="0">
                  <c:v>Tramite siti web specializzati (AirB&amp;B, Booking.com, Trivago, Venere.com, HostelWorld)</c:v>
                </c:pt>
                <c:pt idx="1">
                  <c:v>Contattando direttamente la struttura ricettiva (hotel, albergo, ostello, campeggio...) per telefono, mail</c:v>
                </c:pt>
                <c:pt idx="2">
                  <c:v>Acquistando un pacchetto viaggio completo attraverso siti internet specializzati (volo+hotel es. Edreams)</c:v>
                </c:pt>
                <c:pt idx="3">
                  <c:v>Direttamente sul sito web della compagnia aerea</c:v>
                </c:pt>
                <c:pt idx="4">
                  <c:v>Direttamente sul sito web dell'alloggio (sito hotel...)</c:v>
                </c:pt>
                <c:pt idx="5">
                  <c:v>Attraverso l'agenzia di viaggi / tour operator (prenotazione non online)</c:v>
                </c:pt>
                <c:pt idx="6">
                  <c:v>Attraverso i motori di ricerca di prenotazione dei voli on line</c:v>
                </c:pt>
                <c:pt idx="7">
                  <c:v>Direttamente sul sito web dell'Azienda ferroviaria/bus</c:v>
                </c:pt>
                <c:pt idx="8">
                  <c:v>Attraverso i motori di ricerca di prenotazione dei biglietti del treno/bus</c:v>
                </c:pt>
                <c:pt idx="9">
                  <c:v>Altro/non ho prenotato io</c:v>
                </c:pt>
              </c:strCache>
            </c:strRef>
          </c:cat>
          <c:val>
            <c:numRef>
              <c:f>Foglio1!$B$2:$B$11</c:f>
              <c:numCache>
                <c:formatCode>0%</c:formatCode>
                <c:ptCount val="10"/>
                <c:pt idx="0">
                  <c:v>0.33799999999999997</c:v>
                </c:pt>
                <c:pt idx="1">
                  <c:v>0.28199999999999997</c:v>
                </c:pt>
                <c:pt idx="2">
                  <c:v>0.2</c:v>
                </c:pt>
                <c:pt idx="3">
                  <c:v>0.19399999999999998</c:v>
                </c:pt>
                <c:pt idx="4">
                  <c:v>0.17399999999999999</c:v>
                </c:pt>
                <c:pt idx="5">
                  <c:v>0.16800000000000001</c:v>
                </c:pt>
                <c:pt idx="6">
                  <c:v>0.14599999999999999</c:v>
                </c:pt>
                <c:pt idx="7">
                  <c:v>6.6000000000000003E-2</c:v>
                </c:pt>
                <c:pt idx="8">
                  <c:v>5.2000000000000005E-2</c:v>
                </c:pt>
                <c:pt idx="9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25-4C30-9C3E-94ABE2C12E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1329740000"/>
        <c:axId val="1329745984"/>
      </c:barChart>
      <c:catAx>
        <c:axId val="1329740000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one"/>
        <c:crossAx val="1329745984"/>
        <c:crosses val="autoZero"/>
        <c:auto val="1"/>
        <c:lblAlgn val="ctr"/>
        <c:lblOffset val="100"/>
        <c:noMultiLvlLbl val="0"/>
      </c:catAx>
      <c:valAx>
        <c:axId val="1329745984"/>
        <c:scaling>
          <c:orientation val="minMax"/>
          <c:max val="1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1329740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latin typeface="Raleway Medium" pitchFamily="2" charset="0"/>
        </a:defRPr>
      </a:pPr>
      <a:endParaRPr lang="it-IT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912609224792957E-2"/>
          <c:y val="1.4333632321751174E-4"/>
          <c:w val="0.67069336986965666"/>
          <c:h val="0.9328427785251234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Foglio1!$A$2:$A$10</c:f>
              <c:strCache>
                <c:ptCount val="9"/>
                <c:pt idx="0">
                  <c:v>Di divertirmi</c:v>
                </c:pt>
                <c:pt idx="1">
                  <c:v>Di visitare posti nuovi</c:v>
                </c:pt>
                <c:pt idx="2">
                  <c:v>Di passare del tempo piacevole con le persone con cui sono in viaggio</c:v>
                </c:pt>
                <c:pt idx="3">
                  <c:v>Di riposarmi/rilassarmi</c:v>
                </c:pt>
                <c:pt idx="4">
                  <c:v>Di imparare cose nuove</c:v>
                </c:pt>
                <c:pt idx="5">
                  <c:v>Di arricchire la mia esperienza</c:v>
                </c:pt>
                <c:pt idx="6">
                  <c:v>Di conoscere nuove culture</c:v>
                </c:pt>
                <c:pt idx="7">
                  <c:v>Di conoscere persone nuove</c:v>
                </c:pt>
                <c:pt idx="8">
                  <c:v>Altro</c:v>
                </c:pt>
              </c:strCache>
            </c:strRef>
          </c:cat>
          <c:val>
            <c:numRef>
              <c:f>Foglio1!$B$2:$B$10</c:f>
              <c:numCache>
                <c:formatCode>0%</c:formatCode>
                <c:ptCount val="9"/>
                <c:pt idx="0">
                  <c:v>0.63</c:v>
                </c:pt>
                <c:pt idx="1">
                  <c:v>0.55000000000000004</c:v>
                </c:pt>
                <c:pt idx="2">
                  <c:v>0.47</c:v>
                </c:pt>
                <c:pt idx="3">
                  <c:v>0.53</c:v>
                </c:pt>
                <c:pt idx="4">
                  <c:v>0.33</c:v>
                </c:pt>
                <c:pt idx="5">
                  <c:v>0.35</c:v>
                </c:pt>
                <c:pt idx="6">
                  <c:v>0.24</c:v>
                </c:pt>
                <c:pt idx="7">
                  <c:v>0.24</c:v>
                </c:pt>
                <c:pt idx="8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A1-4EAB-9605-E4D8AB8A97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1329738368"/>
        <c:axId val="1329744896"/>
      </c:barChart>
      <c:catAx>
        <c:axId val="1329738368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one"/>
        <c:crossAx val="1329744896"/>
        <c:crosses val="autoZero"/>
        <c:auto val="1"/>
        <c:lblAlgn val="ctr"/>
        <c:lblOffset val="100"/>
        <c:noMultiLvlLbl val="0"/>
      </c:catAx>
      <c:valAx>
        <c:axId val="1329744896"/>
        <c:scaling>
          <c:orientation val="minMax"/>
          <c:max val="1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1329738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latin typeface="Raleway Medium" pitchFamily="2" charset="0"/>
        </a:defRPr>
      </a:pPr>
      <a:endParaRPr lang="it-IT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2.4051874398814455E-3"/>
          <c:w val="0.67069336986965666"/>
          <c:h val="0.9328427785251234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rgbClr val="6DA544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Foglio1!$A$2:$A$10</c:f>
              <c:strCache>
                <c:ptCount val="9"/>
                <c:pt idx="0">
                  <c:v>Di divertirmi</c:v>
                </c:pt>
                <c:pt idx="1">
                  <c:v>Di visitare posti nuovi</c:v>
                </c:pt>
                <c:pt idx="2">
                  <c:v>Di passare del tempo piacevole con le persone con cui sono in viaggio</c:v>
                </c:pt>
                <c:pt idx="3">
                  <c:v>Di riposarmi/rilassarmi</c:v>
                </c:pt>
                <c:pt idx="4">
                  <c:v>Di imparare cose nuove</c:v>
                </c:pt>
                <c:pt idx="5">
                  <c:v>Di arricchire la mia esperienza</c:v>
                </c:pt>
                <c:pt idx="6">
                  <c:v>Di conoscere nuove culture</c:v>
                </c:pt>
                <c:pt idx="7">
                  <c:v>Di conoscere persone nuove</c:v>
                </c:pt>
                <c:pt idx="8">
                  <c:v>Altro</c:v>
                </c:pt>
              </c:strCache>
            </c:strRef>
          </c:cat>
          <c:val>
            <c:numRef>
              <c:f>Foglio1!$B$2:$B$10</c:f>
              <c:numCache>
                <c:formatCode>0%</c:formatCode>
                <c:ptCount val="9"/>
                <c:pt idx="0">
                  <c:v>0.74</c:v>
                </c:pt>
                <c:pt idx="1">
                  <c:v>0.72</c:v>
                </c:pt>
                <c:pt idx="2">
                  <c:v>0.4</c:v>
                </c:pt>
                <c:pt idx="3">
                  <c:v>0.55000000000000004</c:v>
                </c:pt>
                <c:pt idx="4">
                  <c:v>0.61</c:v>
                </c:pt>
                <c:pt idx="5">
                  <c:v>0.47</c:v>
                </c:pt>
                <c:pt idx="6">
                  <c:v>0.47</c:v>
                </c:pt>
                <c:pt idx="7">
                  <c:v>0.31</c:v>
                </c:pt>
                <c:pt idx="8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2E-4C33-A4F3-C737FE1F25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1329750336"/>
        <c:axId val="1329738912"/>
      </c:barChart>
      <c:catAx>
        <c:axId val="1329750336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one"/>
        <c:crossAx val="1329738912"/>
        <c:crosses val="autoZero"/>
        <c:auto val="1"/>
        <c:lblAlgn val="ctr"/>
        <c:lblOffset val="100"/>
        <c:noMultiLvlLbl val="0"/>
      </c:catAx>
      <c:valAx>
        <c:axId val="1329738912"/>
        <c:scaling>
          <c:orientation val="minMax"/>
          <c:max val="1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1329750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latin typeface="Raleway Medium" pitchFamily="2" charset="0"/>
        </a:defRPr>
      </a:pPr>
      <a:endParaRPr lang="it-IT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159273071211308E-2"/>
          <c:y val="1.4344296375139878E-4"/>
          <c:w val="0.67069336986965666"/>
          <c:h val="0.9328427785251234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rgbClr val="8E001B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Foglio1!$A$2:$A$10</c:f>
              <c:strCache>
                <c:ptCount val="9"/>
                <c:pt idx="0">
                  <c:v>Di divertirmi</c:v>
                </c:pt>
                <c:pt idx="1">
                  <c:v>Di visitare posti nuovi</c:v>
                </c:pt>
                <c:pt idx="2">
                  <c:v>Di passare del tempo piacevole con le persone con cui sono in viaggio</c:v>
                </c:pt>
                <c:pt idx="3">
                  <c:v>Di riposarmi/rilassarmi</c:v>
                </c:pt>
                <c:pt idx="4">
                  <c:v>Di imparare cose nuove</c:v>
                </c:pt>
                <c:pt idx="5">
                  <c:v>Di arricchire la mia esperienza</c:v>
                </c:pt>
                <c:pt idx="6">
                  <c:v>Di conoscere nuove culture</c:v>
                </c:pt>
                <c:pt idx="7">
                  <c:v>Di conoscere persone nuove</c:v>
                </c:pt>
                <c:pt idx="8">
                  <c:v>Altro</c:v>
                </c:pt>
              </c:strCache>
            </c:strRef>
          </c:cat>
          <c:val>
            <c:numRef>
              <c:f>Foglio1!$B$2:$B$10</c:f>
              <c:numCache>
                <c:formatCode>0%</c:formatCode>
                <c:ptCount val="9"/>
                <c:pt idx="0">
                  <c:v>0.46600000000000003</c:v>
                </c:pt>
                <c:pt idx="1">
                  <c:v>0.66299999999999992</c:v>
                </c:pt>
                <c:pt idx="2">
                  <c:v>0.52200000000000002</c:v>
                </c:pt>
                <c:pt idx="3">
                  <c:v>0.44</c:v>
                </c:pt>
                <c:pt idx="4">
                  <c:v>0.39399999999999996</c:v>
                </c:pt>
                <c:pt idx="5">
                  <c:v>0.34700000000000003</c:v>
                </c:pt>
                <c:pt idx="6">
                  <c:v>0.27699999999999997</c:v>
                </c:pt>
                <c:pt idx="7">
                  <c:v>0.17100000000000001</c:v>
                </c:pt>
                <c:pt idx="8">
                  <c:v>6.0000000000000001E-3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89-4C96-9520-B5B0D1686C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1329743264"/>
        <c:axId val="1329747072"/>
      </c:barChart>
      <c:catAx>
        <c:axId val="1329743264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one"/>
        <c:crossAx val="1329747072"/>
        <c:crosses val="autoZero"/>
        <c:auto val="1"/>
        <c:lblAlgn val="ctr"/>
        <c:lblOffset val="100"/>
        <c:noMultiLvlLbl val="0"/>
      </c:catAx>
      <c:valAx>
        <c:axId val="1329747072"/>
        <c:scaling>
          <c:orientation val="minMax"/>
          <c:max val="1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1329743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latin typeface="Raleway Medium" pitchFamily="2" charset="0"/>
        </a:defRPr>
      </a:pPr>
      <a:endParaRPr lang="it-IT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159273071211308E-2"/>
          <c:y val="1.4344296375139878E-4"/>
          <c:w val="0.67069336986965666"/>
          <c:h val="0.9328427785251234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rgbClr val="6DA544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800" b="1" i="0">
                    <a:latin typeface="Calibri Light" panose="020F0302020204030204" pitchFamily="34" charset="0"/>
                    <a:cs typeface="Calibri Light" panose="020F0302020204030204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Foglio1!$A$2:$A$11</c:f>
              <c:strCache>
                <c:ptCount val="10"/>
                <c:pt idx="0">
                  <c:v>Rapporto qualità/prezzo</c:v>
                </c:pt>
                <c:pt idx="1">
                  <c:v>Interesse per la cultura (musei, monumenti, mostre...)</c:v>
                </c:pt>
                <c:pt idx="2">
                  <c:v>Comfort e facilità di raggiungimento/spostamento</c:v>
                </c:pt>
                <c:pt idx="3">
                  <c:v>Percorsi enogastronomici</c:v>
                </c:pt>
                <c:pt idx="4">
                  <c:v>La possibilità di poter effettuare esperienze uniche a contatto con la natura</c:v>
                </c:pt>
                <c:pt idx="5">
                  <c:v>Interesse per il paesaggio</c:v>
                </c:pt>
                <c:pt idx="6">
                  <c:v>Divertimento e vita notturna</c:v>
                </c:pt>
                <c:pt idx="7">
                  <c:v>Considerazione dei principi di sostenibilità (mobilità sostenibile...)</c:v>
                </c:pt>
                <c:pt idx="8">
                  <c:v>Possibilità di fare shopping</c:v>
                </c:pt>
                <c:pt idx="9">
                  <c:v>Altro</c:v>
                </c:pt>
              </c:strCache>
            </c:strRef>
          </c:cat>
          <c:val>
            <c:numRef>
              <c:f>Foglio1!$B$2:$B$11</c:f>
              <c:numCache>
                <c:formatCode>0%</c:formatCode>
                <c:ptCount val="10"/>
                <c:pt idx="0">
                  <c:v>0.47</c:v>
                </c:pt>
                <c:pt idx="1">
                  <c:v>0.39500000000000002</c:v>
                </c:pt>
                <c:pt idx="2">
                  <c:v>0.23399999999999999</c:v>
                </c:pt>
                <c:pt idx="3">
                  <c:v>0.18899999999999997</c:v>
                </c:pt>
                <c:pt idx="4">
                  <c:v>0.1</c:v>
                </c:pt>
                <c:pt idx="5">
                  <c:v>0.13600000000000001</c:v>
                </c:pt>
                <c:pt idx="6">
                  <c:v>0.10199999999999999</c:v>
                </c:pt>
                <c:pt idx="7">
                  <c:v>5.9000000000000004E-2</c:v>
                </c:pt>
                <c:pt idx="8">
                  <c:v>0.13800000000000001</c:v>
                </c:pt>
                <c:pt idx="9">
                  <c:v>1.2E-2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C6-524C-9201-856EB34B19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1329750336"/>
        <c:axId val="1329738912"/>
      </c:barChart>
      <c:catAx>
        <c:axId val="1329750336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one"/>
        <c:crossAx val="1329738912"/>
        <c:crosses val="autoZero"/>
        <c:auto val="1"/>
        <c:lblAlgn val="ctr"/>
        <c:lblOffset val="100"/>
        <c:noMultiLvlLbl val="0"/>
      </c:catAx>
      <c:valAx>
        <c:axId val="1329738912"/>
        <c:scaling>
          <c:orientation val="minMax"/>
          <c:max val="1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1329750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it-IT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914825934715044E-3"/>
          <c:y val="5.7834310894393426E-3"/>
          <c:w val="0.67069336986965666"/>
          <c:h val="0.9328427785251234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rgbClr val="DE193D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Foglio1!$A$2:$A$10</c:f>
              <c:strCache>
                <c:ptCount val="9"/>
                <c:pt idx="0">
                  <c:v>Di divertirmi</c:v>
                </c:pt>
                <c:pt idx="1">
                  <c:v>Di visitare posti nuovi</c:v>
                </c:pt>
                <c:pt idx="2">
                  <c:v>Di passare del tempo piacevole con le persone con cui sono in viaggio</c:v>
                </c:pt>
                <c:pt idx="3">
                  <c:v>Di riposarmi/rilassarmi</c:v>
                </c:pt>
                <c:pt idx="4">
                  <c:v>Di imparare cose nuove</c:v>
                </c:pt>
                <c:pt idx="5">
                  <c:v>Di arricchire la mia esperienza</c:v>
                </c:pt>
                <c:pt idx="6">
                  <c:v>Di conoscere nuove culture</c:v>
                </c:pt>
                <c:pt idx="7">
                  <c:v>Di conoscere persone nuove</c:v>
                </c:pt>
                <c:pt idx="8">
                  <c:v>Altro</c:v>
                </c:pt>
              </c:strCache>
            </c:strRef>
          </c:cat>
          <c:val>
            <c:numRef>
              <c:f>Foglio1!$B$2:$B$10</c:f>
              <c:numCache>
                <c:formatCode>0%</c:formatCode>
                <c:ptCount val="9"/>
                <c:pt idx="0">
                  <c:v>0.67</c:v>
                </c:pt>
                <c:pt idx="1">
                  <c:v>0.55000000000000004</c:v>
                </c:pt>
                <c:pt idx="2">
                  <c:v>0.55000000000000004</c:v>
                </c:pt>
                <c:pt idx="3">
                  <c:v>0.54</c:v>
                </c:pt>
                <c:pt idx="4">
                  <c:v>0.38</c:v>
                </c:pt>
                <c:pt idx="5">
                  <c:v>0.28000000000000003</c:v>
                </c:pt>
                <c:pt idx="6">
                  <c:v>0.22</c:v>
                </c:pt>
                <c:pt idx="7">
                  <c:v>0.17</c:v>
                </c:pt>
                <c:pt idx="8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70-4758-BC6D-8D72CDC7E3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1329740000"/>
        <c:axId val="1329745984"/>
      </c:barChart>
      <c:catAx>
        <c:axId val="1329740000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one"/>
        <c:crossAx val="1329745984"/>
        <c:crosses val="autoZero"/>
        <c:auto val="1"/>
        <c:lblAlgn val="ctr"/>
        <c:lblOffset val="100"/>
        <c:noMultiLvlLbl val="0"/>
      </c:catAx>
      <c:valAx>
        <c:axId val="1329745984"/>
        <c:scaling>
          <c:orientation val="minMax"/>
          <c:max val="1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1329740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latin typeface="Raleway Medium" pitchFamily="2" charset="0"/>
        </a:defRPr>
      </a:pPr>
      <a:endParaRPr lang="it-IT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3190062607414681E-3"/>
          <c:y val="0"/>
          <c:w val="0.67069336986965666"/>
          <c:h val="0.9259266385822264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rgbClr val="0052B4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Foglio1!$A$2:$A$10</c:f>
              <c:strCache>
                <c:ptCount val="9"/>
                <c:pt idx="0">
                  <c:v>Di divertirmi</c:v>
                </c:pt>
                <c:pt idx="1">
                  <c:v>Di visitare posti nuovi</c:v>
                </c:pt>
                <c:pt idx="2">
                  <c:v>Di passare del tempo piacevole con le persone con cui sono in viaggio</c:v>
                </c:pt>
                <c:pt idx="3">
                  <c:v>Di riposarmi/rilassarmi</c:v>
                </c:pt>
                <c:pt idx="4">
                  <c:v>Di imparare cose nuove</c:v>
                </c:pt>
                <c:pt idx="5">
                  <c:v>Di arricchire la mia esperienza</c:v>
                </c:pt>
                <c:pt idx="6">
                  <c:v>Di conoscere nuove culture</c:v>
                </c:pt>
                <c:pt idx="7">
                  <c:v>Di conoscere persone nuove</c:v>
                </c:pt>
                <c:pt idx="8">
                  <c:v>Altro</c:v>
                </c:pt>
              </c:strCache>
            </c:strRef>
          </c:cat>
          <c:val>
            <c:numRef>
              <c:f>Foglio1!$B$2:$B$10</c:f>
              <c:numCache>
                <c:formatCode>0%</c:formatCode>
                <c:ptCount val="9"/>
                <c:pt idx="0">
                  <c:v>0.71200000000000008</c:v>
                </c:pt>
                <c:pt idx="1">
                  <c:v>0.52600000000000002</c:v>
                </c:pt>
                <c:pt idx="2">
                  <c:v>0.44</c:v>
                </c:pt>
                <c:pt idx="3">
                  <c:v>0.436</c:v>
                </c:pt>
                <c:pt idx="4">
                  <c:v>0.39799999999999996</c:v>
                </c:pt>
                <c:pt idx="5">
                  <c:v>0.35399999999999998</c:v>
                </c:pt>
                <c:pt idx="6">
                  <c:v>0.26400000000000001</c:v>
                </c:pt>
                <c:pt idx="7">
                  <c:v>0.20399999999999999</c:v>
                </c:pt>
                <c:pt idx="8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25-4C30-9C3E-94ABE2C12E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1329740000"/>
        <c:axId val="1329745984"/>
      </c:barChart>
      <c:catAx>
        <c:axId val="1329740000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one"/>
        <c:crossAx val="1329745984"/>
        <c:crosses val="autoZero"/>
        <c:auto val="1"/>
        <c:lblAlgn val="ctr"/>
        <c:lblOffset val="100"/>
        <c:noMultiLvlLbl val="0"/>
      </c:catAx>
      <c:valAx>
        <c:axId val="1329745984"/>
        <c:scaling>
          <c:orientation val="minMax"/>
          <c:max val="1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1329740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latin typeface="Raleway Medium" pitchFamily="2" charset="0"/>
        </a:defRPr>
      </a:pPr>
      <a:endParaRPr lang="it-IT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54463533301147538"/>
          <c:y val="2.8374792622310182E-2"/>
          <c:w val="0.38708186867152639"/>
          <c:h val="0.9329077198077004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0070C0"/>
            </a:solidFill>
            <a:ln w="22225" cap="rnd"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BDA2-4F31-A941-93FBC926CB0E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BDA2-4F31-A941-93FBC926CB0E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BDA2-4F31-A941-93FBC926CB0E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BDA2-4F31-A941-93FBC926CB0E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BDA2-4F31-A941-93FBC926CB0E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BDA2-4F31-A941-93FBC926CB0E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BDA2-4F31-A941-93FBC926CB0E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BDA2-4F31-A941-93FBC926CB0E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BDA2-4F31-A941-93FBC926CB0E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BDA2-4F31-A941-93FBC926CB0E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BDA2-4F31-A941-93FBC926CB0E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BDA2-4F31-A941-93FBC926CB0E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BDA2-4F31-A941-93FBC926CB0E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BDA2-4F31-A941-93FBC926CB0E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BDA2-4F31-A941-93FBC926CB0E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BDA2-4F31-A941-93FBC926CB0E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BDA2-4F31-A941-93FBC926CB0E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1-BDA2-4F31-A941-93FBC926CB0E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Foglio1!$A$2:$A$8</c:f>
              <c:strCache>
                <c:ptCount val="7"/>
                <c:pt idx="0">
                  <c:v>Viaggio di piacere</c:v>
                </c:pt>
                <c:pt idx="1">
                  <c:v>Visita ai parenti</c:v>
                </c:pt>
                <c:pt idx="2">
                  <c:v>Viaggio di lavoro</c:v>
                </c:pt>
                <c:pt idx="3">
                  <c:v>Viaggio di studio</c:v>
                </c:pt>
                <c:pt idx="4">
                  <c:v>Pellegrinaggio o visitare luoghi religiosi</c:v>
                </c:pt>
                <c:pt idx="5">
                  <c:v>Non sono stato io a organizzarlo (l'hanno organizzato altri per me)</c:v>
                </c:pt>
                <c:pt idx="6">
                  <c:v>Altro</c:v>
                </c:pt>
              </c:strCache>
            </c:strRef>
          </c:cat>
          <c:val>
            <c:numRef>
              <c:f>Foglio1!$B$2:$B$8</c:f>
              <c:numCache>
                <c:formatCode>0%</c:formatCode>
                <c:ptCount val="7"/>
                <c:pt idx="0">
                  <c:v>0.84099999999999997</c:v>
                </c:pt>
                <c:pt idx="1">
                  <c:v>5.7999999999999996E-2</c:v>
                </c:pt>
                <c:pt idx="2">
                  <c:v>3.7000000000000005E-2</c:v>
                </c:pt>
                <c:pt idx="3">
                  <c:v>1.9E-2</c:v>
                </c:pt>
                <c:pt idx="4">
                  <c:v>1.7000000000000001E-2</c:v>
                </c:pt>
                <c:pt idx="5">
                  <c:v>1.7000000000000001E-2</c:v>
                </c:pt>
                <c:pt idx="6">
                  <c:v>1.1000000000000001E-2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BDA2-4F31-A941-93FBC926CB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729667536"/>
        <c:axId val="729677872"/>
      </c:barChart>
      <c:catAx>
        <c:axId val="729667536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crossAx val="729677872"/>
        <c:crosses val="autoZero"/>
        <c:auto val="1"/>
        <c:lblAlgn val="ctr"/>
        <c:lblOffset val="100"/>
        <c:noMultiLvlLbl val="0"/>
      </c:catAx>
      <c:valAx>
        <c:axId val="729677872"/>
        <c:scaling>
          <c:orientation val="minMax"/>
          <c:max val="0.9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729667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3000">
          <a:latin typeface="Raleway Medium" pitchFamily="2" charset="0"/>
        </a:defRPr>
      </a:pPr>
      <a:endParaRPr lang="it-IT"/>
    </a:p>
  </c:txPr>
  <c:externalData r:id="rId2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54463533301147538"/>
          <c:y val="2.8374792622310182E-2"/>
          <c:w val="0.38708186867152639"/>
          <c:h val="0.9329077198077004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FFFFFF">
                <a:lumMod val="50000"/>
              </a:srgbClr>
            </a:solidFill>
            <a:ln w="22225" cap="rnd"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BDA2-4F31-A941-93FBC926CB0E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BDA2-4F31-A941-93FBC926CB0E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BDA2-4F31-A941-93FBC926CB0E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BDA2-4F31-A941-93FBC926CB0E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BDA2-4F31-A941-93FBC926CB0E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BDA2-4F31-A941-93FBC926CB0E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BDA2-4F31-A941-93FBC926CB0E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BDA2-4F31-A941-93FBC926CB0E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BDA2-4F31-A941-93FBC926CB0E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BDA2-4F31-A941-93FBC926CB0E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BDA2-4F31-A941-93FBC926CB0E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BDA2-4F31-A941-93FBC926CB0E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BDA2-4F31-A941-93FBC926CB0E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BDA2-4F31-A941-93FBC926CB0E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BDA2-4F31-A941-93FBC926CB0E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BDA2-4F31-A941-93FBC926CB0E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BDA2-4F31-A941-93FBC926CB0E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1-BDA2-4F31-A941-93FBC926CB0E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Foglio1!$A$2:$A$4</c:f>
              <c:strCache>
                <c:ptCount val="3"/>
                <c:pt idx="0">
                  <c:v>Sarà l'unica meta</c:v>
                </c:pt>
                <c:pt idx="1">
                  <c:v>Sarà una delle DUE mete del viaggio</c:v>
                </c:pt>
                <c:pt idx="2">
                  <c:v>Sarà una tra le mete del mio viaggio</c:v>
                </c:pt>
              </c:strCache>
            </c:strRef>
          </c:cat>
          <c:val>
            <c:numRef>
              <c:f>Foglio1!$B$2:$B$4</c:f>
              <c:numCache>
                <c:formatCode>0%</c:formatCode>
                <c:ptCount val="3"/>
                <c:pt idx="0">
                  <c:v>0.57599999999999996</c:v>
                </c:pt>
                <c:pt idx="1">
                  <c:v>0.253</c:v>
                </c:pt>
                <c:pt idx="2">
                  <c:v>0.17100000000000001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BDA2-4F31-A941-93FBC926CB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729667536"/>
        <c:axId val="729677872"/>
      </c:barChart>
      <c:catAx>
        <c:axId val="729667536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 algn="just">
              <a:defRPr/>
            </a:pPr>
            <a:endParaRPr lang="it-IT"/>
          </a:p>
        </c:txPr>
        <c:crossAx val="729677872"/>
        <c:crosses val="autoZero"/>
        <c:auto val="1"/>
        <c:lblAlgn val="ctr"/>
        <c:lblOffset val="100"/>
        <c:noMultiLvlLbl val="0"/>
      </c:catAx>
      <c:valAx>
        <c:axId val="729677872"/>
        <c:scaling>
          <c:orientation val="minMax"/>
          <c:max val="0.9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729667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3000">
          <a:latin typeface="Raleway Medium" pitchFamily="2" charset="0"/>
        </a:defRPr>
      </a:pPr>
      <a:endParaRPr lang="it-IT"/>
    </a:p>
  </c:txPr>
  <c:externalData r:id="rId2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1251351485394033"/>
          <c:y val="1.731122096151989E-2"/>
          <c:w val="0.58748643183539528"/>
          <c:h val="0.9329077198077004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0052B4"/>
            </a:solidFill>
            <a:ln w="22225" cap="rnd"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1F56-EA49-B9FF-466C36C35EBA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1F56-EA49-B9FF-466C36C35EBA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1F56-EA49-B9FF-466C36C35EBA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1F56-EA49-B9FF-466C36C35EBA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1F56-EA49-B9FF-466C36C35EBA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1F56-EA49-B9FF-466C36C35EBA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1F56-EA49-B9FF-466C36C35EBA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1F56-EA49-B9FF-466C36C35EBA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1F56-EA49-B9FF-466C36C35EBA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1F56-EA49-B9FF-466C36C35EBA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1F56-EA49-B9FF-466C36C35EBA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1F56-EA49-B9FF-466C36C35EBA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1F56-EA49-B9FF-466C36C35EBA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1F56-EA49-B9FF-466C36C35EBA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1F56-EA49-B9FF-466C36C35EBA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1F56-EA49-B9FF-466C36C35EBA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1F56-EA49-B9FF-466C36C35EBA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1-1F56-EA49-B9FF-466C36C35EBA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2-1F56-EA49-B9FF-466C36C35EB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800" b="1" i="0">
                    <a:latin typeface="Calibri Light" panose="020F0302020204030204" pitchFamily="34" charset="0"/>
                    <a:cs typeface="Calibri Light" panose="020F0302020204030204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Foglio1!$A$2:$A$4</c:f>
              <c:strCache>
                <c:ptCount val="3"/>
                <c:pt idx="0">
                  <c:v>Francia</c:v>
                </c:pt>
                <c:pt idx="1">
                  <c:v>Regno Unito </c:v>
                </c:pt>
                <c:pt idx="2">
                  <c:v>Germania</c:v>
                </c:pt>
              </c:strCache>
            </c:strRef>
          </c:cat>
          <c:val>
            <c:numRef>
              <c:f>Foglio1!$B$2:$B$4</c:f>
              <c:numCache>
                <c:formatCode>0%</c:formatCode>
                <c:ptCount val="3"/>
                <c:pt idx="0">
                  <c:v>0.35</c:v>
                </c:pt>
                <c:pt idx="1">
                  <c:v>0.317</c:v>
                </c:pt>
                <c:pt idx="2">
                  <c:v>0.23300000000000001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1F56-EA49-B9FF-466C36C35E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686236096"/>
        <c:axId val="686245888"/>
      </c:barChart>
      <c:catAx>
        <c:axId val="686236096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 b="1" i="0">
                <a:latin typeface="Calibri Light" panose="020F0302020204030204" pitchFamily="34" charset="0"/>
                <a:cs typeface="Calibri Light" panose="020F0302020204030204" pitchFamily="34" charset="0"/>
              </a:defRPr>
            </a:pPr>
            <a:endParaRPr lang="it-IT"/>
          </a:p>
        </c:txPr>
        <c:crossAx val="686245888"/>
        <c:crosses val="autoZero"/>
        <c:auto val="1"/>
        <c:lblAlgn val="ctr"/>
        <c:lblOffset val="100"/>
        <c:noMultiLvlLbl val="0"/>
      </c:catAx>
      <c:valAx>
        <c:axId val="686245888"/>
        <c:scaling>
          <c:orientation val="minMax"/>
          <c:max val="1.1000000000000001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686236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it-IT"/>
    </a:p>
  </c:txPr>
  <c:externalData r:id="rId2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1251351485394033"/>
          <c:y val="1.731122096151989E-2"/>
          <c:w val="0.58748643183539528"/>
          <c:h val="0.9329077198077004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92D050"/>
            </a:solidFill>
            <a:ln w="22225" cap="rnd"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03DC-7849-AC4C-7608032287F5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03DC-7849-AC4C-7608032287F5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03DC-7849-AC4C-7608032287F5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03DC-7849-AC4C-7608032287F5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03DC-7849-AC4C-7608032287F5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03DC-7849-AC4C-7608032287F5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03DC-7849-AC4C-7608032287F5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03DC-7849-AC4C-7608032287F5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03DC-7849-AC4C-7608032287F5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03DC-7849-AC4C-7608032287F5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03DC-7849-AC4C-7608032287F5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03DC-7849-AC4C-7608032287F5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03DC-7849-AC4C-7608032287F5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03DC-7849-AC4C-7608032287F5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03DC-7849-AC4C-7608032287F5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03DC-7849-AC4C-7608032287F5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03DC-7849-AC4C-7608032287F5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1-03DC-7849-AC4C-7608032287F5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2-03DC-7849-AC4C-7608032287F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800" b="1" i="0">
                    <a:latin typeface="Calibri Light" panose="020F0302020204030204" pitchFamily="34" charset="0"/>
                    <a:cs typeface="Calibri Light" panose="020F0302020204030204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Foglio1!$A$2:$A$4</c:f>
              <c:strCache>
                <c:ptCount val="3"/>
                <c:pt idx="0">
                  <c:v>Portogallo</c:v>
                </c:pt>
                <c:pt idx="1">
                  <c:v>Francia</c:v>
                </c:pt>
                <c:pt idx="2">
                  <c:v>Spagna</c:v>
                </c:pt>
              </c:strCache>
            </c:strRef>
          </c:cat>
          <c:val>
            <c:numRef>
              <c:f>Foglio1!$B$2:$B$4</c:f>
              <c:numCache>
                <c:formatCode>0%</c:formatCode>
                <c:ptCount val="3"/>
                <c:pt idx="0">
                  <c:v>0.57100000000000006</c:v>
                </c:pt>
                <c:pt idx="1">
                  <c:v>0.33600000000000002</c:v>
                </c:pt>
                <c:pt idx="2">
                  <c:v>0.29299999999999998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03DC-7849-AC4C-7608032287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686236096"/>
        <c:axId val="686245888"/>
      </c:barChart>
      <c:catAx>
        <c:axId val="686236096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 b="1" i="0">
                <a:latin typeface="Calibri Light" panose="020F0302020204030204" pitchFamily="34" charset="0"/>
                <a:cs typeface="Calibri Light" panose="020F0302020204030204" pitchFamily="34" charset="0"/>
              </a:defRPr>
            </a:pPr>
            <a:endParaRPr lang="it-IT"/>
          </a:p>
        </c:txPr>
        <c:crossAx val="686245888"/>
        <c:crosses val="autoZero"/>
        <c:auto val="1"/>
        <c:lblAlgn val="ctr"/>
        <c:lblOffset val="100"/>
        <c:noMultiLvlLbl val="0"/>
      </c:catAx>
      <c:valAx>
        <c:axId val="686245888"/>
        <c:scaling>
          <c:orientation val="minMax"/>
          <c:max val="1.1000000000000001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686236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it-IT"/>
    </a:p>
  </c:txPr>
  <c:externalData r:id="rId2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1251351485394033"/>
          <c:y val="1.731122096151989E-2"/>
          <c:w val="0.58748643183539528"/>
          <c:h val="0.9329077198077004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FFD932"/>
            </a:solidFill>
            <a:ln w="22225" cap="rnd"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0099-3443-B577-B41C79B45A52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0099-3443-B577-B41C79B45A52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0099-3443-B577-B41C79B45A52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0099-3443-B577-B41C79B45A52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0099-3443-B577-B41C79B45A52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0099-3443-B577-B41C79B45A52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0099-3443-B577-B41C79B45A52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0099-3443-B577-B41C79B45A52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0099-3443-B577-B41C79B45A52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0099-3443-B577-B41C79B45A52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0099-3443-B577-B41C79B45A52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0099-3443-B577-B41C79B45A52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0099-3443-B577-B41C79B45A52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0099-3443-B577-B41C79B45A52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0099-3443-B577-B41C79B45A52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0099-3443-B577-B41C79B45A52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0099-3443-B577-B41C79B45A52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1-0099-3443-B577-B41C79B45A52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2-0099-3443-B577-B41C79B45A5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 i="0">
                    <a:latin typeface="Calibri Light" panose="020F0302020204030204" pitchFamily="34" charset="0"/>
                    <a:cs typeface="Calibri Light" panose="020F0302020204030204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Foglio1!$A$2:$A$5</c:f>
              <c:strCache>
                <c:ptCount val="4"/>
                <c:pt idx="0">
                  <c:v>Austria</c:v>
                </c:pt>
                <c:pt idx="1">
                  <c:v>Germania</c:v>
                </c:pt>
                <c:pt idx="2">
                  <c:v>Francia</c:v>
                </c:pt>
                <c:pt idx="3">
                  <c:v>Spagna</c:v>
                </c:pt>
              </c:strCache>
            </c:strRef>
          </c:cat>
          <c:val>
            <c:numRef>
              <c:f>Foglio1!$B$2:$B$5</c:f>
              <c:numCache>
                <c:formatCode>0%</c:formatCode>
                <c:ptCount val="4"/>
                <c:pt idx="0">
                  <c:v>0.38700000000000001</c:v>
                </c:pt>
                <c:pt idx="1">
                  <c:v>0.22600000000000001</c:v>
                </c:pt>
                <c:pt idx="2">
                  <c:v>0.19399999999999998</c:v>
                </c:pt>
                <c:pt idx="3">
                  <c:v>0.19399999999999998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0099-3443-B577-B41C79B45A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686236096"/>
        <c:axId val="686245888"/>
      </c:barChart>
      <c:catAx>
        <c:axId val="686236096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 b="1" i="0">
                <a:latin typeface="Calibri Light" panose="020F0302020204030204" pitchFamily="34" charset="0"/>
                <a:cs typeface="Calibri Light" panose="020F0302020204030204" pitchFamily="34" charset="0"/>
              </a:defRPr>
            </a:pPr>
            <a:endParaRPr lang="it-IT"/>
          </a:p>
        </c:txPr>
        <c:crossAx val="686245888"/>
        <c:crosses val="autoZero"/>
        <c:auto val="1"/>
        <c:lblAlgn val="ctr"/>
        <c:lblOffset val="100"/>
        <c:noMultiLvlLbl val="0"/>
      </c:catAx>
      <c:valAx>
        <c:axId val="686245888"/>
        <c:scaling>
          <c:orientation val="minMax"/>
          <c:max val="1.1000000000000001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686236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it-IT"/>
    </a:p>
  </c:txPr>
  <c:externalData r:id="rId2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1251351485394033"/>
          <c:y val="1.731122096151989E-2"/>
          <c:w val="0.58748643183539528"/>
          <c:h val="0.9329077198077004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C00000"/>
            </a:solidFill>
            <a:ln w="22225" cap="rnd"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38E8-B84A-8834-EE1C85A77B14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38E8-B84A-8834-EE1C85A77B14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38E8-B84A-8834-EE1C85A77B14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38E8-B84A-8834-EE1C85A77B14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38E8-B84A-8834-EE1C85A77B14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38E8-B84A-8834-EE1C85A77B14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38E8-B84A-8834-EE1C85A77B14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38E8-B84A-8834-EE1C85A77B14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38E8-B84A-8834-EE1C85A77B14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38E8-B84A-8834-EE1C85A77B14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38E8-B84A-8834-EE1C85A77B14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38E8-B84A-8834-EE1C85A77B14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38E8-B84A-8834-EE1C85A77B14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38E8-B84A-8834-EE1C85A77B14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38E8-B84A-8834-EE1C85A77B14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38E8-B84A-8834-EE1C85A77B14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38E8-B84A-8834-EE1C85A77B14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1-38E8-B84A-8834-EE1C85A77B14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2-38E8-B84A-8834-EE1C85A77B14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Foglio1!$A$2:$A$4</c:f>
              <c:strCache>
                <c:ptCount val="3"/>
                <c:pt idx="0">
                  <c:v>Spagna</c:v>
                </c:pt>
                <c:pt idx="1">
                  <c:v>Francia</c:v>
                </c:pt>
                <c:pt idx="2">
                  <c:v>Grecia</c:v>
                </c:pt>
              </c:strCache>
            </c:strRef>
          </c:cat>
          <c:val>
            <c:numRef>
              <c:f>Foglio1!$B$2:$B$4</c:f>
              <c:numCache>
                <c:formatCode>0%</c:formatCode>
                <c:ptCount val="3"/>
                <c:pt idx="0">
                  <c:v>0.29100000000000004</c:v>
                </c:pt>
                <c:pt idx="1">
                  <c:v>0.23300000000000001</c:v>
                </c:pt>
                <c:pt idx="2">
                  <c:v>0.184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38E8-B84A-8834-EE1C85A77B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686236096"/>
        <c:axId val="686245888"/>
      </c:barChart>
      <c:catAx>
        <c:axId val="686236096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crossAx val="686245888"/>
        <c:crosses val="autoZero"/>
        <c:auto val="1"/>
        <c:lblAlgn val="ctr"/>
        <c:lblOffset val="100"/>
        <c:noMultiLvlLbl val="0"/>
      </c:catAx>
      <c:valAx>
        <c:axId val="686245888"/>
        <c:scaling>
          <c:orientation val="minMax"/>
          <c:max val="1.1000000000000001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686236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 b="1" i="0">
          <a:latin typeface="Calibri Light" panose="020F0302020204030204" pitchFamily="34" charset="0"/>
          <a:cs typeface="Calibri Light" panose="020F0302020204030204" pitchFamily="34" charset="0"/>
        </a:defRPr>
      </a:pPr>
      <a:endParaRPr lang="it-IT"/>
    </a:p>
  </c:txPr>
  <c:externalData r:id="rId2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1251351485394033"/>
          <c:y val="1.731122096151989E-2"/>
          <c:w val="0.58748643183539528"/>
          <c:h val="0.9329077198077004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FF0000"/>
            </a:solidFill>
            <a:ln w="22225" cap="rnd"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9FC6-4A46-92D9-0E354F89A727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9FC6-4A46-92D9-0E354F89A727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9FC6-4A46-92D9-0E354F89A727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9FC6-4A46-92D9-0E354F89A727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9FC6-4A46-92D9-0E354F89A727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9FC6-4A46-92D9-0E354F89A727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9FC6-4A46-92D9-0E354F89A727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9FC6-4A46-92D9-0E354F89A727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9FC6-4A46-92D9-0E354F89A727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9FC6-4A46-92D9-0E354F89A727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9FC6-4A46-92D9-0E354F89A727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9FC6-4A46-92D9-0E354F89A727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9FC6-4A46-92D9-0E354F89A727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9FC6-4A46-92D9-0E354F89A727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9FC6-4A46-92D9-0E354F89A727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9FC6-4A46-92D9-0E354F89A727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9FC6-4A46-92D9-0E354F89A727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1-9FC6-4A46-92D9-0E354F89A727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2-9FC6-4A46-92D9-0E354F89A727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Foglio1!$A$2:$A$4</c:f>
              <c:strCache>
                <c:ptCount val="3"/>
                <c:pt idx="0">
                  <c:v>Francia</c:v>
                </c:pt>
                <c:pt idx="1">
                  <c:v>Spagna</c:v>
                </c:pt>
                <c:pt idx="2">
                  <c:v>Germania</c:v>
                </c:pt>
              </c:strCache>
            </c:strRef>
          </c:cat>
          <c:val>
            <c:numRef>
              <c:f>Foglio1!$B$2:$B$4</c:f>
              <c:numCache>
                <c:formatCode>0%</c:formatCode>
                <c:ptCount val="3"/>
                <c:pt idx="0">
                  <c:v>0.38600000000000001</c:v>
                </c:pt>
                <c:pt idx="1">
                  <c:v>0.193</c:v>
                </c:pt>
                <c:pt idx="2">
                  <c:v>0.157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9FC6-4A46-92D9-0E354F89A7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686236096"/>
        <c:axId val="686245888"/>
      </c:barChart>
      <c:catAx>
        <c:axId val="686236096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crossAx val="686245888"/>
        <c:crosses val="autoZero"/>
        <c:auto val="1"/>
        <c:lblAlgn val="ctr"/>
        <c:lblOffset val="100"/>
        <c:noMultiLvlLbl val="0"/>
      </c:catAx>
      <c:valAx>
        <c:axId val="686245888"/>
        <c:scaling>
          <c:orientation val="minMax"/>
          <c:max val="1.1000000000000001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686236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 b="1" i="0">
          <a:latin typeface="Calibri Light" panose="020F0302020204030204" pitchFamily="34" charset="0"/>
          <a:cs typeface="Calibri Light" panose="020F0302020204030204" pitchFamily="34" charset="0"/>
        </a:defRPr>
      </a:pPr>
      <a:endParaRPr lang="it-IT"/>
    </a:p>
  </c:txPr>
  <c:externalData r:id="rId2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3690634310945188E-2"/>
          <c:y val="1.4336556206584277E-4"/>
          <c:w val="0.67069336986965666"/>
          <c:h val="0.9328427785251234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 i="0">
                    <a:latin typeface="Calibri Light" panose="020F0302020204030204" pitchFamily="34" charset="0"/>
                    <a:cs typeface="Calibri Light" panose="020F0302020204030204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Foglio1!$A$2:$A$10</c:f>
              <c:strCache>
                <c:ptCount val="9"/>
                <c:pt idx="0">
                  <c:v>Penso di andarci in futuro</c:v>
                </c:pt>
                <c:pt idx="1">
                  <c:v>E' una meta costosa</c:v>
                </c:pt>
                <c:pt idx="2">
                  <c:v>Ci sono già stato in passato</c:v>
                </c:pt>
                <c:pt idx="3">
                  <c:v>E' per me una meta difficilmente raggiungibile</c:v>
                </c:pt>
                <c:pt idx="4">
                  <c:v>Non sono stato io a organizzarlo (l'hanno organizzato altri per me)</c:v>
                </c:pt>
                <c:pt idx="5">
                  <c:v>Penso che non sia un Paese accogliente</c:v>
                </c:pt>
                <c:pt idx="6">
                  <c:v>Non mi sembra una meta sicura</c:v>
                </c:pt>
                <c:pt idx="7">
                  <c:v>Non trovo l'Italia interessante come meta turistica</c:v>
                </c:pt>
                <c:pt idx="8">
                  <c:v>Altro</c:v>
                </c:pt>
              </c:strCache>
            </c:strRef>
          </c:cat>
          <c:val>
            <c:numRef>
              <c:f>Foglio1!$B$2:$B$10</c:f>
              <c:numCache>
                <c:formatCode>0%</c:formatCode>
                <c:ptCount val="9"/>
                <c:pt idx="0">
                  <c:v>0.311</c:v>
                </c:pt>
                <c:pt idx="1">
                  <c:v>0.109</c:v>
                </c:pt>
                <c:pt idx="2">
                  <c:v>0.252</c:v>
                </c:pt>
                <c:pt idx="3">
                  <c:v>2.5000000000000001E-2</c:v>
                </c:pt>
                <c:pt idx="4">
                  <c:v>4.2000000000000003E-2</c:v>
                </c:pt>
                <c:pt idx="5">
                  <c:v>0.05</c:v>
                </c:pt>
                <c:pt idx="6">
                  <c:v>3.4000000000000002E-2</c:v>
                </c:pt>
                <c:pt idx="7">
                  <c:v>0.13400000000000001</c:v>
                </c:pt>
                <c:pt idx="8">
                  <c:v>4.2000000000000003E-2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5F-1040-88C4-469EC014E2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1329738368"/>
        <c:axId val="1329744896"/>
      </c:barChart>
      <c:catAx>
        <c:axId val="1329738368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one"/>
        <c:crossAx val="1329744896"/>
        <c:crosses val="autoZero"/>
        <c:auto val="1"/>
        <c:lblAlgn val="ctr"/>
        <c:lblOffset val="100"/>
        <c:noMultiLvlLbl val="0"/>
      </c:catAx>
      <c:valAx>
        <c:axId val="1329744896"/>
        <c:scaling>
          <c:orientation val="minMax"/>
          <c:max val="1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1329738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it-IT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159273071211308E-2"/>
          <c:y val="1.4344296375139878E-4"/>
          <c:w val="0.67069336986965666"/>
          <c:h val="0.9328427785251234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rgbClr val="8E001B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800" b="1" i="0">
                    <a:latin typeface="Calibri Light" panose="020F0302020204030204" pitchFamily="34" charset="0"/>
                    <a:cs typeface="Calibri Light" panose="020F0302020204030204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Foglio1!$A$2:$A$11</c:f>
              <c:strCache>
                <c:ptCount val="10"/>
                <c:pt idx="0">
                  <c:v>Rapporto qualità/prezzo</c:v>
                </c:pt>
                <c:pt idx="1">
                  <c:v>Interesse per la cultura (musei, monumenti, mostre...)</c:v>
                </c:pt>
                <c:pt idx="2">
                  <c:v>Comfort e facilità di raggiungimento/spostamento</c:v>
                </c:pt>
                <c:pt idx="3">
                  <c:v>Percorsi enogastronomici</c:v>
                </c:pt>
                <c:pt idx="4">
                  <c:v>La possibilità di poter effettuare esperienze uniche a contatto con la natura</c:v>
                </c:pt>
                <c:pt idx="5">
                  <c:v>Interesse per il paesaggio</c:v>
                </c:pt>
                <c:pt idx="6">
                  <c:v>Divertimento e vita notturna</c:v>
                </c:pt>
                <c:pt idx="7">
                  <c:v>Considerazione dei principi di sostenibilità (mobilità sostenibile...)</c:v>
                </c:pt>
                <c:pt idx="8">
                  <c:v>Possibilità di fare shopping</c:v>
                </c:pt>
                <c:pt idx="9">
                  <c:v>Altro</c:v>
                </c:pt>
              </c:strCache>
            </c:strRef>
          </c:cat>
          <c:val>
            <c:numRef>
              <c:f>Foglio1!$B$2:$B$11</c:f>
              <c:numCache>
                <c:formatCode>0%</c:formatCode>
                <c:ptCount val="10"/>
                <c:pt idx="0">
                  <c:v>0.56000000000000005</c:v>
                </c:pt>
                <c:pt idx="1">
                  <c:v>0.34100000000000003</c:v>
                </c:pt>
                <c:pt idx="2">
                  <c:v>0.20699999999999999</c:v>
                </c:pt>
                <c:pt idx="3">
                  <c:v>7.2000000000000008E-2</c:v>
                </c:pt>
                <c:pt idx="4">
                  <c:v>7.2000000000000008E-2</c:v>
                </c:pt>
                <c:pt idx="5">
                  <c:v>0.29899999999999999</c:v>
                </c:pt>
                <c:pt idx="6">
                  <c:v>0.13100000000000001</c:v>
                </c:pt>
                <c:pt idx="7">
                  <c:v>5.2000000000000005E-2</c:v>
                </c:pt>
                <c:pt idx="8">
                  <c:v>0.05</c:v>
                </c:pt>
                <c:pt idx="9">
                  <c:v>1.6E-2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BD-7C43-9261-1339B401B1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1329743264"/>
        <c:axId val="1329747072"/>
      </c:barChart>
      <c:catAx>
        <c:axId val="1329743264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one"/>
        <c:crossAx val="1329747072"/>
        <c:crosses val="autoZero"/>
        <c:auto val="1"/>
        <c:lblAlgn val="ctr"/>
        <c:lblOffset val="100"/>
        <c:noMultiLvlLbl val="0"/>
      </c:catAx>
      <c:valAx>
        <c:axId val="1329747072"/>
        <c:scaling>
          <c:orientation val="minMax"/>
          <c:max val="1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1329743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it-IT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159273071211308E-2"/>
          <c:y val="1.4344296375139878E-4"/>
          <c:w val="0.67069336986965666"/>
          <c:h val="0.9328427785251234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rgbClr val="6DA544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 i="0">
                    <a:latin typeface="Calibri Light" panose="020F0302020204030204" pitchFamily="34" charset="0"/>
                    <a:cs typeface="Calibri Light" panose="020F0302020204030204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Foglio1!$A$2:$A$10</c:f>
              <c:strCache>
                <c:ptCount val="9"/>
                <c:pt idx="0">
                  <c:v>Penso di andarci in futuro</c:v>
                </c:pt>
                <c:pt idx="1">
                  <c:v>E' una meta costosa</c:v>
                </c:pt>
                <c:pt idx="2">
                  <c:v>Ci sono già stato in passato</c:v>
                </c:pt>
                <c:pt idx="3">
                  <c:v>E' per me una meta difficilmente raggiungibile</c:v>
                </c:pt>
                <c:pt idx="4">
                  <c:v>Non sono stato io a organizzarlo (l'hanno organizzato altri per me)</c:v>
                </c:pt>
                <c:pt idx="5">
                  <c:v>Penso che non sia un Paese accogliente</c:v>
                </c:pt>
                <c:pt idx="6">
                  <c:v>Non mi sembra una meta sicura</c:v>
                </c:pt>
                <c:pt idx="7">
                  <c:v>Non trovo l'Italia interessante come meta turistica</c:v>
                </c:pt>
                <c:pt idx="8">
                  <c:v>Altro</c:v>
                </c:pt>
              </c:strCache>
            </c:strRef>
          </c:cat>
          <c:val>
            <c:numRef>
              <c:f>Foglio1!$B$2:$B$10</c:f>
              <c:numCache>
                <c:formatCode>0%</c:formatCode>
                <c:ptCount val="9"/>
                <c:pt idx="0">
                  <c:v>0.63</c:v>
                </c:pt>
                <c:pt idx="1">
                  <c:v>0.16</c:v>
                </c:pt>
                <c:pt idx="2">
                  <c:v>0.05</c:v>
                </c:pt>
                <c:pt idx="3">
                  <c:v>4.5999999999999999E-2</c:v>
                </c:pt>
                <c:pt idx="4">
                  <c:v>2.8999999999999998E-2</c:v>
                </c:pt>
                <c:pt idx="5">
                  <c:v>2.8999999999999998E-2</c:v>
                </c:pt>
                <c:pt idx="6">
                  <c:v>8.0000000000000002E-3</c:v>
                </c:pt>
                <c:pt idx="7">
                  <c:v>3.7999999999999999E-2</c:v>
                </c:pt>
                <c:pt idx="8">
                  <c:v>8.0000000000000002E-3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1C-0947-BD4F-47DD25D8EB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1329750336"/>
        <c:axId val="1329738912"/>
      </c:barChart>
      <c:catAx>
        <c:axId val="1329750336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one"/>
        <c:crossAx val="1329738912"/>
        <c:crosses val="autoZero"/>
        <c:auto val="1"/>
        <c:lblAlgn val="ctr"/>
        <c:lblOffset val="100"/>
        <c:noMultiLvlLbl val="0"/>
      </c:catAx>
      <c:valAx>
        <c:axId val="1329738912"/>
        <c:scaling>
          <c:orientation val="minMax"/>
          <c:max val="1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1329750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it-IT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159273071211308E-2"/>
          <c:y val="1.4344296375139878E-4"/>
          <c:w val="0.67069336986965666"/>
          <c:h val="0.9328427785251234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rgbClr val="8E001B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 i="0">
                    <a:latin typeface="Calibri Light" panose="020F0302020204030204" pitchFamily="34" charset="0"/>
                    <a:cs typeface="Calibri Light" panose="020F0302020204030204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Foglio1!$A$2:$A$10</c:f>
              <c:strCache>
                <c:ptCount val="9"/>
                <c:pt idx="0">
                  <c:v>Penso di andarci in futuro</c:v>
                </c:pt>
                <c:pt idx="1">
                  <c:v>E' una meta costosa</c:v>
                </c:pt>
                <c:pt idx="2">
                  <c:v>Ci sono già stato in passato</c:v>
                </c:pt>
                <c:pt idx="3">
                  <c:v>E' per me una meta difficilmente raggiungibile</c:v>
                </c:pt>
                <c:pt idx="4">
                  <c:v>Non sono stato io a organizzarlo (l'hanno organizzato altri per me)</c:v>
                </c:pt>
                <c:pt idx="5">
                  <c:v>Penso che non sia un Paese accogliente</c:v>
                </c:pt>
                <c:pt idx="6">
                  <c:v>Non mi sembra una meta sicura</c:v>
                </c:pt>
                <c:pt idx="7">
                  <c:v>Non trovo l'Italia interessante come meta turistica</c:v>
                </c:pt>
                <c:pt idx="8">
                  <c:v>Altro</c:v>
                </c:pt>
              </c:strCache>
            </c:strRef>
          </c:cat>
          <c:val>
            <c:numRef>
              <c:f>Foglio1!$B$2:$B$10</c:f>
              <c:numCache>
                <c:formatCode>0%</c:formatCode>
                <c:ptCount val="9"/>
                <c:pt idx="0">
                  <c:v>0.45700000000000002</c:v>
                </c:pt>
                <c:pt idx="1">
                  <c:v>7.400000000000001E-2</c:v>
                </c:pt>
                <c:pt idx="2">
                  <c:v>0.223</c:v>
                </c:pt>
                <c:pt idx="3">
                  <c:v>0.04</c:v>
                </c:pt>
                <c:pt idx="4">
                  <c:v>4.5999999999999999E-2</c:v>
                </c:pt>
                <c:pt idx="5">
                  <c:v>5.0999999999999997E-2</c:v>
                </c:pt>
                <c:pt idx="6">
                  <c:v>0.04</c:v>
                </c:pt>
                <c:pt idx="7">
                  <c:v>4.5999999999999999E-2</c:v>
                </c:pt>
                <c:pt idx="8">
                  <c:v>2.3E-2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86-3949-BD06-7D97AD5698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1329743264"/>
        <c:axId val="1329747072"/>
      </c:barChart>
      <c:catAx>
        <c:axId val="1329743264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one"/>
        <c:crossAx val="1329747072"/>
        <c:crosses val="autoZero"/>
        <c:auto val="1"/>
        <c:lblAlgn val="ctr"/>
        <c:lblOffset val="100"/>
        <c:noMultiLvlLbl val="0"/>
      </c:catAx>
      <c:valAx>
        <c:axId val="1329747072"/>
        <c:scaling>
          <c:orientation val="minMax"/>
          <c:max val="1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1329743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it-IT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159273071211308E-2"/>
          <c:y val="1.4344296375139878E-4"/>
          <c:w val="0.67069336986965666"/>
          <c:h val="0.9328427785251234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rgbClr val="0052B4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 i="0">
                    <a:latin typeface="Calibri Light" panose="020F0302020204030204" pitchFamily="34" charset="0"/>
                    <a:cs typeface="Calibri Light" panose="020F0302020204030204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Foglio1!$A$2:$A$10</c:f>
              <c:strCache>
                <c:ptCount val="9"/>
                <c:pt idx="0">
                  <c:v>Penso di andarci in futuro</c:v>
                </c:pt>
                <c:pt idx="1">
                  <c:v>E' una meta costosa</c:v>
                </c:pt>
                <c:pt idx="2">
                  <c:v>Ci sono già stato in passato</c:v>
                </c:pt>
                <c:pt idx="3">
                  <c:v>E' per me una meta difficilmente raggiungibile</c:v>
                </c:pt>
                <c:pt idx="4">
                  <c:v>Non sono stato io a organizzarlo (l'hanno organizzato altri per me)</c:v>
                </c:pt>
                <c:pt idx="5">
                  <c:v>Penso che non sia un Paese accogliente</c:v>
                </c:pt>
                <c:pt idx="6">
                  <c:v>Non mi sembra una meta sicura</c:v>
                </c:pt>
                <c:pt idx="7">
                  <c:v>Non trovo l'Italia interessante come meta turistica</c:v>
                </c:pt>
                <c:pt idx="8">
                  <c:v>Altro</c:v>
                </c:pt>
              </c:strCache>
            </c:strRef>
          </c:cat>
          <c:val>
            <c:numRef>
              <c:f>Foglio1!$B$2:$B$10</c:f>
              <c:numCache>
                <c:formatCode>0%</c:formatCode>
                <c:ptCount val="9"/>
                <c:pt idx="0">
                  <c:v>0.29299999999999998</c:v>
                </c:pt>
                <c:pt idx="1">
                  <c:v>0.28999999999999998</c:v>
                </c:pt>
                <c:pt idx="2">
                  <c:v>0.09</c:v>
                </c:pt>
                <c:pt idx="3">
                  <c:v>7.8E-2</c:v>
                </c:pt>
                <c:pt idx="4">
                  <c:v>6.9000000000000006E-2</c:v>
                </c:pt>
                <c:pt idx="5">
                  <c:v>6.3E-2</c:v>
                </c:pt>
                <c:pt idx="6">
                  <c:v>0.06</c:v>
                </c:pt>
                <c:pt idx="7">
                  <c:v>3.3000000000000002E-2</c:v>
                </c:pt>
                <c:pt idx="8">
                  <c:v>2.4E-2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C9-2244-960B-D099B704D4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1329740000"/>
        <c:axId val="1329745984"/>
      </c:barChart>
      <c:catAx>
        <c:axId val="1329740000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one"/>
        <c:crossAx val="1329745984"/>
        <c:crosses val="autoZero"/>
        <c:auto val="1"/>
        <c:lblAlgn val="ctr"/>
        <c:lblOffset val="100"/>
        <c:noMultiLvlLbl val="0"/>
      </c:catAx>
      <c:valAx>
        <c:axId val="1329745984"/>
        <c:scaling>
          <c:orientation val="minMax"/>
          <c:max val="1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1329740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it-IT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914825934715044E-3"/>
          <c:y val="5.7834310894393426E-3"/>
          <c:w val="0.67069336986965666"/>
          <c:h val="0.9328427785251234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rgbClr val="DE193D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 i="0">
                    <a:latin typeface="Calibri Light" panose="020F0302020204030204" pitchFamily="34" charset="0"/>
                    <a:cs typeface="Calibri Light" panose="020F0302020204030204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Foglio1!$A$2:$A$10</c:f>
              <c:strCache>
                <c:ptCount val="9"/>
                <c:pt idx="0">
                  <c:v>Penso di andarci in futuro</c:v>
                </c:pt>
                <c:pt idx="1">
                  <c:v>E' una meta costosa</c:v>
                </c:pt>
                <c:pt idx="2">
                  <c:v>Ci sono già stato in passato</c:v>
                </c:pt>
                <c:pt idx="3">
                  <c:v>E' per me una meta difficilmente raggiungibile</c:v>
                </c:pt>
                <c:pt idx="4">
                  <c:v>Non sono stato io a organizzarlo (l'hanno organizzato altri per me)</c:v>
                </c:pt>
                <c:pt idx="5">
                  <c:v>Penso che non sia un Paese accogliente</c:v>
                </c:pt>
                <c:pt idx="6">
                  <c:v>Non mi sembra una meta sicura</c:v>
                </c:pt>
                <c:pt idx="7">
                  <c:v>Non trovo l'Italia interessante come meta turistica</c:v>
                </c:pt>
                <c:pt idx="8">
                  <c:v>Altro</c:v>
                </c:pt>
              </c:strCache>
            </c:strRef>
          </c:cat>
          <c:val>
            <c:numRef>
              <c:f>Foglio1!$B$2:$B$10</c:f>
              <c:numCache>
                <c:formatCode>0%</c:formatCode>
                <c:ptCount val="9"/>
                <c:pt idx="0">
                  <c:v>0.42</c:v>
                </c:pt>
                <c:pt idx="1">
                  <c:v>0.16800000000000001</c:v>
                </c:pt>
                <c:pt idx="2">
                  <c:v>0.16</c:v>
                </c:pt>
                <c:pt idx="3">
                  <c:v>2.5000000000000001E-2</c:v>
                </c:pt>
                <c:pt idx="4">
                  <c:v>2.5000000000000001E-2</c:v>
                </c:pt>
                <c:pt idx="5">
                  <c:v>5.9000000000000004E-2</c:v>
                </c:pt>
                <c:pt idx="6">
                  <c:v>3.4000000000000002E-2</c:v>
                </c:pt>
                <c:pt idx="7">
                  <c:v>9.1999999999999998E-2</c:v>
                </c:pt>
                <c:pt idx="8">
                  <c:v>1.7000000000000001E-2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5B-A543-9145-63F0E3A0BB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1329740000"/>
        <c:axId val="1329745984"/>
      </c:barChart>
      <c:catAx>
        <c:axId val="1329740000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one"/>
        <c:crossAx val="1329745984"/>
        <c:crosses val="autoZero"/>
        <c:auto val="1"/>
        <c:lblAlgn val="ctr"/>
        <c:lblOffset val="100"/>
        <c:noMultiLvlLbl val="0"/>
      </c:catAx>
      <c:valAx>
        <c:axId val="1329745984"/>
        <c:scaling>
          <c:orientation val="minMax"/>
          <c:max val="1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1329740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it-IT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159273071211308E-2"/>
          <c:y val="1.4344296375139878E-4"/>
          <c:w val="0.67069336986965666"/>
          <c:h val="0.9328427785251234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 i="0">
                    <a:latin typeface="Calibri Light" panose="020F0302020204030204" pitchFamily="34" charset="0"/>
                    <a:cs typeface="Calibri Light" panose="020F0302020204030204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Foglio1!$A$2:$A$10</c:f>
              <c:strCache>
                <c:ptCount val="9"/>
                <c:pt idx="0">
                  <c:v>Penso di andarci in futuro</c:v>
                </c:pt>
                <c:pt idx="1">
                  <c:v>E' una meta costosa</c:v>
                </c:pt>
                <c:pt idx="2">
                  <c:v>Ci sono già stato in passato</c:v>
                </c:pt>
                <c:pt idx="3">
                  <c:v>E' per me una meta difficilmente raggiungibile</c:v>
                </c:pt>
                <c:pt idx="4">
                  <c:v>Non sono stato io a organizzarlo (l'hanno organizzato altri per me)</c:v>
                </c:pt>
                <c:pt idx="5">
                  <c:v>Penso che non sia un Paese accogliente</c:v>
                </c:pt>
                <c:pt idx="6">
                  <c:v>Non mi sembra una meta sicura</c:v>
                </c:pt>
                <c:pt idx="7">
                  <c:v>Non trovo l'Italia interessante come meta turistica</c:v>
                </c:pt>
                <c:pt idx="8">
                  <c:v>Altro</c:v>
                </c:pt>
              </c:strCache>
            </c:strRef>
          </c:cat>
          <c:val>
            <c:numRef>
              <c:f>Foglio1!$B$2:$B$10</c:f>
              <c:numCache>
                <c:formatCode>0%</c:formatCode>
                <c:ptCount val="9"/>
                <c:pt idx="0">
                  <c:v>0.42099999999999999</c:v>
                </c:pt>
                <c:pt idx="1">
                  <c:v>0.184</c:v>
                </c:pt>
                <c:pt idx="2">
                  <c:v>0.13200000000000001</c:v>
                </c:pt>
                <c:pt idx="3">
                  <c:v>5.0999999999999997E-2</c:v>
                </c:pt>
                <c:pt idx="4">
                  <c:v>4.7E-2</c:v>
                </c:pt>
                <c:pt idx="5">
                  <c:v>5.0999999999999997E-2</c:v>
                </c:pt>
                <c:pt idx="6">
                  <c:v>3.7999999999999999E-2</c:v>
                </c:pt>
                <c:pt idx="7">
                  <c:v>5.6000000000000001E-2</c:v>
                </c:pt>
                <c:pt idx="8">
                  <c:v>2.1000000000000001E-2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E3-0145-B804-FAA107ED42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1329740000"/>
        <c:axId val="1329745984"/>
      </c:barChart>
      <c:catAx>
        <c:axId val="1329740000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one"/>
        <c:crossAx val="1329745984"/>
        <c:crosses val="autoZero"/>
        <c:auto val="1"/>
        <c:lblAlgn val="ctr"/>
        <c:lblOffset val="100"/>
        <c:noMultiLvlLbl val="0"/>
      </c:catAx>
      <c:valAx>
        <c:axId val="1329745984"/>
        <c:scaling>
          <c:orientation val="minMax"/>
          <c:max val="1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1329740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it-IT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342000995801004"/>
          <c:y val="0.17714918997996318"/>
          <c:w val="0.44694949898623054"/>
          <c:h val="0.70059117313387731"/>
        </c:manualLayout>
      </c:layout>
      <c:radarChart>
        <c:radarStyle val="marker"/>
        <c:varyColors val="0"/>
        <c:ser>
          <c:idx val="1"/>
          <c:order val="0"/>
          <c:tx>
            <c:strRef>
              <c:f>Foglio1!$B$1</c:f>
              <c:strCache>
                <c:ptCount val="1"/>
                <c:pt idx="0">
                  <c:v>USA</c:v>
                </c:pt>
              </c:strCache>
            </c:strRef>
          </c:tx>
          <c:spPr>
            <a:ln w="63500" cap="rnd" cmpd="sng" algn="ctr">
              <a:solidFill>
                <a:schemeClr val="accent3">
                  <a:lumMod val="50000"/>
                  <a:alpha val="90000"/>
                </a:schemeClr>
              </a:solidFill>
              <a:prstDash val="solid"/>
              <a:round/>
            </a:ln>
            <a:effectLst/>
          </c:spPr>
          <c:marker>
            <c:symbol val="circle"/>
            <c:size val="6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4.8857661825876192E-3"/>
                  <c:y val="1.25076801881444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4A5-4FD9-86F4-EB03E3334D07}"/>
                </c:ext>
              </c:extLst>
            </c:dLbl>
            <c:dLbl>
              <c:idx val="1"/>
              <c:layout>
                <c:manualLayout>
                  <c:x val="5.3968940987711921E-4"/>
                  <c:y val="1.54972131925646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4A5-4FD9-86F4-EB03E3334D07}"/>
                </c:ext>
              </c:extLst>
            </c:dLbl>
            <c:dLbl>
              <c:idx val="2"/>
              <c:layout>
                <c:manualLayout>
                  <c:x val="-4.9601595553339095E-3"/>
                  <c:y val="4.10677669127190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4A5-4FD9-86F4-EB03E3334D07}"/>
                </c:ext>
              </c:extLst>
            </c:dLbl>
            <c:dLbl>
              <c:idx val="3"/>
              <c:layout>
                <c:manualLayout>
                  <c:x val="-1.7953681429227691E-2"/>
                  <c:y val="-1.25076183419283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4A5-4FD9-86F4-EB03E3334D07}"/>
                </c:ext>
              </c:extLst>
            </c:dLbl>
            <c:dLbl>
              <c:idx val="4"/>
              <c:layout>
                <c:manualLayout>
                  <c:x val="-4.1151060115964247E-3"/>
                  <c:y val="-4.35202790178017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4A5-4FD9-86F4-EB03E3334D07}"/>
                </c:ext>
              </c:extLst>
            </c:dLbl>
            <c:dLbl>
              <c:idx val="5"/>
              <c:layout>
                <c:manualLayout>
                  <c:x val="-9.5884191281851765E-17"/>
                  <c:y val="-3.15784762432056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4A5-4FD9-86F4-EB03E3334D07}"/>
                </c:ext>
              </c:extLst>
            </c:dLbl>
            <c:dLbl>
              <c:idx val="6"/>
              <c:layout>
                <c:manualLayout>
                  <c:x val="0"/>
                  <c:y val="-1.40348783303136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4A5-4FD9-86F4-EB03E3334D07}"/>
                </c:ext>
              </c:extLst>
            </c:dLbl>
            <c:dLbl>
              <c:idx val="7"/>
              <c:layout>
                <c:manualLayout>
                  <c:x val="-1.3075268037847032E-2"/>
                  <c:y val="-6.31569524864113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4A5-4FD9-86F4-EB03E3334D07}"/>
                </c:ext>
              </c:extLst>
            </c:dLbl>
            <c:dLbl>
              <c:idx val="8"/>
              <c:layout>
                <c:manualLayout>
                  <c:x val="1.0460214430277627E-2"/>
                  <c:y val="-5.26307937386761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4A5-4FD9-86F4-EB03E3334D07}"/>
                </c:ext>
              </c:extLst>
            </c:dLbl>
            <c:dLbl>
              <c:idx val="9"/>
              <c:layout>
                <c:manualLayout>
                  <c:x val="1.8305375252985846E-2"/>
                  <c:y val="-3.50871958257840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4A5-4FD9-86F4-EB03E3334D07}"/>
                </c:ext>
              </c:extLst>
            </c:dLbl>
            <c:dLbl>
              <c:idx val="10"/>
              <c:layout>
                <c:manualLayout>
                  <c:x val="3.9225804113541048E-2"/>
                  <c:y val="-3.50871958257840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4A5-4FD9-86F4-EB03E3334D07}"/>
                </c:ext>
              </c:extLst>
            </c:dLbl>
            <c:dLbl>
              <c:idx val="11"/>
              <c:layout>
                <c:manualLayout>
                  <c:x val="3.9225804113541096E-2"/>
                  <c:y val="2.10523174954704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4A5-4FD9-86F4-EB03E3334D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600" b="0" i="0" u="none" strike="noStrike" kern="1200" baseline="0">
                    <a:solidFill>
                      <a:schemeClr val="tx1"/>
                    </a:solidFill>
                    <a:latin typeface="Raleway Medium" pitchFamily="2" charset="0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Foglio1!$A$2:$A$13</c:f>
              <c:strCache>
                <c:ptCount val="12"/>
                <c:pt idx="0">
                  <c:v>Accogliente</c:v>
                </c:pt>
                <c:pt idx="1">
                  <c:v>Altruista</c:v>
                </c:pt>
                <c:pt idx="2">
                  <c:v>Divertente</c:v>
                </c:pt>
                <c:pt idx="3">
                  <c:v>Influente</c:v>
                </c:pt>
                <c:pt idx="4">
                  <c:v>Sofisticata</c:v>
                </c:pt>
                <c:pt idx="5">
                  <c:v>Leader</c:v>
                </c:pt>
                <c:pt idx="6">
                  <c:v>Tollerante</c:v>
                </c:pt>
                <c:pt idx="7">
                  <c:v>Affascinante</c:v>
                </c:pt>
                <c:pt idx="8">
                  <c:v>Culturale</c:v>
                </c:pt>
                <c:pt idx="9">
                  <c:v>Sportiva</c:v>
                </c:pt>
                <c:pt idx="10">
                  <c:v>Amicale</c:v>
                </c:pt>
                <c:pt idx="11">
                  <c:v>Sicuro</c:v>
                </c:pt>
              </c:strCache>
            </c:strRef>
          </c:cat>
          <c:val>
            <c:numRef>
              <c:f>Foglio1!$B$2:$B$13</c:f>
              <c:numCache>
                <c:formatCode>0.0</c:formatCode>
                <c:ptCount val="12"/>
                <c:pt idx="0">
                  <c:v>3.35</c:v>
                </c:pt>
                <c:pt idx="1">
                  <c:v>2.91</c:v>
                </c:pt>
                <c:pt idx="2">
                  <c:v>3.32</c:v>
                </c:pt>
                <c:pt idx="3">
                  <c:v>3.02</c:v>
                </c:pt>
                <c:pt idx="4">
                  <c:v>3.15</c:v>
                </c:pt>
                <c:pt idx="5">
                  <c:v>2.85</c:v>
                </c:pt>
                <c:pt idx="6">
                  <c:v>3.02</c:v>
                </c:pt>
                <c:pt idx="7">
                  <c:v>3.35</c:v>
                </c:pt>
                <c:pt idx="8">
                  <c:v>3.5</c:v>
                </c:pt>
                <c:pt idx="9">
                  <c:v>2.78</c:v>
                </c:pt>
                <c:pt idx="10">
                  <c:v>3.33</c:v>
                </c:pt>
                <c:pt idx="11">
                  <c:v>3.21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4A5-4FD9-86F4-EB03E3334D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81962472"/>
        <c:axId val="481962080"/>
      </c:radarChart>
      <c:catAx>
        <c:axId val="481962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600" b="1" i="0" u="none" strike="noStrike" kern="1200" baseline="0">
                <a:solidFill>
                  <a:srgbClr val="000000"/>
                </a:solidFill>
                <a:latin typeface="Raleway Medium" pitchFamily="2" charset="0"/>
                <a:ea typeface="+mn-ea"/>
                <a:cs typeface="+mn-cs"/>
              </a:defRPr>
            </a:pPr>
            <a:endParaRPr lang="it-IT"/>
          </a:p>
        </c:txPr>
        <c:crossAx val="481962080"/>
        <c:crosses val="autoZero"/>
        <c:auto val="1"/>
        <c:lblAlgn val="ctr"/>
        <c:lblOffset val="100"/>
        <c:noMultiLvlLbl val="0"/>
      </c:catAx>
      <c:valAx>
        <c:axId val="481962080"/>
        <c:scaling>
          <c:orientation val="minMax"/>
          <c:max val="4"/>
        </c:scaling>
        <c:delete val="1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crossAx val="481962472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3200">
          <a:latin typeface="Raleway Medium" pitchFamily="2" charset="0"/>
        </a:defRPr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159273071211308E-2"/>
          <c:y val="1.4344296375139878E-4"/>
          <c:w val="0.67069336986965666"/>
          <c:h val="0.9259266385822264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rgbClr val="0052B4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800" b="1" i="0">
                    <a:latin typeface="Calibri Light" panose="020F0302020204030204" pitchFamily="34" charset="0"/>
                    <a:cs typeface="Calibri Light" panose="020F0302020204030204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Foglio1!$A$2:$A$11</c:f>
              <c:strCache>
                <c:ptCount val="10"/>
                <c:pt idx="0">
                  <c:v>Rapporto qualità/prezzo</c:v>
                </c:pt>
                <c:pt idx="1">
                  <c:v>Interesse per la cultura (musei, monumenti, mostre...)</c:v>
                </c:pt>
                <c:pt idx="2">
                  <c:v>Comfort e facilità di raggiungimento/spostamento</c:v>
                </c:pt>
                <c:pt idx="3">
                  <c:v>Percorsi enogastronomici</c:v>
                </c:pt>
                <c:pt idx="4">
                  <c:v>La possibilità di poter effettuare esperienze uniche a contatto con la natura</c:v>
                </c:pt>
                <c:pt idx="5">
                  <c:v>Interesse per il paesaggio</c:v>
                </c:pt>
                <c:pt idx="6">
                  <c:v>Divertimento e vita notturna</c:v>
                </c:pt>
                <c:pt idx="7">
                  <c:v>Considerazione dei principi di sostenibilità (mobilità sostenibile...)</c:v>
                </c:pt>
                <c:pt idx="8">
                  <c:v>Possibilità di fare shopping</c:v>
                </c:pt>
                <c:pt idx="9">
                  <c:v>Altro</c:v>
                </c:pt>
              </c:strCache>
            </c:strRef>
          </c:cat>
          <c:val>
            <c:numRef>
              <c:f>Foglio1!$B$2:$B$11</c:f>
              <c:numCache>
                <c:formatCode>0%</c:formatCode>
                <c:ptCount val="10"/>
                <c:pt idx="0">
                  <c:v>0.49200000000000005</c:v>
                </c:pt>
                <c:pt idx="1">
                  <c:v>0.34200000000000003</c:v>
                </c:pt>
                <c:pt idx="2">
                  <c:v>0.254</c:v>
                </c:pt>
                <c:pt idx="3">
                  <c:v>0.14599999999999999</c:v>
                </c:pt>
                <c:pt idx="4">
                  <c:v>0.126</c:v>
                </c:pt>
                <c:pt idx="5">
                  <c:v>0.12</c:v>
                </c:pt>
                <c:pt idx="6">
                  <c:v>0.10800000000000001</c:v>
                </c:pt>
                <c:pt idx="7">
                  <c:v>9.8000000000000004E-2</c:v>
                </c:pt>
                <c:pt idx="8">
                  <c:v>8.199999999999999E-2</c:v>
                </c:pt>
                <c:pt idx="9">
                  <c:v>2.2000000000000002E-2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EC-F94B-AD87-CA80CC5927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1329740000"/>
        <c:axId val="1329745984"/>
      </c:barChart>
      <c:catAx>
        <c:axId val="1329740000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one"/>
        <c:crossAx val="1329745984"/>
        <c:crosses val="autoZero"/>
        <c:auto val="1"/>
        <c:lblAlgn val="ctr"/>
        <c:lblOffset val="100"/>
        <c:noMultiLvlLbl val="0"/>
      </c:catAx>
      <c:valAx>
        <c:axId val="1329745984"/>
        <c:scaling>
          <c:orientation val="minMax"/>
          <c:max val="1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1329740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it-IT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914825934715044E-3"/>
          <c:y val="5.7834310894393426E-3"/>
          <c:w val="0.67069336986965666"/>
          <c:h val="0.9328427785251234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rgbClr val="DE193D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800" b="1" i="0">
                    <a:latin typeface="Calibri Light" panose="020F0302020204030204" pitchFamily="34" charset="0"/>
                    <a:cs typeface="Calibri Light" panose="020F0302020204030204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Foglio1!$A$2:$A$11</c:f>
              <c:strCache>
                <c:ptCount val="10"/>
                <c:pt idx="0">
                  <c:v>Rapporto qualità/prezzo</c:v>
                </c:pt>
                <c:pt idx="1">
                  <c:v>Interesse per la cultura (musei, monumenti, mostre...)</c:v>
                </c:pt>
                <c:pt idx="2">
                  <c:v>Comfort e facilità di raggiungimento/spostamento</c:v>
                </c:pt>
                <c:pt idx="3">
                  <c:v>Percorsi enogastronomici</c:v>
                </c:pt>
                <c:pt idx="4">
                  <c:v>La possibilità di poter effettuare esperienze uniche a contatto con la natura</c:v>
                </c:pt>
                <c:pt idx="5">
                  <c:v>Interesse per il paesaggio</c:v>
                </c:pt>
                <c:pt idx="6">
                  <c:v>Divertimento e vita notturna</c:v>
                </c:pt>
                <c:pt idx="7">
                  <c:v>Considerazione dei principi di sostenibilità (mobilità sostenibile...)</c:v>
                </c:pt>
                <c:pt idx="8">
                  <c:v>Possibilità di fare shopping</c:v>
                </c:pt>
                <c:pt idx="9">
                  <c:v>Altro</c:v>
                </c:pt>
              </c:strCache>
            </c:strRef>
          </c:cat>
          <c:val>
            <c:numRef>
              <c:f>Foglio1!$B$2:$B$11</c:f>
              <c:numCache>
                <c:formatCode>0%</c:formatCode>
                <c:ptCount val="10"/>
                <c:pt idx="0">
                  <c:v>0.47399999999999998</c:v>
                </c:pt>
                <c:pt idx="1">
                  <c:v>0.40799999999999997</c:v>
                </c:pt>
                <c:pt idx="2">
                  <c:v>0.26200000000000001</c:v>
                </c:pt>
                <c:pt idx="3">
                  <c:v>0.22600000000000001</c:v>
                </c:pt>
                <c:pt idx="4">
                  <c:v>0.09</c:v>
                </c:pt>
                <c:pt idx="5">
                  <c:v>0.16600000000000001</c:v>
                </c:pt>
                <c:pt idx="6">
                  <c:v>7.2000000000000008E-2</c:v>
                </c:pt>
                <c:pt idx="7">
                  <c:v>5.4000000000000006E-2</c:v>
                </c:pt>
                <c:pt idx="8">
                  <c:v>9.4E-2</c:v>
                </c:pt>
                <c:pt idx="9">
                  <c:v>1.8000000000000002E-2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DF-A846-8B30-ADBEC12102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1329740000"/>
        <c:axId val="1329745984"/>
      </c:barChart>
      <c:catAx>
        <c:axId val="1329740000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one"/>
        <c:crossAx val="1329745984"/>
        <c:crosses val="autoZero"/>
        <c:auto val="1"/>
        <c:lblAlgn val="ctr"/>
        <c:lblOffset val="100"/>
        <c:noMultiLvlLbl val="0"/>
      </c:catAx>
      <c:valAx>
        <c:axId val="1329745984"/>
        <c:scaling>
          <c:orientation val="minMax"/>
          <c:max val="1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1329740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it-IT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7008025997501059"/>
          <c:y val="6.7092148583685188E-2"/>
          <c:w val="0.56981726979031599"/>
          <c:h val="0.9329077198077004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0070C0"/>
            </a:solidFill>
            <a:ln w="22225" cap="rnd"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3D8A-4F59-A72C-B795C1E2D250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3D8A-4F59-A72C-B795C1E2D250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3D8A-4F59-A72C-B795C1E2D250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3D8A-4F59-A72C-B795C1E2D250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3D8A-4F59-A72C-B795C1E2D250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3D8A-4F59-A72C-B795C1E2D250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3D8A-4F59-A72C-B795C1E2D250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3D8A-4F59-A72C-B795C1E2D250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3D8A-4F59-A72C-B795C1E2D250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3D8A-4F59-A72C-B795C1E2D250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3D8A-4F59-A72C-B795C1E2D250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3D8A-4F59-A72C-B795C1E2D250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3D8A-4F59-A72C-B795C1E2D250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3D8A-4F59-A72C-B795C1E2D250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3D8A-4F59-A72C-B795C1E2D250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3D8A-4F59-A72C-B795C1E2D250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3D8A-4F59-A72C-B795C1E2D250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1-3D8A-4F59-A72C-B795C1E2D250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2-3D8A-4F59-A72C-B795C1E2D250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Foglio1!$A$2:$A$7</c:f>
              <c:strCache>
                <c:ptCount val="6"/>
                <c:pt idx="0">
                  <c:v>Una settimana</c:v>
                </c:pt>
                <c:pt idx="1">
                  <c:v>15 giorni</c:v>
                </c:pt>
                <c:pt idx="2">
                  <c:v>Un mese</c:v>
                </c:pt>
                <c:pt idx="3">
                  <c:v>Due/tre mesi</c:v>
                </c:pt>
                <c:pt idx="4">
                  <c:v>Sei mesi</c:v>
                </c:pt>
                <c:pt idx="5">
                  <c:v>Più di 6 mesi</c:v>
                </c:pt>
              </c:strCache>
            </c:strRef>
          </c:cat>
          <c:val>
            <c:numRef>
              <c:f>Foglio1!$B$2:$B$7</c:f>
              <c:numCache>
                <c:formatCode>0%</c:formatCode>
                <c:ptCount val="6"/>
                <c:pt idx="0">
                  <c:v>0.11800000000000001</c:v>
                </c:pt>
                <c:pt idx="1">
                  <c:v>0.13300000000000001</c:v>
                </c:pt>
                <c:pt idx="2">
                  <c:v>0.21</c:v>
                </c:pt>
                <c:pt idx="3">
                  <c:v>0.29299999999999998</c:v>
                </c:pt>
                <c:pt idx="4">
                  <c:v>0.151</c:v>
                </c:pt>
                <c:pt idx="5">
                  <c:v>9.5000000000000001E-2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3D8A-4F59-A72C-B795C1E2D2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686236096"/>
        <c:axId val="686245888"/>
      </c:barChart>
      <c:catAx>
        <c:axId val="686236096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686245888"/>
        <c:crosses val="autoZero"/>
        <c:auto val="1"/>
        <c:lblAlgn val="ctr"/>
        <c:lblOffset val="100"/>
        <c:noMultiLvlLbl val="0"/>
      </c:catAx>
      <c:valAx>
        <c:axId val="686245888"/>
        <c:scaling>
          <c:orientation val="minMax"/>
          <c:max val="1.1000000000000001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686236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200">
          <a:latin typeface="Raleway Medium" pitchFamily="2" charset="0"/>
        </a:defRPr>
      </a:pPr>
      <a:endParaRPr lang="it-IT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7008025997501059"/>
          <c:y val="6.7092148583685188E-2"/>
          <c:w val="0.56981726979031599"/>
          <c:h val="0.9329077198077004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00B050"/>
            </a:solidFill>
            <a:ln w="22225" cap="rnd"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9BD4-4660-A84F-F3519C7793C1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9BD4-4660-A84F-F3519C7793C1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9BD4-4660-A84F-F3519C7793C1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9BD4-4660-A84F-F3519C7793C1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9BD4-4660-A84F-F3519C7793C1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9BD4-4660-A84F-F3519C7793C1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9BD4-4660-A84F-F3519C7793C1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9BD4-4660-A84F-F3519C7793C1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9BD4-4660-A84F-F3519C7793C1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9BD4-4660-A84F-F3519C7793C1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9BD4-4660-A84F-F3519C7793C1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9BD4-4660-A84F-F3519C7793C1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9BD4-4660-A84F-F3519C7793C1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9BD4-4660-A84F-F3519C7793C1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9BD4-4660-A84F-F3519C7793C1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9BD4-4660-A84F-F3519C7793C1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9BD4-4660-A84F-F3519C7793C1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1-9BD4-4660-A84F-F3519C7793C1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2-9BD4-4660-A84F-F3519C7793C1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Foglio1!$A$2:$A$7</c:f>
              <c:strCache>
                <c:ptCount val="6"/>
                <c:pt idx="0">
                  <c:v>Una settimana</c:v>
                </c:pt>
                <c:pt idx="1">
                  <c:v>15 giorni</c:v>
                </c:pt>
                <c:pt idx="2">
                  <c:v>Un mese</c:v>
                </c:pt>
                <c:pt idx="3">
                  <c:v>Due/tre mesi</c:v>
                </c:pt>
                <c:pt idx="4">
                  <c:v>Sei mesi</c:v>
                </c:pt>
                <c:pt idx="5">
                  <c:v>Più di 6 mesi</c:v>
                </c:pt>
              </c:strCache>
            </c:strRef>
          </c:cat>
          <c:val>
            <c:numRef>
              <c:f>Foglio1!$B$2:$B$7</c:f>
              <c:numCache>
                <c:formatCode>0%</c:formatCode>
                <c:ptCount val="6"/>
                <c:pt idx="0">
                  <c:v>6.5000000000000002E-2</c:v>
                </c:pt>
                <c:pt idx="1">
                  <c:v>0.10800000000000001</c:v>
                </c:pt>
                <c:pt idx="2">
                  <c:v>0.16300000000000001</c:v>
                </c:pt>
                <c:pt idx="3">
                  <c:v>0.26300000000000001</c:v>
                </c:pt>
                <c:pt idx="4">
                  <c:v>0.249</c:v>
                </c:pt>
                <c:pt idx="5">
                  <c:v>0.152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9BD4-4660-A84F-F3519C7793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686236096"/>
        <c:axId val="686245888"/>
      </c:barChart>
      <c:catAx>
        <c:axId val="686236096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686245888"/>
        <c:crosses val="autoZero"/>
        <c:auto val="1"/>
        <c:lblAlgn val="ctr"/>
        <c:lblOffset val="100"/>
        <c:noMultiLvlLbl val="0"/>
      </c:catAx>
      <c:valAx>
        <c:axId val="686245888"/>
        <c:scaling>
          <c:orientation val="minMax"/>
          <c:max val="1.1000000000000001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686236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200">
          <a:latin typeface="Raleway Medium" pitchFamily="2" charset="0"/>
        </a:defRPr>
      </a:pPr>
      <a:endParaRPr lang="it-IT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7008025997501059"/>
          <c:y val="6.7092148583685188E-2"/>
          <c:w val="0.56981726979031599"/>
          <c:h val="0.9329077198077004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FFC000"/>
            </a:solidFill>
            <a:ln w="22225" cap="rnd"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256B-48B9-A896-98CA78598BD5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256B-48B9-A896-98CA78598BD5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256B-48B9-A896-98CA78598BD5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256B-48B9-A896-98CA78598BD5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256B-48B9-A896-98CA78598BD5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256B-48B9-A896-98CA78598BD5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256B-48B9-A896-98CA78598BD5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256B-48B9-A896-98CA78598BD5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256B-48B9-A896-98CA78598BD5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256B-48B9-A896-98CA78598BD5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256B-48B9-A896-98CA78598BD5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256B-48B9-A896-98CA78598BD5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256B-48B9-A896-98CA78598BD5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256B-48B9-A896-98CA78598BD5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256B-48B9-A896-98CA78598BD5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256B-48B9-A896-98CA78598BD5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256B-48B9-A896-98CA78598BD5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1-256B-48B9-A896-98CA78598BD5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2-256B-48B9-A896-98CA78598BD5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Foglio1!$A$2:$A$7</c:f>
              <c:strCache>
                <c:ptCount val="6"/>
                <c:pt idx="0">
                  <c:v>Una settimana</c:v>
                </c:pt>
                <c:pt idx="1">
                  <c:v>15 giorni</c:v>
                </c:pt>
                <c:pt idx="2">
                  <c:v>Un mese</c:v>
                </c:pt>
                <c:pt idx="3">
                  <c:v>Due/tre mesi</c:v>
                </c:pt>
                <c:pt idx="4">
                  <c:v>Sei mesi</c:v>
                </c:pt>
                <c:pt idx="5">
                  <c:v>Più di 6 mesi</c:v>
                </c:pt>
              </c:strCache>
            </c:strRef>
          </c:cat>
          <c:val>
            <c:numRef>
              <c:f>Foglio1!$B$2:$B$7</c:f>
              <c:numCache>
                <c:formatCode>0%</c:formatCode>
                <c:ptCount val="6"/>
                <c:pt idx="0">
                  <c:v>0.129</c:v>
                </c:pt>
                <c:pt idx="1">
                  <c:v>0.12</c:v>
                </c:pt>
                <c:pt idx="2">
                  <c:v>0.18600000000000003</c:v>
                </c:pt>
                <c:pt idx="3">
                  <c:v>0.314</c:v>
                </c:pt>
                <c:pt idx="4">
                  <c:v>0.16800000000000001</c:v>
                </c:pt>
                <c:pt idx="5">
                  <c:v>8.4000000000000005E-2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256B-48B9-A896-98CA78598B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686236096"/>
        <c:axId val="686245888"/>
      </c:barChart>
      <c:catAx>
        <c:axId val="686236096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686245888"/>
        <c:crosses val="autoZero"/>
        <c:auto val="1"/>
        <c:lblAlgn val="ctr"/>
        <c:lblOffset val="100"/>
        <c:noMultiLvlLbl val="0"/>
      </c:catAx>
      <c:valAx>
        <c:axId val="686245888"/>
        <c:scaling>
          <c:orientation val="minMax"/>
          <c:max val="1.1000000000000001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686236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200">
          <a:latin typeface="Raleway Medium" pitchFamily="2" charset="0"/>
        </a:defRPr>
      </a:pPr>
      <a:endParaRPr lang="it-IT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7008025997501059"/>
          <c:y val="6.7092148583685188E-2"/>
          <c:w val="0.56981726979031599"/>
          <c:h val="0.9329077198077004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C00000"/>
            </a:solidFill>
            <a:ln w="22225" cap="rnd"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E04-4744-9AB0-0353C7523345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5E04-4744-9AB0-0353C7523345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5E04-4744-9AB0-0353C7523345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5E04-4744-9AB0-0353C7523345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5E04-4744-9AB0-0353C7523345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5E04-4744-9AB0-0353C7523345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5E04-4744-9AB0-0353C7523345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5E04-4744-9AB0-0353C7523345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5E04-4744-9AB0-0353C7523345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5E04-4744-9AB0-0353C7523345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5E04-4744-9AB0-0353C7523345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5E04-4744-9AB0-0353C7523345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5E04-4744-9AB0-0353C7523345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5E04-4744-9AB0-0353C7523345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5E04-4744-9AB0-0353C7523345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5E04-4744-9AB0-0353C7523345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5E04-4744-9AB0-0353C7523345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1-5E04-4744-9AB0-0353C7523345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2-5E04-4744-9AB0-0353C7523345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Foglio1!$A$2:$A$7</c:f>
              <c:strCache>
                <c:ptCount val="6"/>
                <c:pt idx="0">
                  <c:v>Una settimana</c:v>
                </c:pt>
                <c:pt idx="1">
                  <c:v>15 giorni</c:v>
                </c:pt>
                <c:pt idx="2">
                  <c:v>Un mese</c:v>
                </c:pt>
                <c:pt idx="3">
                  <c:v>Due/tre mesi</c:v>
                </c:pt>
                <c:pt idx="4">
                  <c:v>Sei mesi</c:v>
                </c:pt>
                <c:pt idx="5">
                  <c:v>Più di 6 mesi</c:v>
                </c:pt>
              </c:strCache>
            </c:strRef>
          </c:cat>
          <c:val>
            <c:numRef>
              <c:f>Foglio1!$B$2:$B$7</c:f>
              <c:numCache>
                <c:formatCode>0%</c:formatCode>
                <c:ptCount val="6"/>
                <c:pt idx="0">
                  <c:v>0.129</c:v>
                </c:pt>
                <c:pt idx="1">
                  <c:v>0.12</c:v>
                </c:pt>
                <c:pt idx="2">
                  <c:v>0.18600000000000003</c:v>
                </c:pt>
                <c:pt idx="3">
                  <c:v>0.314</c:v>
                </c:pt>
                <c:pt idx="4">
                  <c:v>0.16800000000000001</c:v>
                </c:pt>
                <c:pt idx="5">
                  <c:v>8.4000000000000005E-2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5E04-4744-9AB0-0353C75233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686236096"/>
        <c:axId val="686245888"/>
      </c:barChart>
      <c:catAx>
        <c:axId val="686236096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686245888"/>
        <c:crosses val="autoZero"/>
        <c:auto val="1"/>
        <c:lblAlgn val="ctr"/>
        <c:lblOffset val="100"/>
        <c:noMultiLvlLbl val="0"/>
      </c:catAx>
      <c:valAx>
        <c:axId val="686245888"/>
        <c:scaling>
          <c:orientation val="minMax"/>
          <c:max val="1.1000000000000001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686236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200">
          <a:latin typeface="Raleway Medium" pitchFamily="2" charset="0"/>
        </a:defRPr>
      </a:pPr>
      <a:endParaRPr lang="it-IT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50196"/>
        </a:schemeClr>
      </a:solidFill>
      <a:ln w="25400">
        <a:solidFill>
          <a:schemeClr val="phClr"/>
        </a:solidFill>
        <a:prstDash val="sysDot"/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50196"/>
        </a:schemeClr>
      </a:solidFill>
      <a:ln w="25400">
        <a:solidFill>
          <a:schemeClr val="phClr"/>
        </a:solidFill>
        <a:prstDash val="sysDot"/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5400" cap="rnd" cmpd="sng" algn="ctr">
        <a:solidFill>
          <a:schemeClr val="phClr"/>
        </a:solidFill>
        <a:prstDash val="sysDot"/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384047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89206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19764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05844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09397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81058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e e da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Autore e data</a:t>
            </a:r>
          </a:p>
        </p:txBody>
      </p:sp>
      <p:sp>
        <p:nvSpPr>
          <p:cNvPr id="12" name="Titolo presentazion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Titolo presentazione</a:t>
            </a:r>
          </a:p>
        </p:txBody>
      </p:sp>
      <p:sp>
        <p:nvSpPr>
          <p:cNvPr id="13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Sottotitolo presentazione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formazione import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orpo livello uno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Dettagli informazion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Dettagli informazione</a:t>
            </a:r>
          </a:p>
        </p:txBody>
      </p:sp>
      <p:sp>
        <p:nvSpPr>
          <p:cNvPr id="10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zion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Attribuzione</a:t>
            </a:r>
          </a:p>
        </p:txBody>
      </p:sp>
      <p:sp>
        <p:nvSpPr>
          <p:cNvPr id="116" name="Corpo livello uno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“Citazione degna di nota”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iotola di insalata con riso saltato, uova sode e bacchette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Ciotola con frittelle al salmone, insalata e humm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Pappardelle con burro al prezzemolo, nocciole tostate e scaglie di parmigiano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iotola di insalata con riso saltato, uova sode e bacchette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iotola con frittelle al salmone, insalata e humm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itolo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Titolo</a:t>
            </a:r>
          </a:p>
        </p:txBody>
      </p:sp>
      <p:sp>
        <p:nvSpPr>
          <p:cNvPr id="34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Sottotitolo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olo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</a:t>
            </a:r>
          </a:p>
        </p:txBody>
      </p:sp>
      <p:sp>
        <p:nvSpPr>
          <p:cNvPr id="43" name="Sottotitolo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Sottotitolo diapositiva</a:t>
            </a:r>
          </a:p>
        </p:txBody>
      </p:sp>
      <p:sp>
        <p:nvSpPr>
          <p:cNvPr id="44" name="Corpo livello uno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orpo livello uno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ottotitolo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Sottotitolo diapositiva</a:t>
            </a:r>
          </a:p>
        </p:txBody>
      </p:sp>
      <p:sp>
        <p:nvSpPr>
          <p:cNvPr id="61" name="Corpo livello uno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Pappardelle con burro al prezzemolo, nocciole tostate e scaglie di parmigiano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Titolo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Titolo</a:t>
            </a:r>
          </a:p>
        </p:txBody>
      </p:sp>
      <p:sp>
        <p:nvSpPr>
          <p:cNvPr id="6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olo sezion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Titolo sezione</a:t>
            </a:r>
          </a:p>
        </p:txBody>
      </p:sp>
      <p:sp>
        <p:nvSpPr>
          <p:cNvPr id="72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olo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Titolo</a:t>
            </a:r>
          </a:p>
        </p:txBody>
      </p:sp>
      <p:sp>
        <p:nvSpPr>
          <p:cNvPr id="80" name="Sottotitolo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Sottotitolo diapositiva</a:t>
            </a:r>
          </a:p>
        </p:txBody>
      </p:sp>
      <p:sp>
        <p:nvSpPr>
          <p:cNvPr id="8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ogra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olo programm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Titolo programma</a:t>
            </a:r>
          </a:p>
        </p:txBody>
      </p:sp>
      <p:sp>
        <p:nvSpPr>
          <p:cNvPr id="89" name="Sottotitolo programm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Sottotitolo programma</a:t>
            </a:r>
          </a:p>
        </p:txBody>
      </p:sp>
      <p:sp>
        <p:nvSpPr>
          <p:cNvPr id="90" name="Corpo livello uno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Argomenti del programma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chiar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Corpo livello uno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Dichiarazione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Titolo</a:t>
            </a:r>
          </a:p>
        </p:txBody>
      </p:sp>
      <p:sp>
        <p:nvSpPr>
          <p:cNvPr id="3" name="Corpo livello uno…"/>
          <p:cNvSpPr txBox="1">
            <a:spLocks noGrp="1"/>
          </p:cNvSpPr>
          <p:nvPr>
            <p:ph type="body" idx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2.xml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chart" Target="../charts/chart31.xml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0.xml"/><Relationship Id="rId11" Type="http://schemas.openxmlformats.org/officeDocument/2006/relationships/image" Target="../media/image11.png"/><Relationship Id="rId5" Type="http://schemas.openxmlformats.org/officeDocument/2006/relationships/chart" Target="../charts/chart29.xml"/><Relationship Id="rId15" Type="http://schemas.openxmlformats.org/officeDocument/2006/relationships/chart" Target="../charts/chart34.xml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chart" Target="../charts/chart33.xml"/><Relationship Id="rId1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chart" Target="../charts/char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chart" Target="../charts/chart3.xml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.xml"/><Relationship Id="rId11" Type="http://schemas.openxmlformats.org/officeDocument/2006/relationships/image" Target="../media/image11.png"/><Relationship Id="rId5" Type="http://schemas.openxmlformats.org/officeDocument/2006/relationships/chart" Target="../charts/chart1.xml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chart" Target="../charts/chart5.xml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.xml"/><Relationship Id="rId13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chart" Target="../charts/chart8.xml"/><Relationship Id="rId12" Type="http://schemas.openxmlformats.org/officeDocument/2006/relationships/image" Target="../media/image11.png"/><Relationship Id="rId17" Type="http://schemas.openxmlformats.org/officeDocument/2006/relationships/chart" Target="../charts/chart11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7.xml"/><Relationship Id="rId11" Type="http://schemas.openxmlformats.org/officeDocument/2006/relationships/image" Target="../media/image10.png"/><Relationship Id="rId5" Type="http://schemas.openxmlformats.org/officeDocument/2006/relationships/chart" Target="../charts/chart6.xml"/><Relationship Id="rId15" Type="http://schemas.openxmlformats.org/officeDocument/2006/relationships/image" Target="../media/image17.png"/><Relationship Id="rId10" Type="http://schemas.openxmlformats.org/officeDocument/2006/relationships/chart" Target="../charts/chart10.xml"/><Relationship Id="rId4" Type="http://schemas.openxmlformats.org/officeDocument/2006/relationships/image" Target="../media/image5.png"/><Relationship Id="rId9" Type="http://schemas.openxmlformats.org/officeDocument/2006/relationships/image" Target="../media/image15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5.xml"/><Relationship Id="rId13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chart" Target="../charts/chart14.xml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3.xml"/><Relationship Id="rId11" Type="http://schemas.openxmlformats.org/officeDocument/2006/relationships/image" Target="../media/image12.png"/><Relationship Id="rId5" Type="http://schemas.openxmlformats.org/officeDocument/2006/relationships/chart" Target="../charts/chart12.xml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chart" Target="../charts/chart1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0.xml"/><Relationship Id="rId13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chart" Target="../charts/chart19.xml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8.xml"/><Relationship Id="rId11" Type="http://schemas.openxmlformats.org/officeDocument/2006/relationships/image" Target="../media/image12.png"/><Relationship Id="rId5" Type="http://schemas.openxmlformats.org/officeDocument/2006/relationships/chart" Target="../charts/chart17.xml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chart" Target="../charts/chart2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5.png"/><Relationship Id="rId4" Type="http://schemas.openxmlformats.org/officeDocument/2006/relationships/chart" Target="../charts/chart22.xml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chart" Target="../charts/chart28.xml"/><Relationship Id="rId3" Type="http://schemas.openxmlformats.org/officeDocument/2006/relationships/image" Target="../media/image5.png"/><Relationship Id="rId7" Type="http://schemas.openxmlformats.org/officeDocument/2006/relationships/chart" Target="../charts/chart25.xml"/><Relationship Id="rId12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4.xml"/><Relationship Id="rId11" Type="http://schemas.openxmlformats.org/officeDocument/2006/relationships/chart" Target="../charts/chart27.xml"/><Relationship Id="rId5" Type="http://schemas.openxmlformats.org/officeDocument/2006/relationships/image" Target="../media/image10.png"/><Relationship Id="rId10" Type="http://schemas.openxmlformats.org/officeDocument/2006/relationships/image" Target="../media/image12.png"/><Relationship Id="rId4" Type="http://schemas.openxmlformats.org/officeDocument/2006/relationships/chart" Target="../charts/chart23.xml"/><Relationship Id="rId9" Type="http://schemas.openxmlformats.org/officeDocument/2006/relationships/chart" Target="../charts/chart26.xml"/><Relationship Id="rId1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Rettangolo"/>
          <p:cNvSpPr/>
          <p:nvPr/>
        </p:nvSpPr>
        <p:spPr>
          <a:xfrm>
            <a:off x="12161760" y="1"/>
            <a:ext cx="12222241" cy="13789162"/>
          </a:xfrm>
          <a:prstGeom prst="rect">
            <a:avLst/>
          </a:prstGeom>
          <a:solidFill>
            <a:srgbClr val="8008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52" name="ORIZZONTALE UNBOUND.png" descr="ORIZZONTALE UNBOUND.png"/>
          <p:cNvPicPr>
            <a:picLocks noChangeAspect="1"/>
          </p:cNvPicPr>
          <p:nvPr/>
        </p:nvPicPr>
        <p:blipFill>
          <a:blip r:embed="rId2"/>
          <a:srcRect l="20393" r="20393"/>
          <a:stretch>
            <a:fillRect/>
          </a:stretch>
        </p:blipFill>
        <p:spPr>
          <a:xfrm>
            <a:off x="0" y="0"/>
            <a:ext cx="12182655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Rettangolo"/>
          <p:cNvSpPr/>
          <p:nvPr/>
        </p:nvSpPr>
        <p:spPr>
          <a:xfrm>
            <a:off x="-32583" y="10078107"/>
            <a:ext cx="12222241" cy="371105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7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54" name="Immagine" descr="Immag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4225" y="12263046"/>
            <a:ext cx="1465597" cy="11293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magine" descr="Immagin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92734" y="12344450"/>
            <a:ext cx="2565922" cy="966566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Titolo presentazione…"/>
          <p:cNvSpPr txBox="1"/>
          <p:nvPr/>
        </p:nvSpPr>
        <p:spPr>
          <a:xfrm>
            <a:off x="13525366" y="2927331"/>
            <a:ext cx="10587835" cy="3334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7000">
                <a:solidFill>
                  <a:srgbClr val="FFFFFF"/>
                </a:solidFill>
                <a:latin typeface="Kallisto Medium"/>
                <a:ea typeface="Kallisto Medium"/>
                <a:cs typeface="Kallisto Medium"/>
                <a:sym typeface="Kallisto Medium"/>
              </a:defRPr>
            </a:pPr>
            <a:r>
              <a:rPr lang="it-IT" dirty="0"/>
              <a:t>Il nuovo turismo dall’estero: </a:t>
            </a:r>
          </a:p>
          <a:p>
            <a:pPr algn="l">
              <a:defRPr sz="7000">
                <a:solidFill>
                  <a:srgbClr val="FFFFFF"/>
                </a:solidFill>
                <a:latin typeface="Kallisto Medium"/>
                <a:ea typeface="Kallisto Medium"/>
                <a:cs typeface="Kallisto Medium"/>
                <a:sym typeface="Kallisto Medium"/>
              </a:defRPr>
            </a:pPr>
            <a:r>
              <a:rPr lang="it-IT" dirty="0" err="1"/>
              <a:t>unbound</a:t>
            </a:r>
            <a:r>
              <a:rPr lang="it-IT" dirty="0"/>
              <a:t>, immersive … </a:t>
            </a:r>
          </a:p>
          <a:p>
            <a:pPr algn="l">
              <a:defRPr sz="7000">
                <a:solidFill>
                  <a:srgbClr val="FFFFFF"/>
                </a:solidFill>
                <a:latin typeface="Kallisto Medium"/>
                <a:ea typeface="Kallisto Medium"/>
                <a:cs typeface="Kallisto Medium"/>
                <a:sym typeface="Kallisto Medium"/>
              </a:defRPr>
            </a:pPr>
            <a:r>
              <a:rPr lang="it-IT" dirty="0"/>
              <a:t>e molto altro</a:t>
            </a:r>
            <a:endParaRPr dirty="0"/>
          </a:p>
        </p:txBody>
      </p:sp>
      <p:sp>
        <p:nvSpPr>
          <p:cNvPr id="157" name="Sottotitolo: Lorem ipsum dolor sit amet  consectetuur asipiscing elit sed do  eiusmod tempor incididunt ut labore  et dolore magna aliqua."/>
          <p:cNvSpPr txBox="1"/>
          <p:nvPr/>
        </p:nvSpPr>
        <p:spPr>
          <a:xfrm>
            <a:off x="13525366" y="6525599"/>
            <a:ext cx="10209526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4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rPr lang="it-IT" sz="4000" dirty="0">
                <a:solidFill>
                  <a:srgbClr val="FFFFFF"/>
                </a:solidFill>
                <a:latin typeface="Raleway"/>
              </a:rPr>
              <a:t>Le abitudini di viaggio dei cittadini europei </a:t>
            </a:r>
          </a:p>
          <a:p>
            <a:pPr algn="l">
              <a:defRPr sz="4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rPr lang="it-IT" sz="4000" dirty="0">
                <a:solidFill>
                  <a:srgbClr val="FFFFFF"/>
                </a:solidFill>
                <a:latin typeface="Raleway"/>
              </a:rPr>
              <a:t>ed extra-europei</a:t>
            </a:r>
          </a:p>
        </p:txBody>
      </p:sp>
      <p:sp>
        <p:nvSpPr>
          <p:cNvPr id="158" name="Nome speaker…"/>
          <p:cNvSpPr txBox="1"/>
          <p:nvPr/>
        </p:nvSpPr>
        <p:spPr>
          <a:xfrm>
            <a:off x="13525366" y="9619420"/>
            <a:ext cx="3342262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5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rPr lang="it-IT" dirty="0"/>
              <a:t>Nicola Piepoli</a:t>
            </a:r>
            <a:endParaRPr dirty="0"/>
          </a:p>
          <a:p>
            <a:pPr algn="l">
              <a:defRPr sz="35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rPr lang="it-IT" dirty="0"/>
              <a:t>13 Ottobre 2022</a:t>
            </a:r>
            <a:endParaRPr dirty="0"/>
          </a:p>
        </p:txBody>
      </p:sp>
      <p:sp>
        <p:nvSpPr>
          <p:cNvPr id="159" name="Rettangolo"/>
          <p:cNvSpPr/>
          <p:nvPr/>
        </p:nvSpPr>
        <p:spPr>
          <a:xfrm>
            <a:off x="0" y="-1"/>
            <a:ext cx="12157005" cy="1416885"/>
          </a:xfrm>
          <a:prstGeom prst="rect">
            <a:avLst/>
          </a:prstGeom>
          <a:solidFill>
            <a:srgbClr val="E5E1E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60" name="Immagine" descr="Immagin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176" y="532832"/>
            <a:ext cx="4831167" cy="3512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Rettangolo"/>
          <p:cNvSpPr/>
          <p:nvPr/>
        </p:nvSpPr>
        <p:spPr>
          <a:xfrm>
            <a:off x="0" y="4082"/>
            <a:ext cx="24384001" cy="13716000"/>
          </a:xfrm>
          <a:prstGeom prst="rect">
            <a:avLst/>
          </a:prstGeom>
          <a:solidFill>
            <a:srgbClr val="E5E1E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pic>
        <p:nvPicPr>
          <p:cNvPr id="176" name="Immagine" descr="Immag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940" y="12622007"/>
            <a:ext cx="3923708" cy="285247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#UNBOUND  #TTG22  #SIA22  #SUN22  #IEGEXPO  #SAFEBUSINESS"/>
          <p:cNvSpPr txBox="1"/>
          <p:nvPr/>
        </p:nvSpPr>
        <p:spPr>
          <a:xfrm>
            <a:off x="5262826" y="12520974"/>
            <a:ext cx="7670370" cy="48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500">
                <a:solidFill>
                  <a:srgbClr val="8008FF"/>
                </a:solidFill>
                <a:latin typeface="Kallisto Light"/>
                <a:ea typeface="Kallisto Light"/>
                <a:cs typeface="Kallisto Light"/>
                <a:sym typeface="Kallisto Light"/>
              </a:defRPr>
            </a:lvl1pPr>
          </a:lstStyle>
          <a:p>
            <a:r>
              <a:rPr dirty="0"/>
              <a:t>#UNBOUND  #TTG22  #SIA22  #SUN22  #IEGEXPO</a:t>
            </a:r>
          </a:p>
        </p:txBody>
      </p:sp>
      <p:pic>
        <p:nvPicPr>
          <p:cNvPr id="178" name="Immagine" descr="Immagin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6685" y="12126242"/>
            <a:ext cx="4445739" cy="1086798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Lorem ipsum  dolor sit amet, consectetur adipiscing elit."/>
          <p:cNvSpPr txBox="1"/>
          <p:nvPr/>
        </p:nvSpPr>
        <p:spPr>
          <a:xfrm>
            <a:off x="229033" y="130375"/>
            <a:ext cx="23419033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7000" b="1">
                <a:solidFill>
                  <a:srgbClr val="8008FF"/>
                </a:solidFill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rPr lang="it-IT" sz="4400" dirty="0"/>
              <a:t>4 turisti internazionali su 10 che non ci scelgono come meta del loro viaggio internazionale lo fanno perché pensano di venire in Italia in futuro. </a:t>
            </a:r>
          </a:p>
          <a:p>
            <a:pPr algn="l">
              <a:defRPr sz="7000" b="1">
                <a:solidFill>
                  <a:srgbClr val="8008FF"/>
                </a:solidFill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rPr lang="it-IT" sz="4400" dirty="0"/>
              <a:t>L’altra principale motivazione di non scelta è data dal costo del viaggio.</a:t>
            </a:r>
            <a:endParaRPr sz="4400" dirty="0"/>
          </a:p>
        </p:txBody>
      </p:sp>
      <p:sp>
        <p:nvSpPr>
          <p:cNvPr id="15" name="Segnaposto piè di pagina 5">
            <a:extLst>
              <a:ext uri="{FF2B5EF4-FFF2-40B4-BE49-F238E27FC236}">
                <a16:creationId xmlns:a16="http://schemas.microsoft.com/office/drawing/2014/main" id="{A3B12C18-8A2C-8248-6A97-86CD3EC9C7D9}"/>
              </a:ext>
            </a:extLst>
          </p:cNvPr>
          <p:cNvSpPr txBox="1">
            <a:spLocks/>
          </p:cNvSpPr>
          <p:nvPr/>
        </p:nvSpPr>
        <p:spPr>
          <a:xfrm>
            <a:off x="841576" y="11944030"/>
            <a:ext cx="13572638" cy="450226"/>
          </a:xfrm>
          <a:prstGeom prst="rect">
            <a:avLst/>
          </a:prstGeom>
        </p:spPr>
        <p:txBody>
          <a:bodyPr vert="horz" lIns="84386" tIns="42192" rIns="84386" bIns="42192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r" defTabSz="844052" fontAlgn="base" hangingPunct="1">
              <a:spcBef>
                <a:spcPct val="0"/>
              </a:spcBef>
              <a:spcAft>
                <a:spcPct val="0"/>
              </a:spcAft>
              <a:defRPr sz="1600">
                <a:solidFill>
                  <a:srgbClr val="8008FF"/>
                </a:solidFill>
                <a:latin typeface="Raleway Medium"/>
              </a:defRPr>
            </a:lvl1pPr>
          </a:lstStyle>
          <a:p>
            <a:pPr algn="l"/>
            <a:r>
              <a:rPr lang="it-IT" dirty="0"/>
              <a:t>Base dati: VIAGGERANNO IN PAESEI EXTRA EUROPEI NEI PROSSIMI 6 MESI</a:t>
            </a:r>
          </a:p>
        </p:txBody>
      </p:sp>
      <p:graphicFrame>
        <p:nvGraphicFramePr>
          <p:cNvPr id="16" name="Tabella 11">
            <a:extLst>
              <a:ext uri="{FF2B5EF4-FFF2-40B4-BE49-F238E27FC236}">
                <a16:creationId xmlns:a16="http://schemas.microsoft.com/office/drawing/2014/main" id="{0C36F4F4-FE6B-B829-217C-1FEC67FE24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1240417"/>
              </p:ext>
            </p:extLst>
          </p:nvPr>
        </p:nvGraphicFramePr>
        <p:xfrm>
          <a:off x="1" y="2832807"/>
          <a:ext cx="24308976" cy="85849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11039">
                  <a:extLst>
                    <a:ext uri="{9D8B030D-6E8A-4147-A177-3AD203B41FA5}">
                      <a16:colId xmlns:a16="http://schemas.microsoft.com/office/drawing/2014/main" val="536683280"/>
                    </a:ext>
                  </a:extLst>
                </a:gridCol>
                <a:gridCol w="2919291">
                  <a:extLst>
                    <a:ext uri="{9D8B030D-6E8A-4147-A177-3AD203B41FA5}">
                      <a16:colId xmlns:a16="http://schemas.microsoft.com/office/drawing/2014/main" val="1836248563"/>
                    </a:ext>
                  </a:extLst>
                </a:gridCol>
                <a:gridCol w="3327160">
                  <a:extLst>
                    <a:ext uri="{9D8B030D-6E8A-4147-A177-3AD203B41FA5}">
                      <a16:colId xmlns:a16="http://schemas.microsoft.com/office/drawing/2014/main" val="2381852999"/>
                    </a:ext>
                  </a:extLst>
                </a:gridCol>
                <a:gridCol w="3327160">
                  <a:extLst>
                    <a:ext uri="{9D8B030D-6E8A-4147-A177-3AD203B41FA5}">
                      <a16:colId xmlns:a16="http://schemas.microsoft.com/office/drawing/2014/main" val="1310433077"/>
                    </a:ext>
                  </a:extLst>
                </a:gridCol>
                <a:gridCol w="3327160">
                  <a:extLst>
                    <a:ext uri="{9D8B030D-6E8A-4147-A177-3AD203B41FA5}">
                      <a16:colId xmlns:a16="http://schemas.microsoft.com/office/drawing/2014/main" val="78068726"/>
                    </a:ext>
                  </a:extLst>
                </a:gridCol>
                <a:gridCol w="3327160">
                  <a:extLst>
                    <a:ext uri="{9D8B030D-6E8A-4147-A177-3AD203B41FA5}">
                      <a16:colId xmlns:a16="http://schemas.microsoft.com/office/drawing/2014/main" val="3785323489"/>
                    </a:ext>
                  </a:extLst>
                </a:gridCol>
                <a:gridCol w="3570006">
                  <a:extLst>
                    <a:ext uri="{9D8B030D-6E8A-4147-A177-3AD203B41FA5}">
                      <a16:colId xmlns:a16="http://schemas.microsoft.com/office/drawing/2014/main" val="2060636792"/>
                    </a:ext>
                  </a:extLst>
                </a:gridCol>
              </a:tblGrid>
              <a:tr h="789601">
                <a:tc>
                  <a:txBody>
                    <a:bodyPr/>
                    <a:lstStyle/>
                    <a:p>
                      <a:pPr algn="r" fontAlgn="b"/>
                      <a:endParaRPr lang="it-IT" sz="3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9050" marR="19050" marT="19050" marB="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4000" b="1" i="0" u="none" strike="noStrike" kern="1200" cap="none" spc="0" baseline="0" dirty="0">
                          <a:solidFill>
                            <a:schemeClr val="tx1"/>
                          </a:solidFill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Helvetica Neue"/>
                        </a:rPr>
                        <a:t>TOTALE</a:t>
                      </a:r>
                    </a:p>
                  </a:txBody>
                  <a:tcPr marL="19050" marR="19050" marT="19050" marB="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4000" b="1" i="0" kern="12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USA</a:t>
                      </a:r>
                    </a:p>
                  </a:txBody>
                  <a:tcPr marL="19050" marR="19050" marT="19050" marB="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4000" b="1" i="0" kern="12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Brasile</a:t>
                      </a:r>
                    </a:p>
                  </a:txBody>
                  <a:tcPr marL="19050" marR="19050" marT="19050" marB="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4000" b="1" i="0" kern="12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Germania</a:t>
                      </a:r>
                    </a:p>
                  </a:txBody>
                  <a:tcPr marL="19050" marR="19050" marT="19050" marB="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4000" b="1" i="0" kern="12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  Francia</a:t>
                      </a:r>
                    </a:p>
                  </a:txBody>
                  <a:tcPr marL="19050" marR="19050" marT="19050" marB="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4000" b="1" i="0" kern="12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UK</a:t>
                      </a:r>
                    </a:p>
                  </a:txBody>
                  <a:tcPr marL="19050" marR="19050" marT="19050" marB="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0412181"/>
                  </a:ext>
                </a:extLst>
              </a:tr>
              <a:tr h="789601">
                <a:tc>
                  <a:txBody>
                    <a:bodyPr/>
                    <a:lstStyle/>
                    <a:p>
                      <a:pPr algn="r" fontAlgn="b"/>
                      <a:r>
                        <a:rPr lang="it-IT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Penso di andarci in futuro</a:t>
                      </a:r>
                    </a:p>
                  </a:txBody>
                  <a:tcPr marL="19050" marR="19050" marT="19050" marB="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516838"/>
                  </a:ext>
                </a:extLst>
              </a:tr>
              <a:tr h="789601">
                <a:tc>
                  <a:txBody>
                    <a:bodyPr/>
                    <a:lstStyle/>
                    <a:p>
                      <a:pPr algn="r" fontAlgn="b"/>
                      <a:r>
                        <a:rPr lang="it-IT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E' una meta costosa</a:t>
                      </a:r>
                    </a:p>
                  </a:txBody>
                  <a:tcPr marL="19050" marR="19050" marT="19050" marB="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5632253"/>
                  </a:ext>
                </a:extLst>
              </a:tr>
              <a:tr h="789601">
                <a:tc>
                  <a:txBody>
                    <a:bodyPr/>
                    <a:lstStyle/>
                    <a:p>
                      <a:pPr algn="r" fontAlgn="b"/>
                      <a:r>
                        <a:rPr lang="it-IT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Ci sono già stato in passato</a:t>
                      </a:r>
                    </a:p>
                  </a:txBody>
                  <a:tcPr marL="19050" marR="19050" marT="19050" marB="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5509374"/>
                  </a:ext>
                </a:extLst>
              </a:tr>
              <a:tr h="887703"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E' per me una meta difficilmente raggiungibile</a:t>
                      </a:r>
                    </a:p>
                  </a:txBody>
                  <a:tcPr marL="19050" marR="19050" marT="19050" marB="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0668360"/>
                  </a:ext>
                </a:extLst>
              </a:tr>
              <a:tr h="844628"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Non sono stato io a organizzarlo </a:t>
                      </a:r>
                    </a:p>
                  </a:txBody>
                  <a:tcPr marL="19050" marR="19050" marT="19050" marB="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0297848"/>
                  </a:ext>
                </a:extLst>
              </a:tr>
              <a:tr h="1066107"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Penso che non sia un Paese accogliente</a:t>
                      </a:r>
                    </a:p>
                  </a:txBody>
                  <a:tcPr marL="19050" marR="19050" marT="19050" marB="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5309589"/>
                  </a:ext>
                </a:extLst>
              </a:tr>
              <a:tr h="789601"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Non mi sembra una meta sicura</a:t>
                      </a:r>
                    </a:p>
                  </a:txBody>
                  <a:tcPr marL="19050" marR="19050" marT="19050" marB="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1124243"/>
                  </a:ext>
                </a:extLst>
              </a:tr>
              <a:tr h="1048880"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Non trovo l'Italia interessante come meta turistica</a:t>
                      </a:r>
                    </a:p>
                  </a:txBody>
                  <a:tcPr marL="19050" marR="19050" marT="19050" marB="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484444"/>
                  </a:ext>
                </a:extLst>
              </a:tr>
              <a:tr h="789601"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Altro</a:t>
                      </a:r>
                    </a:p>
                  </a:txBody>
                  <a:tcPr marL="19050" marR="19050" marT="19050" marB="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8579845"/>
                  </a:ext>
                </a:extLst>
              </a:tr>
            </a:tbl>
          </a:graphicData>
        </a:graphic>
      </p:graphicFrame>
      <p:graphicFrame>
        <p:nvGraphicFramePr>
          <p:cNvPr id="17" name="Grafico 16">
            <a:extLst>
              <a:ext uri="{FF2B5EF4-FFF2-40B4-BE49-F238E27FC236}">
                <a16:creationId xmlns:a16="http://schemas.microsoft.com/office/drawing/2014/main" id="{E8824546-3BE9-EA31-898F-183BDED831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4945519"/>
              </p:ext>
            </p:extLst>
          </p:nvPr>
        </p:nvGraphicFramePr>
        <p:xfrm>
          <a:off x="14919935" y="3575032"/>
          <a:ext cx="4118742" cy="84296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" name="Grafico 17">
            <a:extLst>
              <a:ext uri="{FF2B5EF4-FFF2-40B4-BE49-F238E27FC236}">
                <a16:creationId xmlns:a16="http://schemas.microsoft.com/office/drawing/2014/main" id="{69D78E18-3E1E-277A-8AED-C57E217C60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6262017"/>
              </p:ext>
            </p:extLst>
          </p:nvPr>
        </p:nvGraphicFramePr>
        <p:xfrm>
          <a:off x="11163550" y="3575033"/>
          <a:ext cx="4118742" cy="8377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9" name="Grafico 18">
            <a:extLst>
              <a:ext uri="{FF2B5EF4-FFF2-40B4-BE49-F238E27FC236}">
                <a16:creationId xmlns:a16="http://schemas.microsoft.com/office/drawing/2014/main" id="{2BA601E0-DA2E-DA8A-63DF-5D877F29AA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319318"/>
              </p:ext>
            </p:extLst>
          </p:nvPr>
        </p:nvGraphicFramePr>
        <p:xfrm>
          <a:off x="18224031" y="3575032"/>
          <a:ext cx="4118742" cy="84296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0" name="Grafico 19">
            <a:extLst>
              <a:ext uri="{FF2B5EF4-FFF2-40B4-BE49-F238E27FC236}">
                <a16:creationId xmlns:a16="http://schemas.microsoft.com/office/drawing/2014/main" id="{8BDB80C6-806D-3629-D9CE-ACCAB254B0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8940844"/>
              </p:ext>
            </p:extLst>
          </p:nvPr>
        </p:nvGraphicFramePr>
        <p:xfrm>
          <a:off x="8394914" y="3542312"/>
          <a:ext cx="4118742" cy="8543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1" name="Grafico 20">
            <a:extLst>
              <a:ext uri="{FF2B5EF4-FFF2-40B4-BE49-F238E27FC236}">
                <a16:creationId xmlns:a16="http://schemas.microsoft.com/office/drawing/2014/main" id="{2F4F3F7C-4B08-F953-43C9-A3EE22321C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3519929"/>
              </p:ext>
            </p:extLst>
          </p:nvPr>
        </p:nvGraphicFramePr>
        <p:xfrm>
          <a:off x="21980416" y="3575032"/>
          <a:ext cx="4118742" cy="8543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22" name="Immagine 21">
            <a:extLst>
              <a:ext uri="{FF2B5EF4-FFF2-40B4-BE49-F238E27FC236}">
                <a16:creationId xmlns:a16="http://schemas.microsoft.com/office/drawing/2014/main" id="{61C94BF7-7083-BB2A-C692-0F80474A7CD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3821" y="2832807"/>
            <a:ext cx="720000" cy="720000"/>
          </a:xfrm>
          <a:prstGeom prst="rect">
            <a:avLst/>
          </a:prstGeom>
        </p:spPr>
      </p:pic>
      <p:pic>
        <p:nvPicPr>
          <p:cNvPr id="23" name="Immagine 2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206012A8-B471-BF37-ACFE-3B489B37783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47640" y="2955736"/>
            <a:ext cx="720000" cy="720000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B58F360F-43FF-7269-787D-A1CE03B0DD9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44903" y="2874400"/>
            <a:ext cx="720000" cy="720000"/>
          </a:xfrm>
          <a:prstGeom prst="rect">
            <a:avLst/>
          </a:prstGeom>
        </p:spPr>
      </p:pic>
      <p:pic>
        <p:nvPicPr>
          <p:cNvPr id="26" name="Picture 4" descr="Visualizza immagine di origine">
            <a:extLst>
              <a:ext uri="{FF2B5EF4-FFF2-40B4-BE49-F238E27FC236}">
                <a16:creationId xmlns:a16="http://schemas.microsoft.com/office/drawing/2014/main" id="{C3827F21-CC15-7A48-CEA5-909797361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6600" y="3015934"/>
            <a:ext cx="77445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Visualizza immagine di origine">
            <a:extLst>
              <a:ext uri="{FF2B5EF4-FFF2-40B4-BE49-F238E27FC236}">
                <a16:creationId xmlns:a16="http://schemas.microsoft.com/office/drawing/2014/main" id="{37C48C44-7024-711F-92A8-7464EC68E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67688" y="2832807"/>
            <a:ext cx="792000" cy="80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8" name="Grafico 27">
            <a:extLst>
              <a:ext uri="{FF2B5EF4-FFF2-40B4-BE49-F238E27FC236}">
                <a16:creationId xmlns:a16="http://schemas.microsoft.com/office/drawing/2014/main" id="{49B001B6-EECB-0B74-6B76-A7730F2052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5853039"/>
              </p:ext>
            </p:extLst>
          </p:nvPr>
        </p:nvGraphicFramePr>
        <p:xfrm>
          <a:off x="5345323" y="3522588"/>
          <a:ext cx="4118742" cy="8543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</p:spTree>
    <p:extLst>
      <p:ext uri="{BB962C8B-B14F-4D97-AF65-F5344CB8AC3E}">
        <p14:creationId xmlns:p14="http://schemas.microsoft.com/office/powerpoint/2010/main" val="26963965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Rettangolo"/>
          <p:cNvSpPr/>
          <p:nvPr/>
        </p:nvSpPr>
        <p:spPr>
          <a:xfrm>
            <a:off x="0" y="0"/>
            <a:ext cx="24384001" cy="13716000"/>
          </a:xfrm>
          <a:prstGeom prst="rect">
            <a:avLst/>
          </a:prstGeom>
          <a:solidFill>
            <a:srgbClr val="E5E1E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76" name="Immagine" descr="Immag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940" y="12622007"/>
            <a:ext cx="3923708" cy="285247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#UNBOUND  #TTG22  #SIA22  #SUN22  #IEGEXPO  #SAFEBUSINESS"/>
          <p:cNvSpPr txBox="1"/>
          <p:nvPr/>
        </p:nvSpPr>
        <p:spPr>
          <a:xfrm>
            <a:off x="5262826" y="12520974"/>
            <a:ext cx="7670370" cy="48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500">
                <a:solidFill>
                  <a:srgbClr val="8008FF"/>
                </a:solidFill>
                <a:latin typeface="Kallisto Light"/>
                <a:ea typeface="Kallisto Light"/>
                <a:cs typeface="Kallisto Light"/>
                <a:sym typeface="Kallisto Light"/>
              </a:defRPr>
            </a:lvl1pPr>
          </a:lstStyle>
          <a:p>
            <a:r>
              <a:rPr dirty="0"/>
              <a:t>#UNBOUND  #TTG22  #SIA22  #SUN22  #IEGEXPO</a:t>
            </a:r>
          </a:p>
        </p:txBody>
      </p:sp>
      <p:pic>
        <p:nvPicPr>
          <p:cNvPr id="178" name="Immagine" descr="Immag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6685" y="12126242"/>
            <a:ext cx="4445739" cy="1086798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Titolo presentazione"/>
          <p:cNvSpPr txBox="1"/>
          <p:nvPr/>
        </p:nvSpPr>
        <p:spPr>
          <a:xfrm>
            <a:off x="19609865" y="598405"/>
            <a:ext cx="3778827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000">
                <a:solidFill>
                  <a:srgbClr val="8008FF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</a:lstStyle>
          <a:p>
            <a:endParaRPr dirty="0"/>
          </a:p>
        </p:txBody>
      </p:sp>
      <p:sp>
        <p:nvSpPr>
          <p:cNvPr id="182" name="Lorem ipsum  dolor sit amet, consectetur adipiscing elit."/>
          <p:cNvSpPr txBox="1"/>
          <p:nvPr/>
        </p:nvSpPr>
        <p:spPr>
          <a:xfrm>
            <a:off x="541366" y="80341"/>
            <a:ext cx="23233034" cy="1456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7000" b="1">
                <a:solidFill>
                  <a:srgbClr val="8008FF"/>
                </a:solidFill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rPr lang="it-IT" sz="4400" dirty="0"/>
              <a:t>Per l’insieme dei turisti internazionali, sia per chi ci sceglie come meta che per chi non l’ha ancora fatto, l’Italia è prima di tutto un paese affascinante e accogliente. </a:t>
            </a:r>
            <a:endParaRPr sz="4400" dirty="0"/>
          </a:p>
        </p:txBody>
      </p:sp>
      <p:sp>
        <p:nvSpPr>
          <p:cNvPr id="3" name="Segnaposto piè di pagina 5">
            <a:extLst>
              <a:ext uri="{FF2B5EF4-FFF2-40B4-BE49-F238E27FC236}">
                <a16:creationId xmlns:a16="http://schemas.microsoft.com/office/drawing/2014/main" id="{FAB41628-80B0-72E7-C5C4-CCD020678BEF}"/>
              </a:ext>
            </a:extLst>
          </p:cNvPr>
          <p:cNvSpPr txBox="1">
            <a:spLocks/>
          </p:cNvSpPr>
          <p:nvPr/>
        </p:nvSpPr>
        <p:spPr>
          <a:xfrm>
            <a:off x="-879133" y="11118813"/>
            <a:ext cx="4723047" cy="516573"/>
          </a:xfrm>
          <a:prstGeom prst="rect">
            <a:avLst/>
          </a:prstGeom>
        </p:spPr>
        <p:txBody>
          <a:bodyPr vert="horz" lIns="84386" tIns="42192" rIns="84386" bIns="42192" rtlCol="0" anchor="ctr"/>
          <a:lstStyle/>
          <a:p>
            <a:pPr defTabSz="84405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i="1" dirty="0">
                <a:solidFill>
                  <a:srgbClr val="8008FF"/>
                </a:solidFill>
                <a:latin typeface="Raleway Medium"/>
              </a:rPr>
              <a:t>Valori medi</a:t>
            </a:r>
          </a:p>
        </p:txBody>
      </p:sp>
      <p:sp>
        <p:nvSpPr>
          <p:cNvPr id="4" name="Segnaposto piè di pagina 5">
            <a:extLst>
              <a:ext uri="{FF2B5EF4-FFF2-40B4-BE49-F238E27FC236}">
                <a16:creationId xmlns:a16="http://schemas.microsoft.com/office/drawing/2014/main" id="{E92F67DD-1D8A-527E-1716-5920BA8F651B}"/>
              </a:ext>
            </a:extLst>
          </p:cNvPr>
          <p:cNvSpPr txBox="1">
            <a:spLocks/>
          </p:cNvSpPr>
          <p:nvPr/>
        </p:nvSpPr>
        <p:spPr>
          <a:xfrm>
            <a:off x="-183123" y="11726527"/>
            <a:ext cx="10875020" cy="329431"/>
          </a:xfrm>
          <a:prstGeom prst="rect">
            <a:avLst/>
          </a:prstGeom>
        </p:spPr>
        <p:txBody>
          <a:bodyPr vert="horz" lIns="84386" tIns="42192" rIns="84386" bIns="42192" rtlCol="0" anchor="ctr"/>
          <a:lstStyle/>
          <a:p>
            <a:pPr algn="r" defTabSz="844052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dirty="0">
                <a:solidFill>
                  <a:srgbClr val="8008FF"/>
                </a:solidFill>
                <a:latin typeface="Raleway Medium"/>
              </a:rPr>
              <a:t>Base dati: TOTALE CAMPIONE (USA, 500; Brasile, 509; Francia, 502; Germania, 513; Gran Bretagna, 500).</a:t>
            </a: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CDFD4158-39B4-85EF-F3EF-1A2DB689B0BB}"/>
              </a:ext>
            </a:extLst>
          </p:cNvPr>
          <p:cNvSpPr/>
          <p:nvPr/>
        </p:nvSpPr>
        <p:spPr>
          <a:xfrm>
            <a:off x="6236684" y="8269686"/>
            <a:ext cx="2861596" cy="979714"/>
          </a:xfrm>
          <a:prstGeom prst="ellipse">
            <a:avLst/>
          </a:prstGeom>
          <a:solidFill>
            <a:srgbClr val="92D050"/>
          </a:solidFill>
          <a:ln w="12700" cap="flat">
            <a:solidFill>
              <a:schemeClr val="accent3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AF256D39-9DB5-865B-CD6E-188E89BBF0CE}"/>
              </a:ext>
            </a:extLst>
          </p:cNvPr>
          <p:cNvSpPr/>
          <p:nvPr/>
        </p:nvSpPr>
        <p:spPr>
          <a:xfrm>
            <a:off x="6911598" y="9661762"/>
            <a:ext cx="3721568" cy="979714"/>
          </a:xfrm>
          <a:prstGeom prst="ellipse">
            <a:avLst/>
          </a:prstGeom>
          <a:solidFill>
            <a:srgbClr val="92D050"/>
          </a:solidFill>
          <a:ln w="12700" cap="flat">
            <a:solidFill>
              <a:schemeClr val="accent3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1B0B1276-F8AE-4028-211F-81E5683F1A94}"/>
              </a:ext>
            </a:extLst>
          </p:cNvPr>
          <p:cNvSpPr/>
          <p:nvPr/>
        </p:nvSpPr>
        <p:spPr>
          <a:xfrm>
            <a:off x="10450286" y="2162748"/>
            <a:ext cx="3721568" cy="979714"/>
          </a:xfrm>
          <a:prstGeom prst="ellipse">
            <a:avLst/>
          </a:prstGeom>
          <a:solidFill>
            <a:srgbClr val="92D050"/>
          </a:solidFill>
          <a:ln w="12700" cap="flat">
            <a:solidFill>
              <a:schemeClr val="accent3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25BCB239-CE3C-3EF4-09F7-CBF3FECDACF9}"/>
              </a:ext>
            </a:extLst>
          </p:cNvPr>
          <p:cNvSpPr/>
          <p:nvPr/>
        </p:nvSpPr>
        <p:spPr>
          <a:xfrm>
            <a:off x="6616336" y="4463669"/>
            <a:ext cx="2481943" cy="979714"/>
          </a:xfrm>
          <a:prstGeom prst="ellipse">
            <a:avLst/>
          </a:prstGeom>
          <a:solidFill>
            <a:srgbClr val="92D050"/>
          </a:solidFill>
          <a:ln w="12700" cap="flat">
            <a:solidFill>
              <a:schemeClr val="accent3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51C119E2-D56D-75E7-1657-76A4B7E44328}"/>
              </a:ext>
            </a:extLst>
          </p:cNvPr>
          <p:cNvSpPr/>
          <p:nvPr/>
        </p:nvSpPr>
        <p:spPr>
          <a:xfrm>
            <a:off x="14931423" y="4463669"/>
            <a:ext cx="3721568" cy="979714"/>
          </a:xfrm>
          <a:prstGeom prst="ellipse">
            <a:avLst/>
          </a:prstGeom>
          <a:solidFill>
            <a:srgbClr val="92D050"/>
          </a:solidFill>
          <a:ln w="12700" cap="flat">
            <a:solidFill>
              <a:schemeClr val="accent3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aphicFrame>
        <p:nvGraphicFramePr>
          <p:cNvPr id="5" name="Grafico 4">
            <a:extLst>
              <a:ext uri="{FF2B5EF4-FFF2-40B4-BE49-F238E27FC236}">
                <a16:creationId xmlns:a16="http://schemas.microsoft.com/office/drawing/2014/main" id="{95AB4021-AEA6-F3EB-BA7F-7C2CDB42A2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3791867"/>
              </p:ext>
            </p:extLst>
          </p:nvPr>
        </p:nvGraphicFramePr>
        <p:xfrm>
          <a:off x="4142283" y="1321998"/>
          <a:ext cx="17581826" cy="10461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Immagine 5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61C6B31E-C45D-DC00-4486-B9E80CEA5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08523" y="6277182"/>
            <a:ext cx="1366953" cy="136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75740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Rettangolo"/>
          <p:cNvSpPr/>
          <p:nvPr/>
        </p:nvSpPr>
        <p:spPr>
          <a:xfrm>
            <a:off x="0" y="0"/>
            <a:ext cx="24384001" cy="13716000"/>
          </a:xfrm>
          <a:prstGeom prst="rect">
            <a:avLst/>
          </a:prstGeom>
          <a:solidFill>
            <a:srgbClr val="E5E1E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76" name="Immagine" descr="Immag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940" y="12622007"/>
            <a:ext cx="3923708" cy="285247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#UNBOUND  #TTG22  #SIA22  #SUN22  #IEGEXPO  #SAFEBUSINESS"/>
          <p:cNvSpPr txBox="1"/>
          <p:nvPr/>
        </p:nvSpPr>
        <p:spPr>
          <a:xfrm>
            <a:off x="5262826" y="12520974"/>
            <a:ext cx="7670370" cy="48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500">
                <a:solidFill>
                  <a:srgbClr val="8008FF"/>
                </a:solidFill>
                <a:latin typeface="Kallisto Light"/>
                <a:ea typeface="Kallisto Light"/>
                <a:cs typeface="Kallisto Light"/>
                <a:sym typeface="Kallisto Light"/>
              </a:defRPr>
            </a:lvl1pPr>
          </a:lstStyle>
          <a:p>
            <a:r>
              <a:rPr dirty="0"/>
              <a:t>#UNBOUND  #TTG22  #SIA22  #SUN22  #IEGEXPO</a:t>
            </a:r>
          </a:p>
        </p:txBody>
      </p:sp>
      <p:pic>
        <p:nvPicPr>
          <p:cNvPr id="178" name="Immagine" descr="Immag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6685" y="12126242"/>
            <a:ext cx="4445739" cy="1086798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2" name="Connettore 1 5">
            <a:extLst>
              <a:ext uri="{FF2B5EF4-FFF2-40B4-BE49-F238E27FC236}">
                <a16:creationId xmlns:a16="http://schemas.microsoft.com/office/drawing/2014/main" id="{A488FD3D-AB81-A694-4B3F-610FF0437CA6}"/>
              </a:ext>
            </a:extLst>
          </p:cNvPr>
          <p:cNvCxnSpPr>
            <a:cxnSpLocks/>
          </p:cNvCxnSpPr>
          <p:nvPr/>
        </p:nvCxnSpPr>
        <p:spPr>
          <a:xfrm>
            <a:off x="2335521" y="1821129"/>
            <a:ext cx="0" cy="9540000"/>
          </a:xfrm>
          <a:prstGeom prst="line">
            <a:avLst/>
          </a:prstGeom>
          <a:ln w="76200">
            <a:solidFill>
              <a:srgbClr val="800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ACDD63C-0FB3-3994-E769-A0CC5F20E5EE}"/>
              </a:ext>
            </a:extLst>
          </p:cNvPr>
          <p:cNvSpPr txBox="1"/>
          <p:nvPr/>
        </p:nvSpPr>
        <p:spPr>
          <a:xfrm>
            <a:off x="1206654" y="9551749"/>
            <a:ext cx="2402466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000" b="1" dirty="0">
                <a:solidFill>
                  <a:srgbClr val="8008FF"/>
                </a:solidFill>
                <a:latin typeface="Raleway Medium"/>
              </a:rPr>
              <a:t>DISEGNO </a:t>
            </a:r>
          </a:p>
          <a:p>
            <a:pPr marL="0" marR="0" lvl="0" indent="0" algn="ctr" defTabSz="914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000" b="1" dirty="0">
                <a:solidFill>
                  <a:srgbClr val="8008FF"/>
                </a:solidFill>
                <a:latin typeface="Raleway Medium"/>
              </a:rPr>
              <a:t>DELLA </a:t>
            </a:r>
          </a:p>
          <a:p>
            <a:pPr marL="0" marR="0" lvl="0" indent="0" algn="ctr" defTabSz="914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000" b="1" dirty="0">
                <a:solidFill>
                  <a:srgbClr val="8008FF"/>
                </a:solidFill>
                <a:latin typeface="Raleway Medium"/>
              </a:rPr>
              <a:t>RICERCA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0D1D1B9-637E-A8B6-29E6-FFF4E9B6DE08}"/>
              </a:ext>
            </a:extLst>
          </p:cNvPr>
          <p:cNvSpPr txBox="1"/>
          <p:nvPr/>
        </p:nvSpPr>
        <p:spPr>
          <a:xfrm>
            <a:off x="1206654" y="2725454"/>
            <a:ext cx="2402465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326" hangingPunct="1">
              <a:defRPr/>
            </a:pPr>
            <a:r>
              <a:rPr lang="it-IT" sz="3000" b="1" dirty="0">
                <a:solidFill>
                  <a:srgbClr val="8008FF"/>
                </a:solidFill>
                <a:latin typeface="Raleway Medium"/>
              </a:rPr>
              <a:t>PAESI </a:t>
            </a:r>
          </a:p>
          <a:p>
            <a:pPr defTabSz="914326" hangingPunct="1">
              <a:defRPr/>
            </a:pPr>
            <a:r>
              <a:rPr lang="it-IT" sz="3000" b="1" dirty="0">
                <a:solidFill>
                  <a:srgbClr val="8008FF"/>
                </a:solidFill>
                <a:latin typeface="Raleway Medium"/>
              </a:rPr>
              <a:t>OGGETTO DI INDAGINE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B30DE5D-13CF-DBE5-F507-EDF890F64D7C}"/>
              </a:ext>
            </a:extLst>
          </p:cNvPr>
          <p:cNvSpPr txBox="1"/>
          <p:nvPr/>
        </p:nvSpPr>
        <p:spPr>
          <a:xfrm>
            <a:off x="6771377" y="9503567"/>
            <a:ext cx="3932671" cy="1396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000" b="1" dirty="0">
                <a:solidFill>
                  <a:srgbClr val="8008FF"/>
                </a:solidFill>
                <a:latin typeface="Raleway Medium"/>
              </a:rPr>
              <a:t>INDAGINE QUANTITATIVA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10036A30-6809-87C9-C68D-A4E75E4E08F1}"/>
              </a:ext>
            </a:extLst>
          </p:cNvPr>
          <p:cNvGrpSpPr>
            <a:grpSpLocks noChangeAspect="1"/>
          </p:cNvGrpSpPr>
          <p:nvPr/>
        </p:nvGrpSpPr>
        <p:grpSpPr>
          <a:xfrm>
            <a:off x="5164062" y="9195597"/>
            <a:ext cx="1984855" cy="1984855"/>
            <a:chOff x="1565378" y="3784600"/>
            <a:chExt cx="900000" cy="900000"/>
          </a:xfrm>
        </p:grpSpPr>
        <p:sp>
          <p:nvSpPr>
            <p:cNvPr id="7" name="Ovale 6">
              <a:extLst>
                <a:ext uri="{FF2B5EF4-FFF2-40B4-BE49-F238E27FC236}">
                  <a16:creationId xmlns:a16="http://schemas.microsoft.com/office/drawing/2014/main" id="{47AE5C4E-0470-C6A9-4C03-87A0B6CB34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65378" y="3784600"/>
              <a:ext cx="900000" cy="900000"/>
            </a:xfrm>
            <a:prstGeom prst="ellipse">
              <a:avLst/>
            </a:prstGeom>
            <a:solidFill>
              <a:schemeClr val="bg1"/>
            </a:solidFill>
            <a:ln w="57150" cap="flat">
              <a:solidFill>
                <a:srgbClr val="8008F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3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69824AF9-D46F-5A3A-EAA4-1DDA10C6F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97260" y="3893523"/>
              <a:ext cx="659096" cy="659096"/>
            </a:xfrm>
            <a:prstGeom prst="rect">
              <a:avLst/>
            </a:prstGeom>
          </p:spPr>
        </p:pic>
      </p:grpSp>
      <p:sp>
        <p:nvSpPr>
          <p:cNvPr id="9" name="Rettangolo 8">
            <a:extLst>
              <a:ext uri="{FF2B5EF4-FFF2-40B4-BE49-F238E27FC236}">
                <a16:creationId xmlns:a16="http://schemas.microsoft.com/office/drawing/2014/main" id="{38B0B503-4A73-F487-6460-9CEC4DBD2EBB}"/>
              </a:ext>
            </a:extLst>
          </p:cNvPr>
          <p:cNvSpPr/>
          <p:nvPr/>
        </p:nvSpPr>
        <p:spPr>
          <a:xfrm>
            <a:off x="14252134" y="9503567"/>
            <a:ext cx="861044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26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000" dirty="0">
                <a:solidFill>
                  <a:srgbClr val="8008FF"/>
                </a:solidFill>
                <a:latin typeface="Raleway Medium"/>
              </a:rPr>
              <a:t>Sono state realizzate 500 interviste CAWI in ciascuno dei paesi presi in considerazione per </a:t>
            </a:r>
            <a:r>
              <a:rPr lang="it-IT" sz="4000" dirty="0">
                <a:solidFill>
                  <a:srgbClr val="8008FF"/>
                </a:solidFill>
                <a:latin typeface="Raleway Medium"/>
              </a:rPr>
              <a:t>un totale di 2.500 interviste CAWI</a:t>
            </a:r>
            <a:endParaRPr lang="it-IT" sz="3000" dirty="0">
              <a:solidFill>
                <a:srgbClr val="8008FF"/>
              </a:solidFill>
              <a:latin typeface="Raleway Medium"/>
            </a:endParaRPr>
          </a:p>
        </p:txBody>
      </p:sp>
      <p:cxnSp>
        <p:nvCxnSpPr>
          <p:cNvPr id="10" name="Connettore 1 29">
            <a:extLst>
              <a:ext uri="{FF2B5EF4-FFF2-40B4-BE49-F238E27FC236}">
                <a16:creationId xmlns:a16="http://schemas.microsoft.com/office/drawing/2014/main" id="{0423813A-1F7E-0D68-0C31-F069664DB61C}"/>
              </a:ext>
            </a:extLst>
          </p:cNvPr>
          <p:cNvCxnSpPr>
            <a:cxnSpLocks/>
          </p:cNvCxnSpPr>
          <p:nvPr/>
        </p:nvCxnSpPr>
        <p:spPr>
          <a:xfrm>
            <a:off x="1541473" y="4964358"/>
            <a:ext cx="10439400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C35D0F53-92D2-CB64-7BAB-F956630D12F5}"/>
              </a:ext>
            </a:extLst>
          </p:cNvPr>
          <p:cNvSpPr/>
          <p:nvPr/>
        </p:nvSpPr>
        <p:spPr>
          <a:xfrm>
            <a:off x="13858878" y="1989779"/>
            <a:ext cx="8610440" cy="6697019"/>
          </a:xfrm>
          <a:prstGeom prst="roundRect">
            <a:avLst>
              <a:gd name="adj" fmla="val 4428"/>
            </a:avLst>
          </a:prstGeom>
          <a:solidFill>
            <a:schemeClr val="bg1"/>
          </a:solidFill>
          <a:ln w="50800">
            <a:solidFill>
              <a:srgbClr val="8008F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ttangolo con angoli arrotondati 22">
            <a:extLst>
              <a:ext uri="{FF2B5EF4-FFF2-40B4-BE49-F238E27FC236}">
                <a16:creationId xmlns:a16="http://schemas.microsoft.com/office/drawing/2014/main" id="{8A3721E3-31BB-4125-0262-61DC0E1E0B1E}"/>
              </a:ext>
            </a:extLst>
          </p:cNvPr>
          <p:cNvSpPr/>
          <p:nvPr/>
        </p:nvSpPr>
        <p:spPr>
          <a:xfrm>
            <a:off x="4127507" y="1997802"/>
            <a:ext cx="8610440" cy="6697019"/>
          </a:xfrm>
          <a:prstGeom prst="roundRect">
            <a:avLst>
              <a:gd name="adj" fmla="val 4428"/>
            </a:avLst>
          </a:prstGeom>
          <a:solidFill>
            <a:schemeClr val="bg1"/>
          </a:solidFill>
          <a:ln w="50800">
            <a:solidFill>
              <a:srgbClr val="8008F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 descr="Immagine che contiene mappa&#10;&#10;Descrizione generata automaticamente">
            <a:extLst>
              <a:ext uri="{FF2B5EF4-FFF2-40B4-BE49-F238E27FC236}">
                <a16:creationId xmlns:a16="http://schemas.microsoft.com/office/drawing/2014/main" id="{D4BEE495-BC2A-B089-0F91-4BE13989BE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6309"/>
          <a:stretch/>
        </p:blipFill>
        <p:spPr>
          <a:xfrm>
            <a:off x="18244756" y="1917630"/>
            <a:ext cx="4173576" cy="6704040"/>
          </a:xfrm>
          <a:prstGeom prst="rect">
            <a:avLst/>
          </a:prstGeom>
        </p:spPr>
      </p:pic>
      <p:pic>
        <p:nvPicPr>
          <p:cNvPr id="19" name="Immagine 18" descr="Immagine che contiene mappa&#10;&#10;Descrizione generata automaticamente">
            <a:extLst>
              <a:ext uri="{FF2B5EF4-FFF2-40B4-BE49-F238E27FC236}">
                <a16:creationId xmlns:a16="http://schemas.microsoft.com/office/drawing/2014/main" id="{F3086BBF-A1F6-B007-7BB1-5E73CF6D0A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840" t="27597" r="66359" b="40082"/>
          <a:stretch/>
        </p:blipFill>
        <p:spPr>
          <a:xfrm>
            <a:off x="18781836" y="3809745"/>
            <a:ext cx="1488911" cy="2037456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7F6B7AB-826F-6B39-2ECF-B12537A6E895}"/>
              </a:ext>
            </a:extLst>
          </p:cNvPr>
          <p:cNvSpPr txBox="1"/>
          <p:nvPr/>
        </p:nvSpPr>
        <p:spPr>
          <a:xfrm>
            <a:off x="14080684" y="4155341"/>
            <a:ext cx="391067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5275" indent="-285750" algn="just">
              <a:buFont typeface="Arial" panose="020B0604020202020204" pitchFamily="34" charset="0"/>
              <a:buChar char="•"/>
            </a:pPr>
            <a:r>
              <a:rPr lang="it-IT" sz="2800" b="1" u="sng" dirty="0">
                <a:solidFill>
                  <a:srgbClr val="212529"/>
                </a:solidFill>
                <a:latin typeface="Raleway Medium" pitchFamily="2" charset="0"/>
                <a:ea typeface="Times New Roman" panose="02020603050405020304" pitchFamily="18" charset="0"/>
              </a:rPr>
              <a:t>FRANCIA</a:t>
            </a:r>
          </a:p>
          <a:p>
            <a:pPr marL="9525" algn="just"/>
            <a:endParaRPr lang="it-IT" sz="2800" b="1" u="sng" dirty="0">
              <a:solidFill>
                <a:srgbClr val="212529"/>
              </a:solidFill>
              <a:latin typeface="Raleway Medium" pitchFamily="2" charset="0"/>
              <a:ea typeface="Times New Roman" panose="02020603050405020304" pitchFamily="18" charset="0"/>
            </a:endParaRPr>
          </a:p>
          <a:p>
            <a:pPr marL="295275" indent="-285750" algn="just">
              <a:buFont typeface="Arial" panose="020B0604020202020204" pitchFamily="34" charset="0"/>
              <a:buChar char="•"/>
            </a:pPr>
            <a:r>
              <a:rPr lang="it-IT" sz="2800" b="1" u="sng" dirty="0">
                <a:solidFill>
                  <a:srgbClr val="212529"/>
                </a:solidFill>
                <a:latin typeface="Raleway Medium" pitchFamily="2" charset="0"/>
                <a:ea typeface="Times New Roman" panose="02020603050405020304" pitchFamily="18" charset="0"/>
              </a:rPr>
              <a:t>GERMANIA</a:t>
            </a:r>
          </a:p>
          <a:p>
            <a:pPr marL="9525" algn="just"/>
            <a:endParaRPr lang="it-IT" sz="2800" b="1" u="sng" dirty="0">
              <a:solidFill>
                <a:srgbClr val="212529"/>
              </a:solidFill>
              <a:latin typeface="Raleway Medium" pitchFamily="2" charset="0"/>
              <a:ea typeface="Times New Roman" panose="02020603050405020304" pitchFamily="18" charset="0"/>
            </a:endParaRPr>
          </a:p>
          <a:p>
            <a:pPr marL="295275" indent="-285750" algn="just">
              <a:buFont typeface="Arial" panose="020B0604020202020204" pitchFamily="34" charset="0"/>
              <a:buChar char="•"/>
            </a:pPr>
            <a:r>
              <a:rPr lang="it-IT" sz="2800" b="1" u="sng" dirty="0">
                <a:solidFill>
                  <a:srgbClr val="212529"/>
                </a:solidFill>
                <a:latin typeface="Raleway Medium" pitchFamily="2" charset="0"/>
                <a:ea typeface="Times New Roman" panose="02020603050405020304" pitchFamily="18" charset="0"/>
              </a:rPr>
              <a:t>GRAN BRETAGNA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B0FE7B0-FEB2-B269-E907-E0C6521B781D}"/>
              </a:ext>
            </a:extLst>
          </p:cNvPr>
          <p:cNvSpPr txBox="1"/>
          <p:nvPr/>
        </p:nvSpPr>
        <p:spPr>
          <a:xfrm>
            <a:off x="16452470" y="1982758"/>
            <a:ext cx="31693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spc="50" dirty="0">
                <a:solidFill>
                  <a:srgbClr val="8008FF"/>
                </a:solidFill>
                <a:latin typeface="Raleway Medium" pitchFamily="2" charset="0"/>
              </a:rPr>
              <a:t>STATI EUROPEI</a:t>
            </a:r>
          </a:p>
        </p:txBody>
      </p:sp>
      <p:pic>
        <p:nvPicPr>
          <p:cNvPr id="11" name="Immagine 10" descr="Immagine che contiene mappa&#10;&#10;Descrizione generata automaticamente">
            <a:extLst>
              <a:ext uri="{FF2B5EF4-FFF2-40B4-BE49-F238E27FC236}">
                <a16:creationId xmlns:a16="http://schemas.microsoft.com/office/drawing/2014/main" id="{47A9629F-F279-932A-AE93-FC877B532BA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4316"/>
          <a:stretch/>
        </p:blipFill>
        <p:spPr>
          <a:xfrm>
            <a:off x="6607280" y="2163565"/>
            <a:ext cx="6041793" cy="6324320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4A82597-2DF1-A01B-F4CD-BCBE058231F1}"/>
              </a:ext>
            </a:extLst>
          </p:cNvPr>
          <p:cNvSpPr txBox="1"/>
          <p:nvPr/>
        </p:nvSpPr>
        <p:spPr>
          <a:xfrm>
            <a:off x="4459695" y="3905096"/>
            <a:ext cx="422254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5275" indent="-285750" algn="just">
              <a:buFont typeface="Arial" panose="020B0604020202020204" pitchFamily="34" charset="0"/>
              <a:buChar char="•"/>
            </a:pPr>
            <a:r>
              <a:rPr lang="it-IT" sz="2800" b="1" u="sng" dirty="0">
                <a:solidFill>
                  <a:srgbClr val="212529"/>
                </a:solidFill>
                <a:latin typeface="Raleway Medium" pitchFamily="2" charset="0"/>
              </a:rPr>
              <a:t>USA</a:t>
            </a:r>
          </a:p>
          <a:p>
            <a:pPr marL="295275" indent="-285750" algn="just">
              <a:buFont typeface="Arial" panose="020B0604020202020204" pitchFamily="34" charset="0"/>
              <a:buChar char="•"/>
            </a:pPr>
            <a:endParaRPr lang="it-IT" sz="2800" b="1" u="sng" dirty="0">
              <a:solidFill>
                <a:srgbClr val="212529"/>
              </a:solidFill>
              <a:latin typeface="Raleway Medium" pitchFamily="2" charset="0"/>
            </a:endParaRPr>
          </a:p>
          <a:p>
            <a:pPr marL="295275" indent="-285750" algn="just">
              <a:buFont typeface="Arial" panose="020B0604020202020204" pitchFamily="34" charset="0"/>
              <a:buChar char="•"/>
            </a:pPr>
            <a:endParaRPr lang="it-IT" sz="2800" b="1" u="sng" dirty="0">
              <a:solidFill>
                <a:srgbClr val="212529"/>
              </a:solidFill>
              <a:latin typeface="Raleway Medium" pitchFamily="2" charset="0"/>
            </a:endParaRPr>
          </a:p>
          <a:p>
            <a:pPr marL="295275" indent="-285750" algn="just">
              <a:buFont typeface="Arial" panose="020B0604020202020204" pitchFamily="34" charset="0"/>
              <a:buChar char="•"/>
            </a:pPr>
            <a:endParaRPr lang="it-IT" sz="2800" b="1" u="sng" dirty="0">
              <a:solidFill>
                <a:srgbClr val="212529"/>
              </a:solidFill>
              <a:latin typeface="Raleway Medium" pitchFamily="2" charset="0"/>
            </a:endParaRPr>
          </a:p>
          <a:p>
            <a:pPr marL="295275" indent="-285750" algn="just">
              <a:buFont typeface="Arial" panose="020B0604020202020204" pitchFamily="34" charset="0"/>
              <a:buChar char="•"/>
            </a:pPr>
            <a:endParaRPr lang="it-IT" sz="2800" b="1" u="sng" dirty="0">
              <a:solidFill>
                <a:srgbClr val="212529"/>
              </a:solidFill>
              <a:latin typeface="Raleway Medium" pitchFamily="2" charset="0"/>
            </a:endParaRPr>
          </a:p>
          <a:p>
            <a:pPr marL="295275" indent="-285750" algn="just">
              <a:buFont typeface="Arial" panose="020B0604020202020204" pitchFamily="34" charset="0"/>
              <a:buChar char="•"/>
            </a:pPr>
            <a:r>
              <a:rPr lang="it-IT" sz="2800" b="1" u="sng" dirty="0">
                <a:solidFill>
                  <a:srgbClr val="212529"/>
                </a:solidFill>
                <a:latin typeface="Raleway Medium" pitchFamily="2" charset="0"/>
              </a:rPr>
              <a:t>BRASILE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D60EEDE-5E83-5F64-B2F8-A880D5F2F819}"/>
              </a:ext>
            </a:extLst>
          </p:cNvPr>
          <p:cNvSpPr txBox="1"/>
          <p:nvPr/>
        </p:nvSpPr>
        <p:spPr>
          <a:xfrm>
            <a:off x="5340848" y="2010576"/>
            <a:ext cx="50627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b="1" spc="50" dirty="0">
                <a:solidFill>
                  <a:srgbClr val="8008FF"/>
                </a:solidFill>
                <a:latin typeface="Raleway Medium" pitchFamily="2" charset="0"/>
              </a:rPr>
              <a:t>STATI EXTRA-EUROPEI</a:t>
            </a:r>
          </a:p>
        </p:txBody>
      </p:sp>
      <p:sp>
        <p:nvSpPr>
          <p:cNvPr id="24" name="Lorem ipsum  dolor sit amet, consectetur adipiscing elit.">
            <a:extLst>
              <a:ext uri="{FF2B5EF4-FFF2-40B4-BE49-F238E27FC236}">
                <a16:creationId xmlns:a16="http://schemas.microsoft.com/office/drawing/2014/main" id="{EB4BFF74-D41C-9D2B-556E-E41E99110DDD}"/>
              </a:ext>
            </a:extLst>
          </p:cNvPr>
          <p:cNvSpPr txBox="1"/>
          <p:nvPr/>
        </p:nvSpPr>
        <p:spPr>
          <a:xfrm>
            <a:off x="1206654" y="62823"/>
            <a:ext cx="14223846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7000" b="1">
                <a:solidFill>
                  <a:srgbClr val="8008FF"/>
                </a:solidFill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rPr lang="it-IT" dirty="0"/>
              <a:t>Disegno di indagine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Rettangolo"/>
          <p:cNvSpPr/>
          <p:nvPr/>
        </p:nvSpPr>
        <p:spPr>
          <a:xfrm>
            <a:off x="0" y="4082"/>
            <a:ext cx="24384001" cy="13716000"/>
          </a:xfrm>
          <a:prstGeom prst="rect">
            <a:avLst/>
          </a:prstGeom>
          <a:solidFill>
            <a:srgbClr val="E5E1E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pic>
        <p:nvPicPr>
          <p:cNvPr id="176" name="Immagine" descr="Immag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940" y="12622007"/>
            <a:ext cx="3923708" cy="285247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#UNBOUND  #TTG22  #SIA22  #SUN22  #IEGEXPO  #SAFEBUSINESS"/>
          <p:cNvSpPr txBox="1"/>
          <p:nvPr/>
        </p:nvSpPr>
        <p:spPr>
          <a:xfrm>
            <a:off x="5262826" y="12520974"/>
            <a:ext cx="7670370" cy="48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500">
                <a:solidFill>
                  <a:srgbClr val="8008FF"/>
                </a:solidFill>
                <a:latin typeface="Kallisto Light"/>
                <a:ea typeface="Kallisto Light"/>
                <a:cs typeface="Kallisto Light"/>
                <a:sym typeface="Kallisto Light"/>
              </a:defRPr>
            </a:lvl1pPr>
          </a:lstStyle>
          <a:p>
            <a:r>
              <a:rPr dirty="0"/>
              <a:t>#UNBOUND  #TTG22  #SIA22  #SUN22  #IEGEXPO</a:t>
            </a:r>
          </a:p>
        </p:txBody>
      </p:sp>
      <p:pic>
        <p:nvPicPr>
          <p:cNvPr id="178" name="Immagine" descr="Immagin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6685" y="12126242"/>
            <a:ext cx="4445739" cy="1086798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Lorem ipsum  dolor sit amet, consectetur adipiscing elit."/>
          <p:cNvSpPr txBox="1"/>
          <p:nvPr/>
        </p:nvSpPr>
        <p:spPr>
          <a:xfrm>
            <a:off x="544657" y="285320"/>
            <a:ext cx="23419033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7000" b="1">
                <a:solidFill>
                  <a:srgbClr val="8008FF"/>
                </a:solidFill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rPr lang="it-IT" sz="4400" dirty="0"/>
              <a:t>Il rapporto qualità-prezzo e l’interesse per la cultura sono le motivazioni principali che spingono ad un viaggio. Per Francesi e Tedeschi gioca un ruolo importante anche l’interesse per il paesaggio</a:t>
            </a:r>
            <a:endParaRPr sz="4400" dirty="0"/>
          </a:p>
        </p:txBody>
      </p:sp>
      <p:sp>
        <p:nvSpPr>
          <p:cNvPr id="25" name="Segnaposto piè di pagina 5">
            <a:extLst>
              <a:ext uri="{FF2B5EF4-FFF2-40B4-BE49-F238E27FC236}">
                <a16:creationId xmlns:a16="http://schemas.microsoft.com/office/drawing/2014/main" id="{E6DD4070-5D75-8512-BA80-92093CA0DB1F}"/>
              </a:ext>
            </a:extLst>
          </p:cNvPr>
          <p:cNvSpPr txBox="1">
            <a:spLocks/>
          </p:cNvSpPr>
          <p:nvPr/>
        </p:nvSpPr>
        <p:spPr>
          <a:xfrm>
            <a:off x="-297589" y="12095996"/>
            <a:ext cx="10875020" cy="329431"/>
          </a:xfrm>
          <a:prstGeom prst="rect">
            <a:avLst/>
          </a:prstGeom>
        </p:spPr>
        <p:txBody>
          <a:bodyPr vert="horz" lIns="84386" tIns="42192" rIns="84386" bIns="42192" rtlCol="0" anchor="ctr"/>
          <a:lstStyle/>
          <a:p>
            <a:pPr algn="r" defTabSz="844052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dirty="0">
                <a:solidFill>
                  <a:srgbClr val="8008FF"/>
                </a:solidFill>
                <a:latin typeface="Raleway Medium"/>
              </a:rPr>
              <a:t>Base dati: TOTALE CAMPIONE (USA, 500; Brasile, 509; Francia, 502; Germania, 513; Gran Bretagna, 500).</a:t>
            </a:r>
          </a:p>
        </p:txBody>
      </p:sp>
      <p:graphicFrame>
        <p:nvGraphicFramePr>
          <p:cNvPr id="3" name="Tabella 11">
            <a:extLst>
              <a:ext uri="{FF2B5EF4-FFF2-40B4-BE49-F238E27FC236}">
                <a16:creationId xmlns:a16="http://schemas.microsoft.com/office/drawing/2014/main" id="{8E6F3148-7B08-83BF-B426-E09F0CC1EC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098640"/>
              </p:ext>
            </p:extLst>
          </p:nvPr>
        </p:nvGraphicFramePr>
        <p:xfrm>
          <a:off x="-35859" y="2739106"/>
          <a:ext cx="24308978" cy="9184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53824">
                  <a:extLst>
                    <a:ext uri="{9D8B030D-6E8A-4147-A177-3AD203B41FA5}">
                      <a16:colId xmlns:a16="http://schemas.microsoft.com/office/drawing/2014/main" val="536683280"/>
                    </a:ext>
                  </a:extLst>
                </a:gridCol>
                <a:gridCol w="3854760">
                  <a:extLst>
                    <a:ext uri="{9D8B030D-6E8A-4147-A177-3AD203B41FA5}">
                      <a16:colId xmlns:a16="http://schemas.microsoft.com/office/drawing/2014/main" val="2381852999"/>
                    </a:ext>
                  </a:extLst>
                </a:gridCol>
                <a:gridCol w="3854760">
                  <a:extLst>
                    <a:ext uri="{9D8B030D-6E8A-4147-A177-3AD203B41FA5}">
                      <a16:colId xmlns:a16="http://schemas.microsoft.com/office/drawing/2014/main" val="1310433077"/>
                    </a:ext>
                  </a:extLst>
                </a:gridCol>
                <a:gridCol w="3854760">
                  <a:extLst>
                    <a:ext uri="{9D8B030D-6E8A-4147-A177-3AD203B41FA5}">
                      <a16:colId xmlns:a16="http://schemas.microsoft.com/office/drawing/2014/main" val="78068726"/>
                    </a:ext>
                  </a:extLst>
                </a:gridCol>
                <a:gridCol w="3854760">
                  <a:extLst>
                    <a:ext uri="{9D8B030D-6E8A-4147-A177-3AD203B41FA5}">
                      <a16:colId xmlns:a16="http://schemas.microsoft.com/office/drawing/2014/main" val="3785323489"/>
                    </a:ext>
                  </a:extLst>
                </a:gridCol>
                <a:gridCol w="4136114">
                  <a:extLst>
                    <a:ext uri="{9D8B030D-6E8A-4147-A177-3AD203B41FA5}">
                      <a16:colId xmlns:a16="http://schemas.microsoft.com/office/drawing/2014/main" val="2060636792"/>
                    </a:ext>
                  </a:extLst>
                </a:gridCol>
              </a:tblGrid>
              <a:tr h="738095">
                <a:tc>
                  <a:txBody>
                    <a:bodyPr/>
                    <a:lstStyle/>
                    <a:p>
                      <a:pPr algn="r" fontAlgn="b"/>
                      <a:endParaRPr lang="it-IT" sz="3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9050" marR="19050" marT="19050" marB="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4000" b="1" i="0" kern="12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USA</a:t>
                      </a:r>
                    </a:p>
                  </a:txBody>
                  <a:tcPr marL="19050" marR="19050" marT="19050" marB="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4000" b="1" i="0" kern="12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Brasile</a:t>
                      </a:r>
                    </a:p>
                  </a:txBody>
                  <a:tcPr marL="19050" marR="19050" marT="19050" marB="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4000" b="1" i="0" kern="12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Germania</a:t>
                      </a:r>
                    </a:p>
                  </a:txBody>
                  <a:tcPr marL="19050" marR="19050" marT="19050" marB="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4000" b="1" i="0" kern="12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  Francia</a:t>
                      </a:r>
                    </a:p>
                  </a:txBody>
                  <a:tcPr marL="19050" marR="19050" marT="19050" marB="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4000" b="1" i="0" kern="12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Gran Bretagna</a:t>
                      </a:r>
                    </a:p>
                  </a:txBody>
                  <a:tcPr marL="19050" marR="19050" marT="19050" marB="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0412181"/>
                  </a:ext>
                </a:extLst>
              </a:tr>
              <a:tr h="738095">
                <a:tc>
                  <a:txBody>
                    <a:bodyPr/>
                    <a:lstStyle/>
                    <a:p>
                      <a:pPr algn="r" fontAlgn="b"/>
                      <a:r>
                        <a:rPr lang="it-IT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Rapporto qualità/prezzo</a:t>
                      </a:r>
                    </a:p>
                  </a:txBody>
                  <a:tcPr marL="19050" marR="19050" marT="19050" marB="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516838"/>
                  </a:ext>
                </a:extLst>
              </a:tr>
              <a:tr h="800940">
                <a:tc>
                  <a:txBody>
                    <a:bodyPr/>
                    <a:lstStyle/>
                    <a:p>
                      <a:pPr algn="r" fontAlgn="b"/>
                      <a:r>
                        <a:rPr lang="it-IT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Interesse per la cultura (musei, monumenti, mostre...)</a:t>
                      </a:r>
                    </a:p>
                  </a:txBody>
                  <a:tcPr marL="19050" marR="19050" marT="19050" marB="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5632253"/>
                  </a:ext>
                </a:extLst>
              </a:tr>
              <a:tr h="899620">
                <a:tc>
                  <a:txBody>
                    <a:bodyPr/>
                    <a:lstStyle/>
                    <a:p>
                      <a:pPr algn="r" fontAlgn="b"/>
                      <a:r>
                        <a:rPr lang="it-IT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Comfort e facilità di raggiungimento/spostamento</a:t>
                      </a:r>
                    </a:p>
                  </a:txBody>
                  <a:tcPr marL="19050" marR="19050" marT="19050" marB="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5509374"/>
                  </a:ext>
                </a:extLst>
              </a:tr>
              <a:tr h="805528">
                <a:tc>
                  <a:txBody>
                    <a:bodyPr/>
                    <a:lstStyle/>
                    <a:p>
                      <a:pPr algn="r" fontAlgn="b"/>
                      <a:r>
                        <a:rPr lang="it-IT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Percorsi enogastronomici</a:t>
                      </a:r>
                    </a:p>
                  </a:txBody>
                  <a:tcPr marL="19050" marR="19050" marT="19050" marB="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0668360"/>
                  </a:ext>
                </a:extLst>
              </a:tr>
              <a:tr h="952572">
                <a:tc>
                  <a:txBody>
                    <a:bodyPr/>
                    <a:lstStyle/>
                    <a:p>
                      <a:pPr algn="r" fontAlgn="b"/>
                      <a:r>
                        <a:rPr lang="it-IT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La possibilità di poter effettuare esperienze uniche a contatto con la natura</a:t>
                      </a:r>
                    </a:p>
                  </a:txBody>
                  <a:tcPr marL="19050" marR="19050" marT="19050" marB="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0297848"/>
                  </a:ext>
                </a:extLst>
              </a:tr>
              <a:tr h="825795">
                <a:tc>
                  <a:txBody>
                    <a:bodyPr/>
                    <a:lstStyle/>
                    <a:p>
                      <a:pPr algn="r" fontAlgn="b"/>
                      <a:r>
                        <a:rPr lang="it-IT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Interesse per il paesaggio</a:t>
                      </a:r>
                    </a:p>
                  </a:txBody>
                  <a:tcPr marL="19050" marR="19050" marT="19050" marB="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5309589"/>
                  </a:ext>
                </a:extLst>
              </a:tr>
              <a:tr h="895428"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Divertimento e vita notturna</a:t>
                      </a:r>
                    </a:p>
                  </a:txBody>
                  <a:tcPr marL="19050" marR="19050" marT="19050" marB="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1124243"/>
                  </a:ext>
                </a:extLst>
              </a:tr>
              <a:tr h="980462"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Considerazione dei principi di sostenibilità (mobilità sostenibile...)</a:t>
                      </a:r>
                    </a:p>
                  </a:txBody>
                  <a:tcPr marL="19050" marR="19050" marT="19050" marB="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484444"/>
                  </a:ext>
                </a:extLst>
              </a:tr>
              <a:tr h="738095"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Possibilità di fare shopping</a:t>
                      </a:r>
                    </a:p>
                  </a:txBody>
                  <a:tcPr marL="19050" marR="19050" marT="19050" marB="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8579845"/>
                  </a:ext>
                </a:extLst>
              </a:tr>
              <a:tr h="738095">
                <a:tc>
                  <a:txBody>
                    <a:bodyPr/>
                    <a:lstStyle/>
                    <a:p>
                      <a:pPr algn="r" fontAlgn="b"/>
                      <a:r>
                        <a:rPr lang="it-IT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Altro</a:t>
                      </a:r>
                    </a:p>
                  </a:txBody>
                  <a:tcPr marL="19050" marR="19050" marT="19050" marB="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3600" dirty="0"/>
                    </a:p>
                  </a:txBody>
                  <a:tcPr marL="182880" marR="182880" marT="91440" marB="91440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3310369"/>
                  </a:ext>
                </a:extLst>
              </a:tr>
            </a:tbl>
          </a:graphicData>
        </a:graphic>
      </p:graphicFrame>
      <p:graphicFrame>
        <p:nvGraphicFramePr>
          <p:cNvPr id="5" name="Grafico 4">
            <a:extLst>
              <a:ext uri="{FF2B5EF4-FFF2-40B4-BE49-F238E27FC236}">
                <a16:creationId xmlns:a16="http://schemas.microsoft.com/office/drawing/2014/main" id="{C12362EB-0808-5933-76FD-BC753A9A1D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9929583"/>
              </p:ext>
            </p:extLst>
          </p:nvPr>
        </p:nvGraphicFramePr>
        <p:xfrm>
          <a:off x="12447077" y="3420553"/>
          <a:ext cx="4118742" cy="9170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Grafico 5">
            <a:extLst>
              <a:ext uri="{FF2B5EF4-FFF2-40B4-BE49-F238E27FC236}">
                <a16:creationId xmlns:a16="http://schemas.microsoft.com/office/drawing/2014/main" id="{5F22C855-1AA8-02CE-B0B1-AA7D17A39B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3927652"/>
              </p:ext>
            </p:extLst>
          </p:nvPr>
        </p:nvGraphicFramePr>
        <p:xfrm>
          <a:off x="8591555" y="3420553"/>
          <a:ext cx="4118742" cy="9170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E90819AE-F087-E0AE-7F59-1CEB39A4E1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3218705"/>
              </p:ext>
            </p:extLst>
          </p:nvPr>
        </p:nvGraphicFramePr>
        <p:xfrm>
          <a:off x="16272409" y="3420553"/>
          <a:ext cx="4118742" cy="9167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8" name="Grafico 7">
            <a:extLst>
              <a:ext uri="{FF2B5EF4-FFF2-40B4-BE49-F238E27FC236}">
                <a16:creationId xmlns:a16="http://schemas.microsoft.com/office/drawing/2014/main" id="{89CCAD09-138C-7D4F-88CC-39E6E34AB4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4962322"/>
              </p:ext>
            </p:extLst>
          </p:nvPr>
        </p:nvGraphicFramePr>
        <p:xfrm>
          <a:off x="4787395" y="3420553"/>
          <a:ext cx="4118742" cy="93322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9" name="Grafico 8">
            <a:extLst>
              <a:ext uri="{FF2B5EF4-FFF2-40B4-BE49-F238E27FC236}">
                <a16:creationId xmlns:a16="http://schemas.microsoft.com/office/drawing/2014/main" id="{CC2C0766-66F1-CD97-7BBB-87BD4519D9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9875435"/>
              </p:ext>
            </p:extLst>
          </p:nvPr>
        </p:nvGraphicFramePr>
        <p:xfrm>
          <a:off x="20266919" y="3420553"/>
          <a:ext cx="4118742" cy="92732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10" name="Immagine 9">
            <a:extLst>
              <a:ext uri="{FF2B5EF4-FFF2-40B4-BE49-F238E27FC236}">
                <a16:creationId xmlns:a16="http://schemas.microsoft.com/office/drawing/2014/main" id="{6F441E39-7B30-692D-5167-C9C67CFB450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3056" y="2686640"/>
            <a:ext cx="720000" cy="720000"/>
          </a:xfrm>
          <a:prstGeom prst="rect">
            <a:avLst/>
          </a:prstGeom>
        </p:spPr>
      </p:pic>
      <p:pic>
        <p:nvPicPr>
          <p:cNvPr id="11" name="Immagine 10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1494F033-61AA-165E-CB26-B50FE696D07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06028" y="2714776"/>
            <a:ext cx="720000" cy="7200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29633991-D3B4-B740-4DD9-EF9D217F73B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87840" y="2691342"/>
            <a:ext cx="720000" cy="720000"/>
          </a:xfrm>
          <a:prstGeom prst="rect">
            <a:avLst/>
          </a:prstGeom>
        </p:spPr>
      </p:pic>
      <p:pic>
        <p:nvPicPr>
          <p:cNvPr id="13" name="Picture 4" descr="Visualizza immagine di origine">
            <a:extLst>
              <a:ext uri="{FF2B5EF4-FFF2-40B4-BE49-F238E27FC236}">
                <a16:creationId xmlns:a16="http://schemas.microsoft.com/office/drawing/2014/main" id="{8A5C25B5-FAA9-821F-8BBB-1D867E057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4469" y="2752266"/>
            <a:ext cx="77445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Visualizza immagine di origine">
            <a:extLst>
              <a:ext uri="{FF2B5EF4-FFF2-40B4-BE49-F238E27FC236}">
                <a16:creationId xmlns:a16="http://schemas.microsoft.com/office/drawing/2014/main" id="{B22A680C-6FFF-4C39-941B-689E6667C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12968" y="2652046"/>
            <a:ext cx="792000" cy="80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57602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Rettangolo"/>
          <p:cNvSpPr/>
          <p:nvPr/>
        </p:nvSpPr>
        <p:spPr>
          <a:xfrm>
            <a:off x="0" y="4082"/>
            <a:ext cx="24384001" cy="13716000"/>
          </a:xfrm>
          <a:prstGeom prst="rect">
            <a:avLst/>
          </a:prstGeom>
          <a:solidFill>
            <a:srgbClr val="E5E1E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it-IT" dirty="0"/>
          </a:p>
        </p:txBody>
      </p:sp>
      <p:pic>
        <p:nvPicPr>
          <p:cNvPr id="176" name="Immagine" descr="Immag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940" y="12622007"/>
            <a:ext cx="3923708" cy="285247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#UNBOUND  #TTG22  #SIA22  #SUN22  #IEGEXPO  #SAFEBUSINESS"/>
          <p:cNvSpPr txBox="1"/>
          <p:nvPr/>
        </p:nvSpPr>
        <p:spPr>
          <a:xfrm>
            <a:off x="5262826" y="12520974"/>
            <a:ext cx="7670370" cy="48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500">
                <a:solidFill>
                  <a:srgbClr val="8008FF"/>
                </a:solidFill>
                <a:latin typeface="Kallisto Light"/>
                <a:ea typeface="Kallisto Light"/>
                <a:cs typeface="Kallisto Light"/>
                <a:sym typeface="Kallisto Light"/>
              </a:defRPr>
            </a:lvl1pPr>
          </a:lstStyle>
          <a:p>
            <a:r>
              <a:rPr dirty="0"/>
              <a:t>#UNBOUND  #TTG22  #SIA22  #SUN22  #IEGEXPO</a:t>
            </a:r>
          </a:p>
        </p:txBody>
      </p:sp>
      <p:pic>
        <p:nvPicPr>
          <p:cNvPr id="178" name="Immagine" descr="Immagin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6685" y="12126242"/>
            <a:ext cx="4445739" cy="1086798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Lorem ipsum  dolor sit amet, consectetur adipiscing elit."/>
          <p:cNvSpPr txBox="1"/>
          <p:nvPr/>
        </p:nvSpPr>
        <p:spPr>
          <a:xfrm>
            <a:off x="230967" y="194460"/>
            <a:ext cx="23973739" cy="1456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7000" b="1">
                <a:solidFill>
                  <a:srgbClr val="8008FF"/>
                </a:solidFill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rPr lang="it-IT" sz="4400" dirty="0"/>
              <a:t>Mediamente i turisti internazionali organizzano il viaggio 3 mesi prima: i più previdenti sono Brasiliani e Inglesi che organizzano il viaggio con un anticipo di quasi 4 mesi</a:t>
            </a:r>
            <a:endParaRPr sz="4400" dirty="0"/>
          </a:p>
        </p:txBody>
      </p:sp>
      <p:sp>
        <p:nvSpPr>
          <p:cNvPr id="25" name="Segnaposto piè di pagina 5">
            <a:extLst>
              <a:ext uri="{FF2B5EF4-FFF2-40B4-BE49-F238E27FC236}">
                <a16:creationId xmlns:a16="http://schemas.microsoft.com/office/drawing/2014/main" id="{E6DD4070-5D75-8512-BA80-92093CA0DB1F}"/>
              </a:ext>
            </a:extLst>
          </p:cNvPr>
          <p:cNvSpPr txBox="1">
            <a:spLocks/>
          </p:cNvSpPr>
          <p:nvPr/>
        </p:nvSpPr>
        <p:spPr>
          <a:xfrm>
            <a:off x="-297589" y="11961526"/>
            <a:ext cx="10875020" cy="329431"/>
          </a:xfrm>
          <a:prstGeom prst="rect">
            <a:avLst/>
          </a:prstGeom>
        </p:spPr>
        <p:txBody>
          <a:bodyPr vert="horz" lIns="84386" tIns="42192" rIns="84386" bIns="42192" rtlCol="0" anchor="ctr"/>
          <a:lstStyle/>
          <a:p>
            <a:pPr algn="r" defTabSz="844052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dirty="0">
                <a:solidFill>
                  <a:srgbClr val="8008FF"/>
                </a:solidFill>
                <a:latin typeface="Raleway Medium"/>
              </a:rPr>
              <a:t>Base dati: TOTALE CAMPIONE (USA, 500; Brasile, 509; Francia, 502; Germania, 513; Gran Bretagna, 500).</a:t>
            </a:r>
          </a:p>
        </p:txBody>
      </p:sp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29BBFE33-69FD-0C3B-13E8-04A5E8735B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8876921"/>
              </p:ext>
            </p:extLst>
          </p:nvPr>
        </p:nvGraphicFramePr>
        <p:xfrm>
          <a:off x="1347813" y="4078866"/>
          <a:ext cx="21723220" cy="61668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6245">
                  <a:extLst>
                    <a:ext uri="{9D8B030D-6E8A-4147-A177-3AD203B41FA5}">
                      <a16:colId xmlns:a16="http://schemas.microsoft.com/office/drawing/2014/main" val="2921238938"/>
                    </a:ext>
                  </a:extLst>
                </a:gridCol>
                <a:gridCol w="2971508">
                  <a:extLst>
                    <a:ext uri="{9D8B030D-6E8A-4147-A177-3AD203B41FA5}">
                      <a16:colId xmlns:a16="http://schemas.microsoft.com/office/drawing/2014/main" val="421842897"/>
                    </a:ext>
                  </a:extLst>
                </a:gridCol>
                <a:gridCol w="2971508">
                  <a:extLst>
                    <a:ext uri="{9D8B030D-6E8A-4147-A177-3AD203B41FA5}">
                      <a16:colId xmlns:a16="http://schemas.microsoft.com/office/drawing/2014/main" val="1587913590"/>
                    </a:ext>
                  </a:extLst>
                </a:gridCol>
                <a:gridCol w="3261955">
                  <a:extLst>
                    <a:ext uri="{9D8B030D-6E8A-4147-A177-3AD203B41FA5}">
                      <a16:colId xmlns:a16="http://schemas.microsoft.com/office/drawing/2014/main" val="912833662"/>
                    </a:ext>
                  </a:extLst>
                </a:gridCol>
                <a:gridCol w="3217274">
                  <a:extLst>
                    <a:ext uri="{9D8B030D-6E8A-4147-A177-3AD203B41FA5}">
                      <a16:colId xmlns:a16="http://schemas.microsoft.com/office/drawing/2014/main" val="3600178657"/>
                    </a:ext>
                  </a:extLst>
                </a:gridCol>
                <a:gridCol w="2832378">
                  <a:extLst>
                    <a:ext uri="{9D8B030D-6E8A-4147-A177-3AD203B41FA5}">
                      <a16:colId xmlns:a16="http://schemas.microsoft.com/office/drawing/2014/main" val="1417677576"/>
                    </a:ext>
                  </a:extLst>
                </a:gridCol>
                <a:gridCol w="3222352">
                  <a:extLst>
                    <a:ext uri="{9D8B030D-6E8A-4147-A177-3AD203B41FA5}">
                      <a16:colId xmlns:a16="http://schemas.microsoft.com/office/drawing/2014/main" val="1711827056"/>
                    </a:ext>
                  </a:extLst>
                </a:gridCol>
              </a:tblGrid>
              <a:tr h="769365">
                <a:tc rowSpan="2">
                  <a:txBody>
                    <a:bodyPr/>
                    <a:lstStyle/>
                    <a:p>
                      <a:pPr algn="ctr"/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0" lang="it-IT" sz="36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Helvetica Neue"/>
                        </a:rPr>
                        <a:t>TOTALE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0" lang="it-IT" sz="36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Helvetica Neue"/>
                        </a:rPr>
                        <a:t>USA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0" lang="it-IT" sz="36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Helvetica Neue"/>
                        </a:rPr>
                        <a:t>Brasile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0" lang="it-IT" sz="36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Helvetica Neue"/>
                        </a:rPr>
                        <a:t> Germania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0" lang="it-IT" sz="36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Helvetica Neue"/>
                        </a:rPr>
                        <a:t>   Francia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0" lang="it-IT" sz="36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Helvetica Neue"/>
                        </a:rPr>
                        <a:t> Gran Bretagna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4326143"/>
                  </a:ext>
                </a:extLst>
              </a:tr>
              <a:tr h="4186151">
                <a:tc vMerge="1">
                  <a:txBody>
                    <a:bodyPr/>
                    <a:lstStyle/>
                    <a:p>
                      <a:pPr marL="0" marR="0" lvl="0" indent="0" algn="r" defTabSz="80202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72000" marT="9525" marB="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3007949"/>
                  </a:ext>
                </a:extLst>
              </a:tr>
              <a:tr h="1211352">
                <a:tc>
                  <a:txBody>
                    <a:bodyPr/>
                    <a:lstStyle/>
                    <a:p>
                      <a:pPr marL="0" marR="0" lvl="0" indent="0" algn="r" defTabSz="8020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i="1" dirty="0"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r" defTabSz="8020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i="1" dirty="0"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r" defTabSz="8020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i="1" dirty="0"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r" defTabSz="8020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i="1" dirty="0"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0248072"/>
                  </a:ext>
                </a:extLst>
              </a:tr>
            </a:tbl>
          </a:graphicData>
        </a:graphic>
      </p:graphicFrame>
      <p:sp>
        <p:nvSpPr>
          <p:cNvPr id="4" name="CasellaDiTesto 3">
            <a:extLst>
              <a:ext uri="{FF2B5EF4-FFF2-40B4-BE49-F238E27FC236}">
                <a16:creationId xmlns:a16="http://schemas.microsoft.com/office/drawing/2014/main" id="{9982AC01-DD22-FA4E-BE45-D9AF17610012}"/>
              </a:ext>
            </a:extLst>
          </p:cNvPr>
          <p:cNvSpPr txBox="1"/>
          <p:nvPr/>
        </p:nvSpPr>
        <p:spPr>
          <a:xfrm>
            <a:off x="1507916" y="5069548"/>
            <a:ext cx="32944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8008FF"/>
                </a:solidFill>
                <a:latin typeface="Raleway Medium"/>
              </a:rPr>
              <a:t>Quanto tempo prima della partenza hai organizzato il viaggio? </a:t>
            </a:r>
            <a:endParaRPr lang="en-GB" sz="3200" b="1" dirty="0">
              <a:solidFill>
                <a:srgbClr val="8008FF"/>
              </a:solidFill>
              <a:latin typeface="Raleway Medium"/>
            </a:endParaRPr>
          </a:p>
        </p:txBody>
      </p:sp>
      <p:graphicFrame>
        <p:nvGraphicFramePr>
          <p:cNvPr id="21" name="Grafico 20">
            <a:extLst>
              <a:ext uri="{FF2B5EF4-FFF2-40B4-BE49-F238E27FC236}">
                <a16:creationId xmlns:a16="http://schemas.microsoft.com/office/drawing/2014/main" id="{6470AAA1-05D6-096E-64DD-105CC26E9B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3118386"/>
              </p:ext>
            </p:extLst>
          </p:nvPr>
        </p:nvGraphicFramePr>
        <p:xfrm>
          <a:off x="7243079" y="4841430"/>
          <a:ext cx="4096646" cy="38838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4" name="Grafico 23">
            <a:extLst>
              <a:ext uri="{FF2B5EF4-FFF2-40B4-BE49-F238E27FC236}">
                <a16:creationId xmlns:a16="http://schemas.microsoft.com/office/drawing/2014/main" id="{096ADB14-61AB-A02C-32DE-C7AA3AB340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9580683"/>
              </p:ext>
            </p:extLst>
          </p:nvPr>
        </p:nvGraphicFramePr>
        <p:xfrm>
          <a:off x="10210387" y="4763251"/>
          <a:ext cx="4263997" cy="40494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0" name="Grafico 29">
            <a:extLst>
              <a:ext uri="{FF2B5EF4-FFF2-40B4-BE49-F238E27FC236}">
                <a16:creationId xmlns:a16="http://schemas.microsoft.com/office/drawing/2014/main" id="{37127A61-7223-8FBB-A7A5-FF1BCFA4B3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2013942"/>
              </p:ext>
            </p:extLst>
          </p:nvPr>
        </p:nvGraphicFramePr>
        <p:xfrm>
          <a:off x="13377466" y="4864168"/>
          <a:ext cx="4263997" cy="40494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1" name="Grafico 30">
            <a:extLst>
              <a:ext uri="{FF2B5EF4-FFF2-40B4-BE49-F238E27FC236}">
                <a16:creationId xmlns:a16="http://schemas.microsoft.com/office/drawing/2014/main" id="{BEB7107C-394E-6D1B-BA5A-C7DE5D613E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3790576"/>
              </p:ext>
            </p:extLst>
          </p:nvPr>
        </p:nvGraphicFramePr>
        <p:xfrm>
          <a:off x="16511580" y="4780276"/>
          <a:ext cx="4215800" cy="40494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74BFCDC6-4689-6150-1919-655BFD5E83C4}"/>
              </a:ext>
            </a:extLst>
          </p:cNvPr>
          <p:cNvSpPr txBox="1"/>
          <p:nvPr/>
        </p:nvSpPr>
        <p:spPr>
          <a:xfrm flipH="1">
            <a:off x="2168625" y="9309584"/>
            <a:ext cx="20860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tabLst>
                <a:tab pos="895345" algn="l"/>
              </a:tabLst>
            </a:pPr>
            <a:r>
              <a:rPr lang="it-IT" sz="3000" b="1" dirty="0">
                <a:solidFill>
                  <a:srgbClr val="8008FF"/>
                </a:solidFill>
                <a:latin typeface="Raleway Medium"/>
              </a:rPr>
              <a:t>Media: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E83834AD-EE90-7A7D-FD9F-2E49A986A5B2}"/>
              </a:ext>
            </a:extLst>
          </p:cNvPr>
          <p:cNvSpPr txBox="1"/>
          <p:nvPr/>
        </p:nvSpPr>
        <p:spPr>
          <a:xfrm flipH="1">
            <a:off x="7835170" y="9056303"/>
            <a:ext cx="233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895345" algn="l"/>
              </a:tabLst>
            </a:pPr>
            <a:r>
              <a:rPr lang="it-IT" sz="3000" dirty="0">
                <a:solidFill>
                  <a:srgbClr val="8008FF"/>
                </a:solidFill>
                <a:latin typeface="Raleway Medium"/>
              </a:rPr>
              <a:t>2,8 mesi prima</a:t>
            </a:r>
          </a:p>
        </p:txBody>
      </p:sp>
      <p:pic>
        <p:nvPicPr>
          <p:cNvPr id="34" name="Picture 2" descr="Risultati immagini per CALENDAR">
            <a:extLst>
              <a:ext uri="{FF2B5EF4-FFF2-40B4-BE49-F238E27FC236}">
                <a16:creationId xmlns:a16="http://schemas.microsoft.com/office/drawing/2014/main" id="{3268C588-AFC2-39CA-5BA5-035A18AAC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999" y="9063609"/>
            <a:ext cx="1018513" cy="101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BF551107-91B1-FB84-5BC2-AA2382D89AC3}"/>
              </a:ext>
            </a:extLst>
          </p:cNvPr>
          <p:cNvSpPr txBox="1"/>
          <p:nvPr/>
        </p:nvSpPr>
        <p:spPr>
          <a:xfrm flipH="1">
            <a:off x="11243364" y="8990914"/>
            <a:ext cx="20577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tabLst>
                <a:tab pos="895345" algn="l"/>
              </a:tabLst>
              <a:defRPr sz="3000">
                <a:solidFill>
                  <a:srgbClr val="8008FF"/>
                </a:solidFill>
                <a:latin typeface="Raleway Medium"/>
              </a:defRPr>
            </a:lvl1pPr>
          </a:lstStyle>
          <a:p>
            <a:r>
              <a:rPr lang="it-IT" dirty="0"/>
              <a:t>3,7 mesi prima 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E02400C1-9006-0283-81A5-AFFA9BDF0422}"/>
              </a:ext>
            </a:extLst>
          </p:cNvPr>
          <p:cNvSpPr txBox="1"/>
          <p:nvPr/>
        </p:nvSpPr>
        <p:spPr>
          <a:xfrm flipH="1">
            <a:off x="14494685" y="9061548"/>
            <a:ext cx="18844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tabLst>
                <a:tab pos="895345" algn="l"/>
              </a:tabLst>
              <a:defRPr sz="3000">
                <a:solidFill>
                  <a:srgbClr val="8008FF"/>
                </a:solidFill>
                <a:latin typeface="Raleway Medium"/>
              </a:defRPr>
            </a:lvl1pPr>
          </a:lstStyle>
          <a:p>
            <a:r>
              <a:rPr lang="it-IT" dirty="0"/>
              <a:t>2,8 mesi prima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1AADB787-737E-8318-1F91-77D4B42E79E5}"/>
              </a:ext>
            </a:extLst>
          </p:cNvPr>
          <p:cNvSpPr txBox="1"/>
          <p:nvPr/>
        </p:nvSpPr>
        <p:spPr>
          <a:xfrm flipH="1">
            <a:off x="17434811" y="9060528"/>
            <a:ext cx="20430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tabLst>
                <a:tab pos="895345" algn="l"/>
              </a:tabLst>
              <a:defRPr sz="3000">
                <a:solidFill>
                  <a:srgbClr val="8008FF"/>
                </a:solidFill>
                <a:latin typeface="Raleway Medium"/>
              </a:defRPr>
            </a:lvl1pPr>
          </a:lstStyle>
          <a:p>
            <a:r>
              <a:rPr lang="it-IT" dirty="0"/>
              <a:t>2,6 mesi prima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15758E41-C69F-292F-5864-8A7652CB7E25}"/>
              </a:ext>
            </a:extLst>
          </p:cNvPr>
          <p:cNvSpPr txBox="1"/>
          <p:nvPr/>
        </p:nvSpPr>
        <p:spPr>
          <a:xfrm flipH="1">
            <a:off x="20626355" y="9191752"/>
            <a:ext cx="18844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tabLst>
                <a:tab pos="895345" algn="l"/>
              </a:tabLst>
              <a:defRPr sz="3000">
                <a:solidFill>
                  <a:srgbClr val="8008FF"/>
                </a:solidFill>
                <a:latin typeface="Raleway Medium"/>
              </a:defRPr>
            </a:lvl1pPr>
          </a:lstStyle>
          <a:p>
            <a:r>
              <a:rPr lang="it-IT" dirty="0"/>
              <a:t>3,6 mesi prima</a:t>
            </a:r>
          </a:p>
        </p:txBody>
      </p:sp>
      <p:graphicFrame>
        <p:nvGraphicFramePr>
          <p:cNvPr id="39" name="Grafico 38">
            <a:extLst>
              <a:ext uri="{FF2B5EF4-FFF2-40B4-BE49-F238E27FC236}">
                <a16:creationId xmlns:a16="http://schemas.microsoft.com/office/drawing/2014/main" id="{02E21731-EE4A-F40B-8785-602E2496DD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9976653"/>
              </p:ext>
            </p:extLst>
          </p:nvPr>
        </p:nvGraphicFramePr>
        <p:xfrm>
          <a:off x="19485338" y="4989999"/>
          <a:ext cx="4166518" cy="3921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pic>
        <p:nvPicPr>
          <p:cNvPr id="40" name="Immagine 39">
            <a:extLst>
              <a:ext uri="{FF2B5EF4-FFF2-40B4-BE49-F238E27FC236}">
                <a16:creationId xmlns:a16="http://schemas.microsoft.com/office/drawing/2014/main" id="{EBABD521-CDBA-1A8A-E8E2-670DAD92B20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4913" y="3219760"/>
            <a:ext cx="774657" cy="774657"/>
          </a:xfrm>
          <a:prstGeom prst="rect">
            <a:avLst/>
          </a:prstGeom>
        </p:spPr>
      </p:pic>
      <p:pic>
        <p:nvPicPr>
          <p:cNvPr id="41" name="Immagine 40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89347A6D-F494-F1A2-3F61-800BF75926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59461" y="3020062"/>
            <a:ext cx="904696" cy="904696"/>
          </a:xfrm>
          <a:prstGeom prst="rect">
            <a:avLst/>
          </a:prstGeom>
        </p:spPr>
      </p:pic>
      <p:pic>
        <p:nvPicPr>
          <p:cNvPr id="42" name="Immagine 41">
            <a:extLst>
              <a:ext uri="{FF2B5EF4-FFF2-40B4-BE49-F238E27FC236}">
                <a16:creationId xmlns:a16="http://schemas.microsoft.com/office/drawing/2014/main" id="{73C4A829-FA19-880E-E134-2E7174CDE0AA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36203" y="3146633"/>
            <a:ext cx="828000" cy="828000"/>
          </a:xfrm>
          <a:prstGeom prst="rect">
            <a:avLst/>
          </a:prstGeom>
        </p:spPr>
      </p:pic>
      <p:pic>
        <p:nvPicPr>
          <p:cNvPr id="43" name="Picture 4" descr="Visualizza immagine di origine">
            <a:extLst>
              <a:ext uri="{FF2B5EF4-FFF2-40B4-BE49-F238E27FC236}">
                <a16:creationId xmlns:a16="http://schemas.microsoft.com/office/drawing/2014/main" id="{5998761B-454B-5891-1AA0-17B9267DF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7540" y="3032629"/>
            <a:ext cx="1094683" cy="101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Visualizza immagine di origine">
            <a:extLst>
              <a:ext uri="{FF2B5EF4-FFF2-40B4-BE49-F238E27FC236}">
                <a16:creationId xmlns:a16="http://schemas.microsoft.com/office/drawing/2014/main" id="{D8770185-083D-5BCC-2889-704361C97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737144" y="3096758"/>
            <a:ext cx="811710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Immagine 44">
            <a:extLst>
              <a:ext uri="{FF2B5EF4-FFF2-40B4-BE49-F238E27FC236}">
                <a16:creationId xmlns:a16="http://schemas.microsoft.com/office/drawing/2014/main" id="{F41B972B-7230-D1A5-28D5-44827B239D2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6826" y="1899086"/>
            <a:ext cx="1988686" cy="2844285"/>
          </a:xfrm>
          <a:prstGeom prst="rect">
            <a:avLst/>
          </a:prstGeom>
        </p:spPr>
      </p:pic>
      <p:graphicFrame>
        <p:nvGraphicFramePr>
          <p:cNvPr id="3" name="Grafico 2">
            <a:extLst>
              <a:ext uri="{FF2B5EF4-FFF2-40B4-BE49-F238E27FC236}">
                <a16:creationId xmlns:a16="http://schemas.microsoft.com/office/drawing/2014/main" id="{DBC16CC7-FF55-A4A5-F199-3C3B5D2DB4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5328459"/>
              </p:ext>
            </p:extLst>
          </p:nvPr>
        </p:nvGraphicFramePr>
        <p:xfrm>
          <a:off x="4199994" y="4796291"/>
          <a:ext cx="4166518" cy="3921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sp>
        <p:nvSpPr>
          <p:cNvPr id="5" name="CasellaDiTesto 4">
            <a:extLst>
              <a:ext uri="{FF2B5EF4-FFF2-40B4-BE49-F238E27FC236}">
                <a16:creationId xmlns:a16="http://schemas.microsoft.com/office/drawing/2014/main" id="{A73E414B-FA32-AF77-0A26-7195E84C8493}"/>
              </a:ext>
            </a:extLst>
          </p:cNvPr>
          <p:cNvSpPr txBox="1"/>
          <p:nvPr/>
        </p:nvSpPr>
        <p:spPr>
          <a:xfrm flipH="1">
            <a:off x="4921347" y="9078751"/>
            <a:ext cx="233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895345" algn="l"/>
              </a:tabLst>
            </a:pPr>
            <a:r>
              <a:rPr lang="it-IT" sz="3000" dirty="0">
                <a:solidFill>
                  <a:srgbClr val="8008FF"/>
                </a:solidFill>
                <a:latin typeface="Raleway Medium"/>
              </a:rPr>
              <a:t>3,1 mesi prima</a:t>
            </a:r>
          </a:p>
        </p:txBody>
      </p:sp>
    </p:spTree>
    <p:extLst>
      <p:ext uri="{BB962C8B-B14F-4D97-AF65-F5344CB8AC3E}">
        <p14:creationId xmlns:p14="http://schemas.microsoft.com/office/powerpoint/2010/main" val="234283416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Rettangolo"/>
          <p:cNvSpPr/>
          <p:nvPr/>
        </p:nvSpPr>
        <p:spPr>
          <a:xfrm>
            <a:off x="0" y="4082"/>
            <a:ext cx="24384001" cy="13716000"/>
          </a:xfrm>
          <a:prstGeom prst="rect">
            <a:avLst/>
          </a:prstGeom>
          <a:solidFill>
            <a:srgbClr val="E5E1E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pic>
        <p:nvPicPr>
          <p:cNvPr id="176" name="Immagine" descr="Immag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940" y="12622007"/>
            <a:ext cx="3923708" cy="285247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#UNBOUND  #TTG22  #SIA22  #SUN22  #IEGEXPO  #SAFEBUSINESS"/>
          <p:cNvSpPr txBox="1"/>
          <p:nvPr/>
        </p:nvSpPr>
        <p:spPr>
          <a:xfrm>
            <a:off x="5262826" y="12520974"/>
            <a:ext cx="7670370" cy="48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500">
                <a:solidFill>
                  <a:srgbClr val="8008FF"/>
                </a:solidFill>
                <a:latin typeface="Kallisto Light"/>
                <a:ea typeface="Kallisto Light"/>
                <a:cs typeface="Kallisto Light"/>
                <a:sym typeface="Kallisto Light"/>
              </a:defRPr>
            </a:lvl1pPr>
          </a:lstStyle>
          <a:p>
            <a:r>
              <a:rPr dirty="0"/>
              <a:t>#UNBOUND  #TTG22  #SIA22  #SUN22  #IEGEXPO</a:t>
            </a:r>
          </a:p>
        </p:txBody>
      </p:sp>
      <p:pic>
        <p:nvPicPr>
          <p:cNvPr id="178" name="Immagine" descr="Immagin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6685" y="12126242"/>
            <a:ext cx="4445739" cy="1086798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Lorem ipsum  dolor sit amet, consectetur adipiscing elit."/>
          <p:cNvSpPr txBox="1"/>
          <p:nvPr/>
        </p:nvSpPr>
        <p:spPr>
          <a:xfrm>
            <a:off x="219645" y="183341"/>
            <a:ext cx="23761479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7000" b="1">
                <a:solidFill>
                  <a:srgbClr val="8008FF"/>
                </a:solidFill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rPr lang="it-IT" sz="4400" dirty="0"/>
              <a:t>I canali più utilizzati per organizzare il viaggio sono i siti web specializzati e il contatto diretto con la struttura ricettiva. Il 31% dei Brasiliani acquista anche pacchetti completi attraverso i siti specializzati</a:t>
            </a:r>
            <a:endParaRPr sz="4400" dirty="0"/>
          </a:p>
        </p:txBody>
      </p:sp>
      <p:sp>
        <p:nvSpPr>
          <p:cNvPr id="25" name="Segnaposto piè di pagina 5">
            <a:extLst>
              <a:ext uri="{FF2B5EF4-FFF2-40B4-BE49-F238E27FC236}">
                <a16:creationId xmlns:a16="http://schemas.microsoft.com/office/drawing/2014/main" id="{E6DD4070-5D75-8512-BA80-92093CA0DB1F}"/>
              </a:ext>
            </a:extLst>
          </p:cNvPr>
          <p:cNvSpPr txBox="1">
            <a:spLocks/>
          </p:cNvSpPr>
          <p:nvPr/>
        </p:nvSpPr>
        <p:spPr>
          <a:xfrm>
            <a:off x="-119831" y="11867412"/>
            <a:ext cx="10875020" cy="329431"/>
          </a:xfrm>
          <a:prstGeom prst="rect">
            <a:avLst/>
          </a:prstGeom>
        </p:spPr>
        <p:txBody>
          <a:bodyPr vert="horz" lIns="84386" tIns="42192" rIns="84386" bIns="42192" rtlCol="0" anchor="ctr"/>
          <a:lstStyle/>
          <a:p>
            <a:pPr algn="r" defTabSz="844052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dirty="0">
                <a:solidFill>
                  <a:srgbClr val="8008FF"/>
                </a:solidFill>
                <a:latin typeface="Raleway Medium"/>
              </a:rPr>
              <a:t>Base dati: TOTALE CAMPIONE (USA, 500; Brasile, 509; Francia, 502; Germania, 513; Gran Bretagna, 500).</a:t>
            </a:r>
          </a:p>
        </p:txBody>
      </p:sp>
      <p:graphicFrame>
        <p:nvGraphicFramePr>
          <p:cNvPr id="3" name="Tabella 11">
            <a:extLst>
              <a:ext uri="{FF2B5EF4-FFF2-40B4-BE49-F238E27FC236}">
                <a16:creationId xmlns:a16="http://schemas.microsoft.com/office/drawing/2014/main" id="{EE302F2F-3CEB-6746-6A23-921D35D20F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276073"/>
              </p:ext>
            </p:extLst>
          </p:nvPr>
        </p:nvGraphicFramePr>
        <p:xfrm>
          <a:off x="-32657" y="2735213"/>
          <a:ext cx="24449314" cy="8720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86007">
                  <a:extLst>
                    <a:ext uri="{9D8B030D-6E8A-4147-A177-3AD203B41FA5}">
                      <a16:colId xmlns:a16="http://schemas.microsoft.com/office/drawing/2014/main" val="536683280"/>
                    </a:ext>
                  </a:extLst>
                </a:gridCol>
                <a:gridCol w="3652157">
                  <a:extLst>
                    <a:ext uri="{9D8B030D-6E8A-4147-A177-3AD203B41FA5}">
                      <a16:colId xmlns:a16="http://schemas.microsoft.com/office/drawing/2014/main" val="2381852999"/>
                    </a:ext>
                  </a:extLst>
                </a:gridCol>
                <a:gridCol w="3314700">
                  <a:extLst>
                    <a:ext uri="{9D8B030D-6E8A-4147-A177-3AD203B41FA5}">
                      <a16:colId xmlns:a16="http://schemas.microsoft.com/office/drawing/2014/main" val="1310433077"/>
                    </a:ext>
                  </a:extLst>
                </a:gridCol>
                <a:gridCol w="3371850">
                  <a:extLst>
                    <a:ext uri="{9D8B030D-6E8A-4147-A177-3AD203B41FA5}">
                      <a16:colId xmlns:a16="http://schemas.microsoft.com/office/drawing/2014/main" val="78068726"/>
                    </a:ext>
                  </a:extLst>
                </a:gridCol>
                <a:gridCol w="2990850">
                  <a:extLst>
                    <a:ext uri="{9D8B030D-6E8A-4147-A177-3AD203B41FA5}">
                      <a16:colId xmlns:a16="http://schemas.microsoft.com/office/drawing/2014/main" val="3785323489"/>
                    </a:ext>
                  </a:extLst>
                </a:gridCol>
                <a:gridCol w="3333750">
                  <a:extLst>
                    <a:ext uri="{9D8B030D-6E8A-4147-A177-3AD203B41FA5}">
                      <a16:colId xmlns:a16="http://schemas.microsoft.com/office/drawing/2014/main" val="2060636792"/>
                    </a:ext>
                  </a:extLst>
                </a:gridCol>
              </a:tblGrid>
              <a:tr h="467857">
                <a:tc>
                  <a:txBody>
                    <a:bodyPr/>
                    <a:lstStyle/>
                    <a:p>
                      <a:pPr algn="r" fontAlgn="b"/>
                      <a:endParaRPr lang="it-IT" sz="1800" b="0" i="0" kern="12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0" lang="it-IT" sz="28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8008FF"/>
                          </a:solidFill>
                          <a:effectLst/>
                          <a:uFillTx/>
                          <a:latin typeface="Raleway Medium"/>
                          <a:ea typeface="+mn-ea"/>
                          <a:cs typeface="+mn-cs"/>
                          <a:sym typeface="Helvetica Neue"/>
                        </a:rPr>
                        <a:t>USA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0" lang="it-IT" sz="28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8008FF"/>
                          </a:solidFill>
                          <a:effectLst/>
                          <a:uFillTx/>
                          <a:latin typeface="Raleway Medium"/>
                          <a:ea typeface="+mn-ea"/>
                          <a:cs typeface="+mn-cs"/>
                          <a:sym typeface="Helvetica Neue"/>
                        </a:rPr>
                        <a:t>Brasile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0" lang="it-IT" sz="28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8008FF"/>
                          </a:solidFill>
                          <a:effectLst/>
                          <a:uFillTx/>
                          <a:latin typeface="Raleway Medium"/>
                          <a:ea typeface="+mn-ea"/>
                          <a:cs typeface="+mn-cs"/>
                          <a:sym typeface="Helvetica Neue"/>
                        </a:rPr>
                        <a:t> Germania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0" lang="it-IT" sz="28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8008FF"/>
                          </a:solidFill>
                          <a:effectLst/>
                          <a:uFillTx/>
                          <a:latin typeface="Raleway Medium"/>
                          <a:ea typeface="+mn-ea"/>
                          <a:cs typeface="+mn-cs"/>
                          <a:sym typeface="Helvetica Neue"/>
                        </a:rPr>
                        <a:t>   Francia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0" lang="it-IT" sz="28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8008FF"/>
                          </a:solidFill>
                          <a:effectLst/>
                          <a:uFillTx/>
                          <a:latin typeface="Raleway Medium"/>
                          <a:ea typeface="+mn-ea"/>
                          <a:cs typeface="+mn-cs"/>
                          <a:sym typeface="Helvetica Neue"/>
                        </a:rPr>
                        <a:t> Gran Bretagna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0412181"/>
                  </a:ext>
                </a:extLst>
              </a:tr>
              <a:tr h="1013946">
                <a:tc>
                  <a:txBody>
                    <a:bodyPr/>
                    <a:lstStyle/>
                    <a:p>
                      <a:pPr algn="r" fontAlgn="b"/>
                      <a:r>
                        <a:rPr kumimoji="0" lang="it-IT" sz="28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Helvetica Neue"/>
                        </a:rPr>
                        <a:t>Tramite siti web specializzati (</a:t>
                      </a:r>
                      <a:r>
                        <a:rPr kumimoji="0" lang="it-IT" sz="2800" b="1" i="0" u="none" strike="noStrike" cap="none" spc="0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Helvetica Neue"/>
                        </a:rPr>
                        <a:t>AirB&amp;B</a:t>
                      </a:r>
                      <a:r>
                        <a:rPr kumimoji="0" lang="it-IT" sz="28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Helvetica Neue"/>
                        </a:rPr>
                        <a:t>, Booking.com, </a:t>
                      </a:r>
                      <a:r>
                        <a:rPr kumimoji="0" lang="it-IT" sz="2800" b="1" i="0" u="none" strike="noStrike" cap="none" spc="0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Helvetica Neue"/>
                        </a:rPr>
                        <a:t>Trivago</a:t>
                      </a:r>
                      <a:r>
                        <a:rPr kumimoji="0" lang="it-IT" sz="28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Helvetica Neue"/>
                        </a:rPr>
                        <a:t>, Venere.com, </a:t>
                      </a:r>
                      <a:r>
                        <a:rPr kumimoji="0" lang="it-IT" sz="2800" b="1" i="0" u="none" strike="noStrike" cap="none" spc="0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Helvetica Neue"/>
                        </a:rPr>
                        <a:t>HostelWorld</a:t>
                      </a:r>
                      <a:r>
                        <a:rPr kumimoji="0" lang="it-IT" sz="28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Helvetica Neue"/>
                        </a:rPr>
                        <a:t>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516838"/>
                  </a:ext>
                </a:extLst>
              </a:tr>
              <a:tr h="834583">
                <a:tc>
                  <a:txBody>
                    <a:bodyPr/>
                    <a:lstStyle/>
                    <a:p>
                      <a:pPr algn="r" fontAlgn="b"/>
                      <a:r>
                        <a:rPr kumimoji="0" lang="it-IT" sz="28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Helvetica Neue"/>
                        </a:rPr>
                        <a:t>Contattando direttamente la struttura ricettiva (hotel, albergo, ostello, campeggio...) per telefono, mail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5632253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r" fontAlgn="b"/>
                      <a:r>
                        <a:rPr kumimoji="0" lang="it-IT" sz="24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Helvetica Neue"/>
                        </a:rPr>
                        <a:t>Acquistando un pacchetto viaggio completo attraverso siti internet specializzati (</a:t>
                      </a:r>
                      <a:r>
                        <a:rPr kumimoji="0" lang="it-IT" sz="2400" b="0" i="0" u="none" strike="noStrike" cap="none" spc="0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Helvetica Neue"/>
                        </a:rPr>
                        <a:t>volo+hotel</a:t>
                      </a:r>
                      <a:r>
                        <a:rPr kumimoji="0" lang="it-IT" sz="24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Helvetica Neue"/>
                        </a:rPr>
                        <a:t> es. </a:t>
                      </a:r>
                      <a:r>
                        <a:rPr kumimoji="0" lang="it-IT" sz="2400" b="0" i="0" u="none" strike="noStrike" cap="none" spc="0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Helvetica Neue"/>
                        </a:rPr>
                        <a:t>Edreams</a:t>
                      </a:r>
                      <a:r>
                        <a:rPr kumimoji="0" lang="it-IT" sz="24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Helvetica Neue"/>
                        </a:rPr>
                        <a:t>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5509374"/>
                  </a:ext>
                </a:extLst>
              </a:tr>
              <a:tr h="794744">
                <a:tc>
                  <a:txBody>
                    <a:bodyPr/>
                    <a:lstStyle/>
                    <a:p>
                      <a:pPr algn="r" fontAlgn="b"/>
                      <a:r>
                        <a:rPr kumimoji="0" lang="it-IT" sz="24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Helvetica Neue"/>
                        </a:rPr>
                        <a:t>Direttamente sul sito web della compagnia aerea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0668360"/>
                  </a:ext>
                </a:extLst>
              </a:tr>
              <a:tr h="794744">
                <a:tc>
                  <a:txBody>
                    <a:bodyPr/>
                    <a:lstStyle/>
                    <a:p>
                      <a:pPr algn="r" fontAlgn="b"/>
                      <a:r>
                        <a:rPr kumimoji="0" lang="it-IT" sz="24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Helvetica Neue"/>
                        </a:rPr>
                        <a:t>Direttamente sul sito web dell'alloggio (sito hotel...)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0297848"/>
                  </a:ext>
                </a:extLst>
              </a:tr>
              <a:tr h="794744">
                <a:tc>
                  <a:txBody>
                    <a:bodyPr/>
                    <a:lstStyle/>
                    <a:p>
                      <a:pPr algn="r" fontAlgn="b"/>
                      <a:r>
                        <a:rPr kumimoji="0" lang="it-IT" sz="24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Helvetica Neue"/>
                        </a:rPr>
                        <a:t>Attraverso l'agenzia di viaggi / tour operator (prenotazione non online)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5309589"/>
                  </a:ext>
                </a:extLst>
              </a:tr>
              <a:tr h="794744">
                <a:tc>
                  <a:txBody>
                    <a:bodyPr/>
                    <a:lstStyle/>
                    <a:p>
                      <a:pPr algn="r" fontAlgn="b"/>
                      <a:r>
                        <a:rPr kumimoji="0" lang="it-IT" sz="24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Helvetica Neue"/>
                        </a:rPr>
                        <a:t>Attraverso i motori di ricerca di prenotazione dei voli on line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1124243"/>
                  </a:ext>
                </a:extLst>
              </a:tr>
              <a:tr h="794744">
                <a:tc>
                  <a:txBody>
                    <a:bodyPr/>
                    <a:lstStyle/>
                    <a:p>
                      <a:pPr algn="r" fontAlgn="b"/>
                      <a:r>
                        <a:rPr kumimoji="0" lang="it-IT" sz="24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Helvetica Neue"/>
                        </a:rPr>
                        <a:t>Direttamente sul sito web dell'Azienda ferroviaria/bus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484444"/>
                  </a:ext>
                </a:extLst>
              </a:tr>
              <a:tr h="453082">
                <a:tc>
                  <a:txBody>
                    <a:bodyPr/>
                    <a:lstStyle/>
                    <a:p>
                      <a:pPr algn="r" fontAlgn="b"/>
                      <a:r>
                        <a:rPr kumimoji="0" lang="it-IT" sz="24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Helvetica Neue"/>
                        </a:rPr>
                        <a:t>Attraverso i motori di ricerca di prenotazione dei biglietti del treno/bus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8579845"/>
                  </a:ext>
                </a:extLst>
              </a:tr>
              <a:tr h="822379">
                <a:tc>
                  <a:txBody>
                    <a:bodyPr/>
                    <a:lstStyle/>
                    <a:p>
                      <a:pPr algn="r" fontAlgn="b"/>
                      <a:r>
                        <a:rPr kumimoji="0" lang="it-IT" sz="24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Helvetica Neue"/>
                        </a:rPr>
                        <a:t>Altro/non ho prenotato io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9537809"/>
                  </a:ext>
                </a:extLst>
              </a:tr>
            </a:tbl>
          </a:graphicData>
        </a:graphic>
      </p:graphicFrame>
      <p:graphicFrame>
        <p:nvGraphicFramePr>
          <p:cNvPr id="5" name="Grafico 4">
            <a:extLst>
              <a:ext uri="{FF2B5EF4-FFF2-40B4-BE49-F238E27FC236}">
                <a16:creationId xmlns:a16="http://schemas.microsoft.com/office/drawing/2014/main" id="{3A3CA074-C0D4-4683-9764-F1863EEE37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5439841"/>
              </p:ext>
            </p:extLst>
          </p:nvPr>
        </p:nvGraphicFramePr>
        <p:xfrm>
          <a:off x="15334698" y="3426948"/>
          <a:ext cx="3473227" cy="86307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Grafico 5">
            <a:extLst>
              <a:ext uri="{FF2B5EF4-FFF2-40B4-BE49-F238E27FC236}">
                <a16:creationId xmlns:a16="http://schemas.microsoft.com/office/drawing/2014/main" id="{AA407E37-7888-D21E-F473-655CC7C233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8682696"/>
              </p:ext>
            </p:extLst>
          </p:nvPr>
        </p:nvGraphicFramePr>
        <p:xfrm>
          <a:off x="12100385" y="3383180"/>
          <a:ext cx="3473227" cy="8674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39BE6190-CBFC-CFE4-E7B0-60F90F4C79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4429745"/>
              </p:ext>
            </p:extLst>
          </p:nvPr>
        </p:nvGraphicFramePr>
        <p:xfrm>
          <a:off x="18757001" y="3484829"/>
          <a:ext cx="3285237" cy="85012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9" name="Grafico 8">
            <a:extLst>
              <a:ext uri="{FF2B5EF4-FFF2-40B4-BE49-F238E27FC236}">
                <a16:creationId xmlns:a16="http://schemas.microsoft.com/office/drawing/2014/main" id="{728697F1-6197-8DE2-DC46-8B67026CC4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2306188"/>
              </p:ext>
            </p:extLst>
          </p:nvPr>
        </p:nvGraphicFramePr>
        <p:xfrm>
          <a:off x="21630349" y="3424038"/>
          <a:ext cx="3608027" cy="85620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10" name="Immagine 9">
            <a:extLst>
              <a:ext uri="{FF2B5EF4-FFF2-40B4-BE49-F238E27FC236}">
                <a16:creationId xmlns:a16="http://schemas.microsoft.com/office/drawing/2014/main" id="{02708C41-378A-EE1E-E341-78313124893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8686" y="2786435"/>
            <a:ext cx="360000" cy="360000"/>
          </a:xfrm>
          <a:prstGeom prst="rect">
            <a:avLst/>
          </a:prstGeom>
        </p:spPr>
      </p:pic>
      <p:pic>
        <p:nvPicPr>
          <p:cNvPr id="11" name="Immagine 10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F8A5D81D-E659-AD99-8706-0C48EF30F8D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76272" y="2735589"/>
            <a:ext cx="360000" cy="3600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DE0AFFDA-44D8-EB51-B63B-486AAB837A5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74698" y="2758612"/>
            <a:ext cx="360000" cy="360000"/>
          </a:xfrm>
          <a:prstGeom prst="rect">
            <a:avLst/>
          </a:prstGeom>
        </p:spPr>
      </p:pic>
      <p:pic>
        <p:nvPicPr>
          <p:cNvPr id="13" name="Picture 4" descr="Visualizza immagine di origine">
            <a:extLst>
              <a:ext uri="{FF2B5EF4-FFF2-40B4-BE49-F238E27FC236}">
                <a16:creationId xmlns:a16="http://schemas.microsoft.com/office/drawing/2014/main" id="{C7F14BEE-D771-BAF8-DA27-6A6F1C041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8989" y="2786992"/>
            <a:ext cx="425950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Visualizza immagine di origine">
            <a:extLst>
              <a:ext uri="{FF2B5EF4-FFF2-40B4-BE49-F238E27FC236}">
                <a16:creationId xmlns:a16="http://schemas.microsoft.com/office/drawing/2014/main" id="{F929516E-E8B0-9FFE-32E1-A1D6A67F5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704385" y="2736638"/>
            <a:ext cx="396000" cy="40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Grafico 7">
            <a:extLst>
              <a:ext uri="{FF2B5EF4-FFF2-40B4-BE49-F238E27FC236}">
                <a16:creationId xmlns:a16="http://schemas.microsoft.com/office/drawing/2014/main" id="{075FB5D5-D60D-CD9C-CAD3-E7854703B8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7961871"/>
              </p:ext>
            </p:extLst>
          </p:nvPr>
        </p:nvGraphicFramePr>
        <p:xfrm>
          <a:off x="8178686" y="3476774"/>
          <a:ext cx="3649408" cy="8675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</p:spTree>
    <p:extLst>
      <p:ext uri="{BB962C8B-B14F-4D97-AF65-F5344CB8AC3E}">
        <p14:creationId xmlns:p14="http://schemas.microsoft.com/office/powerpoint/2010/main" val="177431529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Rettangolo"/>
          <p:cNvSpPr/>
          <p:nvPr/>
        </p:nvSpPr>
        <p:spPr>
          <a:xfrm>
            <a:off x="0" y="4082"/>
            <a:ext cx="24384001" cy="13716000"/>
          </a:xfrm>
          <a:prstGeom prst="rect">
            <a:avLst/>
          </a:prstGeom>
          <a:solidFill>
            <a:srgbClr val="E5E1E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pic>
        <p:nvPicPr>
          <p:cNvPr id="176" name="Immagine" descr="Immag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940" y="12622007"/>
            <a:ext cx="3923708" cy="285247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#UNBOUND  #TTG22  #SIA22  #SUN22  #IEGEXPO  #SAFEBUSINESS"/>
          <p:cNvSpPr txBox="1"/>
          <p:nvPr/>
        </p:nvSpPr>
        <p:spPr>
          <a:xfrm>
            <a:off x="5262826" y="12520974"/>
            <a:ext cx="7670370" cy="48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500">
                <a:solidFill>
                  <a:srgbClr val="8008FF"/>
                </a:solidFill>
                <a:latin typeface="Kallisto Light"/>
                <a:ea typeface="Kallisto Light"/>
                <a:cs typeface="Kallisto Light"/>
                <a:sym typeface="Kallisto Light"/>
              </a:defRPr>
            </a:lvl1pPr>
          </a:lstStyle>
          <a:p>
            <a:r>
              <a:rPr dirty="0"/>
              <a:t>#UNBOUND  #TTG22  #SIA22  #SUN22  #IEGEXPO</a:t>
            </a:r>
          </a:p>
        </p:txBody>
      </p:sp>
      <p:pic>
        <p:nvPicPr>
          <p:cNvPr id="178" name="Immagine" descr="Immagin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6685" y="12126242"/>
            <a:ext cx="4445739" cy="1086798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Lorem ipsum  dolor sit amet, consectetur adipiscing elit."/>
          <p:cNvSpPr txBox="1"/>
          <p:nvPr/>
        </p:nvSpPr>
        <p:spPr>
          <a:xfrm>
            <a:off x="192868" y="221537"/>
            <a:ext cx="23419033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7000" b="1">
                <a:solidFill>
                  <a:srgbClr val="8008FF"/>
                </a:solidFill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rPr lang="it-IT" sz="4400" dirty="0"/>
              <a:t>I turisti da un viaggio internazionale si aspettano di divertirsi e di visitare posti nuovi, ma anche di passare del tempo piacevole con le persone con cui viaggiano e di rilassarsi e riposarsi</a:t>
            </a:r>
            <a:endParaRPr sz="4400" dirty="0"/>
          </a:p>
        </p:txBody>
      </p:sp>
      <p:sp>
        <p:nvSpPr>
          <p:cNvPr id="25" name="Segnaposto piè di pagina 5">
            <a:extLst>
              <a:ext uri="{FF2B5EF4-FFF2-40B4-BE49-F238E27FC236}">
                <a16:creationId xmlns:a16="http://schemas.microsoft.com/office/drawing/2014/main" id="{E6DD4070-5D75-8512-BA80-92093CA0DB1F}"/>
              </a:ext>
            </a:extLst>
          </p:cNvPr>
          <p:cNvSpPr txBox="1">
            <a:spLocks/>
          </p:cNvSpPr>
          <p:nvPr/>
        </p:nvSpPr>
        <p:spPr>
          <a:xfrm>
            <a:off x="-119831" y="11867412"/>
            <a:ext cx="10875020" cy="329431"/>
          </a:xfrm>
          <a:prstGeom prst="rect">
            <a:avLst/>
          </a:prstGeom>
        </p:spPr>
        <p:txBody>
          <a:bodyPr vert="horz" lIns="84386" tIns="42192" rIns="84386" bIns="42192" rtlCol="0" anchor="ctr"/>
          <a:lstStyle/>
          <a:p>
            <a:pPr algn="r" defTabSz="844052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dirty="0">
                <a:solidFill>
                  <a:srgbClr val="8008FF"/>
                </a:solidFill>
                <a:latin typeface="Raleway Medium"/>
              </a:rPr>
              <a:t>Base dati: TOTALE CAMPIONE (USA, 500; Brasile, 509; Francia, 502; Germania, 513; Gran Bretagna, 500).</a:t>
            </a:r>
          </a:p>
        </p:txBody>
      </p:sp>
      <p:graphicFrame>
        <p:nvGraphicFramePr>
          <p:cNvPr id="3" name="Tabella 11">
            <a:extLst>
              <a:ext uri="{FF2B5EF4-FFF2-40B4-BE49-F238E27FC236}">
                <a16:creationId xmlns:a16="http://schemas.microsoft.com/office/drawing/2014/main" id="{EE302F2F-3CEB-6746-6A23-921D35D20F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3721056"/>
              </p:ext>
            </p:extLst>
          </p:nvPr>
        </p:nvGraphicFramePr>
        <p:xfrm>
          <a:off x="-32657" y="2923471"/>
          <a:ext cx="24449314" cy="86003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86007">
                  <a:extLst>
                    <a:ext uri="{9D8B030D-6E8A-4147-A177-3AD203B41FA5}">
                      <a16:colId xmlns:a16="http://schemas.microsoft.com/office/drawing/2014/main" val="536683280"/>
                    </a:ext>
                  </a:extLst>
                </a:gridCol>
                <a:gridCol w="3652157">
                  <a:extLst>
                    <a:ext uri="{9D8B030D-6E8A-4147-A177-3AD203B41FA5}">
                      <a16:colId xmlns:a16="http://schemas.microsoft.com/office/drawing/2014/main" val="2381852999"/>
                    </a:ext>
                  </a:extLst>
                </a:gridCol>
                <a:gridCol w="3314700">
                  <a:extLst>
                    <a:ext uri="{9D8B030D-6E8A-4147-A177-3AD203B41FA5}">
                      <a16:colId xmlns:a16="http://schemas.microsoft.com/office/drawing/2014/main" val="1310433077"/>
                    </a:ext>
                  </a:extLst>
                </a:gridCol>
                <a:gridCol w="3371850">
                  <a:extLst>
                    <a:ext uri="{9D8B030D-6E8A-4147-A177-3AD203B41FA5}">
                      <a16:colId xmlns:a16="http://schemas.microsoft.com/office/drawing/2014/main" val="78068726"/>
                    </a:ext>
                  </a:extLst>
                </a:gridCol>
                <a:gridCol w="2990850">
                  <a:extLst>
                    <a:ext uri="{9D8B030D-6E8A-4147-A177-3AD203B41FA5}">
                      <a16:colId xmlns:a16="http://schemas.microsoft.com/office/drawing/2014/main" val="3785323489"/>
                    </a:ext>
                  </a:extLst>
                </a:gridCol>
                <a:gridCol w="3333750">
                  <a:extLst>
                    <a:ext uri="{9D8B030D-6E8A-4147-A177-3AD203B41FA5}">
                      <a16:colId xmlns:a16="http://schemas.microsoft.com/office/drawing/2014/main" val="2060636792"/>
                    </a:ext>
                  </a:extLst>
                </a:gridCol>
              </a:tblGrid>
              <a:tr h="528376">
                <a:tc>
                  <a:txBody>
                    <a:bodyPr/>
                    <a:lstStyle/>
                    <a:p>
                      <a:pPr algn="r" fontAlgn="b"/>
                      <a:endParaRPr lang="it-IT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0" lang="it-IT" sz="28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8008FF"/>
                          </a:solidFill>
                          <a:effectLst/>
                          <a:uFillTx/>
                          <a:latin typeface="Raleway Medium"/>
                          <a:ea typeface="+mn-ea"/>
                          <a:cs typeface="+mn-cs"/>
                          <a:sym typeface="Helvetica Neue"/>
                        </a:rPr>
                        <a:t>USA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0" lang="it-IT" sz="28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8008FF"/>
                          </a:solidFill>
                          <a:effectLst/>
                          <a:uFillTx/>
                          <a:latin typeface="Raleway Medium"/>
                          <a:ea typeface="+mn-ea"/>
                          <a:cs typeface="+mn-cs"/>
                          <a:sym typeface="Helvetica Neue"/>
                        </a:rPr>
                        <a:t>Brasile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0" lang="it-IT" sz="28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8008FF"/>
                          </a:solidFill>
                          <a:effectLst/>
                          <a:uFillTx/>
                          <a:latin typeface="Raleway Medium"/>
                          <a:ea typeface="+mn-ea"/>
                          <a:cs typeface="+mn-cs"/>
                          <a:sym typeface="Helvetica Neue"/>
                        </a:rPr>
                        <a:t> Germania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0" lang="it-IT" sz="28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8008FF"/>
                          </a:solidFill>
                          <a:effectLst/>
                          <a:uFillTx/>
                          <a:latin typeface="Raleway Medium"/>
                          <a:ea typeface="+mn-ea"/>
                          <a:cs typeface="+mn-cs"/>
                          <a:sym typeface="Helvetica Neue"/>
                        </a:rPr>
                        <a:t>   Francia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0" lang="it-IT" sz="28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8008FF"/>
                          </a:solidFill>
                          <a:effectLst/>
                          <a:uFillTx/>
                          <a:latin typeface="Raleway Medium"/>
                          <a:ea typeface="+mn-ea"/>
                          <a:cs typeface="+mn-cs"/>
                          <a:sym typeface="Helvetica Neue"/>
                        </a:rPr>
                        <a:t> Gran Bretagna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0412181"/>
                  </a:ext>
                </a:extLst>
              </a:tr>
              <a:tr h="1145104">
                <a:tc>
                  <a:txBody>
                    <a:bodyPr/>
                    <a:lstStyle/>
                    <a:p>
                      <a:pPr algn="r" fontAlgn="b"/>
                      <a:r>
                        <a:rPr kumimoji="0" lang="it-IT" sz="32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Helvetica Neue"/>
                        </a:rPr>
                        <a:t>Di divertirmi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516838"/>
                  </a:ext>
                </a:extLst>
              </a:tr>
              <a:tr h="942540">
                <a:tc>
                  <a:txBody>
                    <a:bodyPr/>
                    <a:lstStyle/>
                    <a:p>
                      <a:pPr algn="r" fontAlgn="b"/>
                      <a:r>
                        <a:rPr kumimoji="0" lang="it-IT" sz="32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Helvetica Neue"/>
                        </a:rPr>
                        <a:t>Di visitare posti nuovi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5632253"/>
                  </a:ext>
                </a:extLst>
              </a:tr>
              <a:tr h="609689">
                <a:tc>
                  <a:txBody>
                    <a:bodyPr/>
                    <a:lstStyle/>
                    <a:p>
                      <a:pPr algn="r" fontAlgn="b"/>
                      <a:r>
                        <a:rPr kumimoji="0" lang="it-IT" sz="32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Helvetica Neue"/>
                        </a:rPr>
                        <a:t>Di passare del tempo piacevole con le persone con cui sono in viaggio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5509374"/>
                  </a:ext>
                </a:extLst>
              </a:tr>
              <a:tr h="897548">
                <a:tc>
                  <a:txBody>
                    <a:bodyPr/>
                    <a:lstStyle/>
                    <a:p>
                      <a:pPr algn="r" fontAlgn="b"/>
                      <a:r>
                        <a:rPr kumimoji="0" lang="it-IT" sz="32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Helvetica Neue"/>
                        </a:rPr>
                        <a:t>Di riposarmi/rilassarmi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0668360"/>
                  </a:ext>
                </a:extLst>
              </a:tr>
              <a:tr h="897548">
                <a:tc>
                  <a:txBody>
                    <a:bodyPr/>
                    <a:lstStyle/>
                    <a:p>
                      <a:pPr algn="r" fontAlgn="b"/>
                      <a:r>
                        <a:rPr kumimoji="0" lang="it-IT" sz="28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Helvetica Neue"/>
                        </a:rPr>
                        <a:t>Di imparare cose nuove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0297848"/>
                  </a:ext>
                </a:extLst>
              </a:tr>
              <a:tr h="897548">
                <a:tc>
                  <a:txBody>
                    <a:bodyPr/>
                    <a:lstStyle/>
                    <a:p>
                      <a:pPr algn="r" fontAlgn="b"/>
                      <a:r>
                        <a:rPr kumimoji="0" lang="it-IT" sz="28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Helvetica Neue"/>
                        </a:rPr>
                        <a:t>Di arricchire la mia esperienza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5309589"/>
                  </a:ext>
                </a:extLst>
              </a:tr>
              <a:tr h="897548">
                <a:tc>
                  <a:txBody>
                    <a:bodyPr/>
                    <a:lstStyle/>
                    <a:p>
                      <a:pPr algn="r" fontAlgn="b"/>
                      <a:r>
                        <a:rPr kumimoji="0" lang="it-IT" sz="28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Helvetica Neue"/>
                        </a:rPr>
                        <a:t>Di conoscere nuove culture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1124243"/>
                  </a:ext>
                </a:extLst>
              </a:tr>
              <a:tr h="897548">
                <a:tc>
                  <a:txBody>
                    <a:bodyPr/>
                    <a:lstStyle/>
                    <a:p>
                      <a:pPr algn="r" fontAlgn="b"/>
                      <a:r>
                        <a:rPr kumimoji="0" lang="it-IT" sz="28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Helvetica Neue"/>
                        </a:rPr>
                        <a:t>Di conoscere persone nuove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484444"/>
                  </a:ext>
                </a:extLst>
              </a:tr>
              <a:tr h="511690">
                <a:tc>
                  <a:txBody>
                    <a:bodyPr/>
                    <a:lstStyle/>
                    <a:p>
                      <a:pPr algn="r" fontAlgn="b"/>
                      <a:r>
                        <a:rPr kumimoji="0" lang="it-IT" sz="28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  <a:sym typeface="Helvetica Neue"/>
                        </a:rPr>
                        <a:t>Altro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8579845"/>
                  </a:ext>
                </a:extLst>
              </a:tr>
            </a:tbl>
          </a:graphicData>
        </a:graphic>
      </p:graphicFrame>
      <p:graphicFrame>
        <p:nvGraphicFramePr>
          <p:cNvPr id="5" name="Grafico 4">
            <a:extLst>
              <a:ext uri="{FF2B5EF4-FFF2-40B4-BE49-F238E27FC236}">
                <a16:creationId xmlns:a16="http://schemas.microsoft.com/office/drawing/2014/main" id="{3A3CA074-C0D4-4683-9764-F1863EEE37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9253612"/>
              </p:ext>
            </p:extLst>
          </p:nvPr>
        </p:nvGraphicFramePr>
        <p:xfrm>
          <a:off x="15334698" y="3615206"/>
          <a:ext cx="3473227" cy="86307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Grafico 5">
            <a:extLst>
              <a:ext uri="{FF2B5EF4-FFF2-40B4-BE49-F238E27FC236}">
                <a16:creationId xmlns:a16="http://schemas.microsoft.com/office/drawing/2014/main" id="{AA407E37-7888-D21E-F473-655CC7C233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1802939"/>
              </p:ext>
            </p:extLst>
          </p:nvPr>
        </p:nvGraphicFramePr>
        <p:xfrm>
          <a:off x="12132104" y="3571438"/>
          <a:ext cx="3473227" cy="8674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39BE6190-CBFC-CFE4-E7B0-60F90F4C79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1035273"/>
              </p:ext>
            </p:extLst>
          </p:nvPr>
        </p:nvGraphicFramePr>
        <p:xfrm>
          <a:off x="18444553" y="3744694"/>
          <a:ext cx="3565966" cy="85012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9" name="Grafico 8">
            <a:extLst>
              <a:ext uri="{FF2B5EF4-FFF2-40B4-BE49-F238E27FC236}">
                <a16:creationId xmlns:a16="http://schemas.microsoft.com/office/drawing/2014/main" id="{728697F1-6197-8DE2-DC46-8B67026CC4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3788565"/>
              </p:ext>
            </p:extLst>
          </p:nvPr>
        </p:nvGraphicFramePr>
        <p:xfrm>
          <a:off x="21630349" y="3612296"/>
          <a:ext cx="3608027" cy="85620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10" name="Immagine 9">
            <a:extLst>
              <a:ext uri="{FF2B5EF4-FFF2-40B4-BE49-F238E27FC236}">
                <a16:creationId xmlns:a16="http://schemas.microsoft.com/office/drawing/2014/main" id="{02708C41-378A-EE1E-E341-78313124893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8686" y="2974693"/>
            <a:ext cx="360000" cy="360000"/>
          </a:xfrm>
          <a:prstGeom prst="rect">
            <a:avLst/>
          </a:prstGeom>
        </p:spPr>
      </p:pic>
      <p:pic>
        <p:nvPicPr>
          <p:cNvPr id="11" name="Immagine 10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F8A5D81D-E659-AD99-8706-0C48EF30F8D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76272" y="2923847"/>
            <a:ext cx="360000" cy="3600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DE0AFFDA-44D8-EB51-B63B-486AAB837A5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74698" y="2946870"/>
            <a:ext cx="360000" cy="360000"/>
          </a:xfrm>
          <a:prstGeom prst="rect">
            <a:avLst/>
          </a:prstGeom>
        </p:spPr>
      </p:pic>
      <p:pic>
        <p:nvPicPr>
          <p:cNvPr id="13" name="Picture 4" descr="Visualizza immagine di origine">
            <a:extLst>
              <a:ext uri="{FF2B5EF4-FFF2-40B4-BE49-F238E27FC236}">
                <a16:creationId xmlns:a16="http://schemas.microsoft.com/office/drawing/2014/main" id="{C7F14BEE-D771-BAF8-DA27-6A6F1C041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8989" y="2975250"/>
            <a:ext cx="425950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Visualizza immagine di origine">
            <a:extLst>
              <a:ext uri="{FF2B5EF4-FFF2-40B4-BE49-F238E27FC236}">
                <a16:creationId xmlns:a16="http://schemas.microsoft.com/office/drawing/2014/main" id="{F929516E-E8B0-9FFE-32E1-A1D6A67F5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704385" y="2924896"/>
            <a:ext cx="396000" cy="40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Grafico 7">
            <a:extLst>
              <a:ext uri="{FF2B5EF4-FFF2-40B4-BE49-F238E27FC236}">
                <a16:creationId xmlns:a16="http://schemas.microsoft.com/office/drawing/2014/main" id="{075FB5D5-D60D-CD9C-CAD3-E7854703B8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6387023"/>
              </p:ext>
            </p:extLst>
          </p:nvPr>
        </p:nvGraphicFramePr>
        <p:xfrm>
          <a:off x="8178686" y="3665032"/>
          <a:ext cx="3649408" cy="86745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2" name="Segnaposto piè di pagina 5">
            <a:extLst>
              <a:ext uri="{FF2B5EF4-FFF2-40B4-BE49-F238E27FC236}">
                <a16:creationId xmlns:a16="http://schemas.microsoft.com/office/drawing/2014/main" id="{080EE705-7CA1-7673-B1EC-56F16DF8BBF6}"/>
              </a:ext>
            </a:extLst>
          </p:cNvPr>
          <p:cNvSpPr txBox="1">
            <a:spLocks/>
          </p:cNvSpPr>
          <p:nvPr/>
        </p:nvSpPr>
        <p:spPr>
          <a:xfrm>
            <a:off x="-1535501" y="11558882"/>
            <a:ext cx="3317783" cy="329431"/>
          </a:xfrm>
          <a:prstGeom prst="rect">
            <a:avLst/>
          </a:prstGeom>
        </p:spPr>
        <p:txBody>
          <a:bodyPr vert="horz" lIns="84386" tIns="42192" rIns="84386" bIns="42192" rtlCol="0" anchor="ctr"/>
          <a:lstStyle/>
          <a:p>
            <a:pPr algn="r" defTabSz="844052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dirty="0">
                <a:solidFill>
                  <a:srgbClr val="8008FF"/>
                </a:solidFill>
                <a:latin typeface="Raleway Medium"/>
              </a:rPr>
              <a:t>+risposta multipla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F64857D-2C4C-F763-EBA6-3AE072AAE438}"/>
              </a:ext>
            </a:extLst>
          </p:cNvPr>
          <p:cNvSpPr/>
          <p:nvPr/>
        </p:nvSpPr>
        <p:spPr>
          <a:xfrm>
            <a:off x="-2239848" y="2929230"/>
            <a:ext cx="107379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8008FF"/>
                </a:solidFill>
                <a:latin typeface="Raleway Medium"/>
              </a:rPr>
              <a:t>Cosa ti aspetti da questo viaggio?*</a:t>
            </a:r>
          </a:p>
        </p:txBody>
      </p:sp>
    </p:spTree>
    <p:extLst>
      <p:ext uri="{BB962C8B-B14F-4D97-AF65-F5344CB8AC3E}">
        <p14:creationId xmlns:p14="http://schemas.microsoft.com/office/powerpoint/2010/main" val="198940724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Rettangolo"/>
          <p:cNvSpPr/>
          <p:nvPr/>
        </p:nvSpPr>
        <p:spPr>
          <a:xfrm>
            <a:off x="0" y="4082"/>
            <a:ext cx="24384001" cy="13716000"/>
          </a:xfrm>
          <a:prstGeom prst="rect">
            <a:avLst/>
          </a:prstGeom>
          <a:solidFill>
            <a:srgbClr val="E5E1E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76" name="Immagine" descr="Immag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940" y="12622007"/>
            <a:ext cx="3923708" cy="285247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#UNBOUND  #TTG22  #SIA22  #SUN22  #IEGEXPO  #SAFEBUSINESS"/>
          <p:cNvSpPr txBox="1"/>
          <p:nvPr/>
        </p:nvSpPr>
        <p:spPr>
          <a:xfrm>
            <a:off x="5262826" y="12520974"/>
            <a:ext cx="7670370" cy="48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500">
                <a:solidFill>
                  <a:srgbClr val="8008FF"/>
                </a:solidFill>
                <a:latin typeface="Kallisto Light"/>
                <a:ea typeface="Kallisto Light"/>
                <a:cs typeface="Kallisto Light"/>
                <a:sym typeface="Kallisto Light"/>
              </a:defRPr>
            </a:lvl1pPr>
          </a:lstStyle>
          <a:p>
            <a:r>
              <a:rPr dirty="0"/>
              <a:t>#UNBOUND  #TTG22  #SIA22  #SUN22  #IEGEXPO</a:t>
            </a:r>
          </a:p>
        </p:txBody>
      </p:sp>
      <p:pic>
        <p:nvPicPr>
          <p:cNvPr id="178" name="Immagine" descr="Immag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6685" y="12126242"/>
            <a:ext cx="4445739" cy="1086798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Titolo presentazione"/>
          <p:cNvSpPr txBox="1"/>
          <p:nvPr/>
        </p:nvSpPr>
        <p:spPr>
          <a:xfrm>
            <a:off x="19609865" y="598405"/>
            <a:ext cx="3778827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000">
                <a:solidFill>
                  <a:srgbClr val="8008FF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</a:lstStyle>
          <a:p>
            <a:endParaRPr dirty="0"/>
          </a:p>
        </p:txBody>
      </p:sp>
      <p:sp>
        <p:nvSpPr>
          <p:cNvPr id="182" name="Lorem ipsum  dolor sit amet, consectetur adipiscing elit."/>
          <p:cNvSpPr txBox="1"/>
          <p:nvPr/>
        </p:nvSpPr>
        <p:spPr>
          <a:xfrm>
            <a:off x="125282" y="415938"/>
            <a:ext cx="24106317" cy="1456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7000" b="1">
                <a:solidFill>
                  <a:srgbClr val="8008FF"/>
                </a:solidFill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rPr lang="it-IT" sz="4400" dirty="0"/>
              <a:t>Più dell’ 80% di chi sceglie l’Italia come destinazione per il suo prossimo viaggio internazionale lo fa per fare un viaggio di piacere </a:t>
            </a: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58450463-9082-F98F-2856-9D40EA065E5D}"/>
              </a:ext>
            </a:extLst>
          </p:cNvPr>
          <p:cNvSpPr/>
          <p:nvPr/>
        </p:nvSpPr>
        <p:spPr>
          <a:xfrm>
            <a:off x="1" y="3450352"/>
            <a:ext cx="16927770" cy="1429110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Segnaposto piè di pagina 5">
            <a:extLst>
              <a:ext uri="{FF2B5EF4-FFF2-40B4-BE49-F238E27FC236}">
                <a16:creationId xmlns:a16="http://schemas.microsoft.com/office/drawing/2014/main" id="{E6DD4070-5D75-8512-BA80-92093CA0DB1F}"/>
              </a:ext>
            </a:extLst>
          </p:cNvPr>
          <p:cNvSpPr txBox="1">
            <a:spLocks/>
          </p:cNvSpPr>
          <p:nvPr/>
        </p:nvSpPr>
        <p:spPr>
          <a:xfrm>
            <a:off x="259018" y="12177986"/>
            <a:ext cx="8079805" cy="246440"/>
          </a:xfrm>
          <a:prstGeom prst="rect">
            <a:avLst/>
          </a:prstGeom>
        </p:spPr>
        <p:txBody>
          <a:bodyPr vert="horz" lIns="84386" tIns="42192" rIns="84386" bIns="42192" rtlCol="0" anchor="ctr"/>
          <a:lstStyle/>
          <a:p>
            <a:pPr algn="r" defTabSz="844052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dirty="0">
                <a:solidFill>
                  <a:srgbClr val="8008FF"/>
                </a:solidFill>
                <a:latin typeface="Raleway Medium"/>
              </a:rPr>
              <a:t>Base dati: CAMPIONE TOTALE: VIAGGERANNO IN ITALIA NEI PROSSIMI 6 MESI</a:t>
            </a:r>
          </a:p>
        </p:txBody>
      </p:sp>
      <p:graphicFrame>
        <p:nvGraphicFramePr>
          <p:cNvPr id="26" name="Grafico 25">
            <a:extLst>
              <a:ext uri="{FF2B5EF4-FFF2-40B4-BE49-F238E27FC236}">
                <a16:creationId xmlns:a16="http://schemas.microsoft.com/office/drawing/2014/main" id="{7949D063-8369-FE62-276F-E1DAEBEA00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71541863"/>
              </p:ext>
            </p:extLst>
          </p:nvPr>
        </p:nvGraphicFramePr>
        <p:xfrm>
          <a:off x="-507747" y="3507798"/>
          <a:ext cx="15343476" cy="8925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7" name="Rettangolo 26">
            <a:extLst>
              <a:ext uri="{FF2B5EF4-FFF2-40B4-BE49-F238E27FC236}">
                <a16:creationId xmlns:a16="http://schemas.microsoft.com/office/drawing/2014/main" id="{F173EAA0-4640-1B95-B76D-750128F80AC7}"/>
              </a:ext>
            </a:extLst>
          </p:cNvPr>
          <p:cNvSpPr/>
          <p:nvPr/>
        </p:nvSpPr>
        <p:spPr>
          <a:xfrm>
            <a:off x="16927771" y="2960497"/>
            <a:ext cx="7456228" cy="8386560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" descr="Risultati immagini per CALENDAR">
            <a:extLst>
              <a:ext uri="{FF2B5EF4-FFF2-40B4-BE49-F238E27FC236}">
                <a16:creationId xmlns:a16="http://schemas.microsoft.com/office/drawing/2014/main" id="{D5E82C42-B63C-3FDB-ABF8-2B3C445C0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7691" y="4409623"/>
            <a:ext cx="8301818" cy="734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ttangolo 28">
            <a:extLst>
              <a:ext uri="{FF2B5EF4-FFF2-40B4-BE49-F238E27FC236}">
                <a16:creationId xmlns:a16="http://schemas.microsoft.com/office/drawing/2014/main" id="{DC6710E0-AA72-01EB-8265-F4FB3ECCCDFD}"/>
              </a:ext>
            </a:extLst>
          </p:cNvPr>
          <p:cNvSpPr/>
          <p:nvPr/>
        </p:nvSpPr>
        <p:spPr>
          <a:xfrm>
            <a:off x="18409014" y="3192949"/>
            <a:ext cx="50303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hangingPunct="1"/>
            <a:r>
              <a:rPr lang="it-IT" sz="3000" dirty="0">
                <a:solidFill>
                  <a:srgbClr val="8008FF"/>
                </a:solidFill>
                <a:latin typeface="Raleway Medium"/>
              </a:rPr>
              <a:t>In che mese farai il tuo viaggio in Italia? </a:t>
            </a:r>
          </a:p>
        </p:txBody>
      </p:sp>
      <p:pic>
        <p:nvPicPr>
          <p:cNvPr id="30" name="Immagine 29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482AF0C9-E8BF-384B-52A1-36EAD2CD82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81471" y="2391267"/>
            <a:ext cx="1637211" cy="1635185"/>
          </a:xfrm>
          <a:prstGeom prst="rect">
            <a:avLst/>
          </a:prstGeom>
        </p:spPr>
      </p:pic>
      <p:sp>
        <p:nvSpPr>
          <p:cNvPr id="31" name="Rettangolo ad angolo ripiegato 30">
            <a:extLst>
              <a:ext uri="{FF2B5EF4-FFF2-40B4-BE49-F238E27FC236}">
                <a16:creationId xmlns:a16="http://schemas.microsoft.com/office/drawing/2014/main" id="{1683E418-1287-D944-246D-8EF8CA97C933}"/>
              </a:ext>
            </a:extLst>
          </p:cNvPr>
          <p:cNvSpPr/>
          <p:nvPr/>
        </p:nvSpPr>
        <p:spPr>
          <a:xfrm rot="20765049">
            <a:off x="18252990" y="7818423"/>
            <a:ext cx="1217335" cy="851023"/>
          </a:xfrm>
          <a:prstGeom prst="foldedCorner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Light" pitchFamily="2" charset="0"/>
              </a:rPr>
              <a:t>Agosto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kern="1200" dirty="0">
                <a:solidFill>
                  <a:prstClr val="black"/>
                </a:solidFill>
                <a:latin typeface="Raleway Light" pitchFamily="2" charset="0"/>
              </a:rPr>
              <a:t>8</a:t>
            </a: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Light" pitchFamily="2" charset="0"/>
              </a:rPr>
              <a:t>%</a:t>
            </a:r>
          </a:p>
        </p:txBody>
      </p:sp>
      <p:sp>
        <p:nvSpPr>
          <p:cNvPr id="33" name="Rettangolo ad angolo ripiegato 32">
            <a:extLst>
              <a:ext uri="{FF2B5EF4-FFF2-40B4-BE49-F238E27FC236}">
                <a16:creationId xmlns:a16="http://schemas.microsoft.com/office/drawing/2014/main" id="{50B6351A-A164-DAFB-2417-10F022761225}"/>
              </a:ext>
            </a:extLst>
          </p:cNvPr>
          <p:cNvSpPr/>
          <p:nvPr/>
        </p:nvSpPr>
        <p:spPr>
          <a:xfrm>
            <a:off x="19554795" y="7751428"/>
            <a:ext cx="2298245" cy="887275"/>
          </a:xfrm>
          <a:prstGeom prst="foldedCorner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Light" pitchFamily="2" charset="0"/>
              </a:rPr>
              <a:t>Settembre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Light" pitchFamily="2" charset="0"/>
              </a:rPr>
              <a:t>23%</a:t>
            </a:r>
          </a:p>
        </p:txBody>
      </p:sp>
      <p:sp>
        <p:nvSpPr>
          <p:cNvPr id="35" name="Rettangolo ad angolo ripiegato 34">
            <a:extLst>
              <a:ext uri="{FF2B5EF4-FFF2-40B4-BE49-F238E27FC236}">
                <a16:creationId xmlns:a16="http://schemas.microsoft.com/office/drawing/2014/main" id="{E7376F01-56CF-B838-F1A3-06218A9E875D}"/>
              </a:ext>
            </a:extLst>
          </p:cNvPr>
          <p:cNvSpPr/>
          <p:nvPr/>
        </p:nvSpPr>
        <p:spPr>
          <a:xfrm rot="997580">
            <a:off x="21946819" y="7786052"/>
            <a:ext cx="1734426" cy="887219"/>
          </a:xfrm>
          <a:prstGeom prst="foldedCorner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Light" pitchFamily="2" charset="0"/>
              </a:rPr>
              <a:t>Ottobre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Light" pitchFamily="2" charset="0"/>
              </a:rPr>
              <a:t>30%</a:t>
            </a:r>
          </a:p>
        </p:txBody>
      </p:sp>
      <p:sp>
        <p:nvSpPr>
          <p:cNvPr id="37" name="Rettangolo ad angolo ripiegato 36">
            <a:extLst>
              <a:ext uri="{FF2B5EF4-FFF2-40B4-BE49-F238E27FC236}">
                <a16:creationId xmlns:a16="http://schemas.microsoft.com/office/drawing/2014/main" id="{82AA4B05-4106-B9EF-27CB-3E59383C7513}"/>
              </a:ext>
            </a:extLst>
          </p:cNvPr>
          <p:cNvSpPr/>
          <p:nvPr/>
        </p:nvSpPr>
        <p:spPr>
          <a:xfrm rot="20906969">
            <a:off x="18154711" y="9294302"/>
            <a:ext cx="1724312" cy="877538"/>
          </a:xfrm>
          <a:prstGeom prst="foldedCorner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Light" pitchFamily="2" charset="0"/>
              </a:rPr>
              <a:t>Novembre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Light" pitchFamily="2" charset="0"/>
              </a:rPr>
              <a:t>13%</a:t>
            </a:r>
          </a:p>
        </p:txBody>
      </p:sp>
      <p:sp>
        <p:nvSpPr>
          <p:cNvPr id="39" name="Rettangolo ad angolo ripiegato 38">
            <a:extLst>
              <a:ext uri="{FF2B5EF4-FFF2-40B4-BE49-F238E27FC236}">
                <a16:creationId xmlns:a16="http://schemas.microsoft.com/office/drawing/2014/main" id="{C3C0C11F-588A-6C77-5D02-C903DC91D6C1}"/>
              </a:ext>
            </a:extLst>
          </p:cNvPr>
          <p:cNvSpPr/>
          <p:nvPr/>
        </p:nvSpPr>
        <p:spPr>
          <a:xfrm rot="556740">
            <a:off x="20055395" y="9255814"/>
            <a:ext cx="1632980" cy="977340"/>
          </a:xfrm>
          <a:prstGeom prst="foldedCorner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Light" pitchFamily="2" charset="0"/>
              </a:rPr>
              <a:t>Dicembre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Light" pitchFamily="2" charset="0"/>
              </a:rPr>
              <a:t>13%</a:t>
            </a:r>
          </a:p>
        </p:txBody>
      </p:sp>
      <p:sp>
        <p:nvSpPr>
          <p:cNvPr id="41" name="Rettangolo ad angolo ripiegato 40">
            <a:extLst>
              <a:ext uri="{FF2B5EF4-FFF2-40B4-BE49-F238E27FC236}">
                <a16:creationId xmlns:a16="http://schemas.microsoft.com/office/drawing/2014/main" id="{F021BC5E-8A41-AFC6-6433-882EF71CBCFE}"/>
              </a:ext>
            </a:extLst>
          </p:cNvPr>
          <p:cNvSpPr/>
          <p:nvPr/>
        </p:nvSpPr>
        <p:spPr>
          <a:xfrm rot="897543">
            <a:off x="21844003" y="9454010"/>
            <a:ext cx="1856981" cy="1018744"/>
          </a:xfrm>
          <a:prstGeom prst="foldedCorner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Light" pitchFamily="2" charset="0"/>
              </a:rPr>
              <a:t>Gennaio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Light" pitchFamily="2" charset="0"/>
              </a:rPr>
              <a:t>13%</a:t>
            </a:r>
          </a:p>
        </p:txBody>
      </p:sp>
      <p:pic>
        <p:nvPicPr>
          <p:cNvPr id="42" name="Picture 10" descr="Visualizza immagine di origine">
            <a:extLst>
              <a:ext uri="{FF2B5EF4-FFF2-40B4-BE49-F238E27FC236}">
                <a16:creationId xmlns:a16="http://schemas.microsoft.com/office/drawing/2014/main" id="{18533C9C-DA47-BD16-3C47-A640AE95B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7543">
            <a:off x="22224760" y="8720103"/>
            <a:ext cx="569974" cy="81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uppo 42">
            <a:extLst>
              <a:ext uri="{FF2B5EF4-FFF2-40B4-BE49-F238E27FC236}">
                <a16:creationId xmlns:a16="http://schemas.microsoft.com/office/drawing/2014/main" id="{B9FA642E-B5DE-B103-EA48-198D5E5F647A}"/>
              </a:ext>
            </a:extLst>
          </p:cNvPr>
          <p:cNvGrpSpPr>
            <a:grpSpLocks noChangeAspect="1"/>
          </p:cNvGrpSpPr>
          <p:nvPr/>
        </p:nvGrpSpPr>
        <p:grpSpPr>
          <a:xfrm>
            <a:off x="2097617" y="3525837"/>
            <a:ext cx="1270354" cy="1270354"/>
            <a:chOff x="6543997" y="2093129"/>
            <a:chExt cx="921600" cy="921600"/>
          </a:xfrm>
        </p:grpSpPr>
        <p:sp>
          <p:nvSpPr>
            <p:cNvPr id="44" name="Ovale 43">
              <a:extLst>
                <a:ext uri="{FF2B5EF4-FFF2-40B4-BE49-F238E27FC236}">
                  <a16:creationId xmlns:a16="http://schemas.microsoft.com/office/drawing/2014/main" id="{466ED156-36DD-8E21-8496-6408178B84C9}"/>
                </a:ext>
              </a:extLst>
            </p:cNvPr>
            <p:cNvSpPr/>
            <p:nvPr/>
          </p:nvSpPr>
          <p:spPr>
            <a:xfrm>
              <a:off x="6543997" y="2093129"/>
              <a:ext cx="921600" cy="921600"/>
            </a:xfrm>
            <a:prstGeom prst="ellipse">
              <a:avLst/>
            </a:prstGeom>
            <a:solidFill>
              <a:srgbClr val="FFBA1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5" name="Immagine 44">
              <a:extLst>
                <a:ext uri="{FF2B5EF4-FFF2-40B4-BE49-F238E27FC236}">
                  <a16:creationId xmlns:a16="http://schemas.microsoft.com/office/drawing/2014/main" id="{565FB0B4-A85B-0162-9C19-1810CF10A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543997" y="2157434"/>
              <a:ext cx="921278" cy="766741"/>
            </a:xfrm>
            <a:prstGeom prst="rect">
              <a:avLst/>
            </a:prstGeom>
          </p:spPr>
        </p:pic>
      </p:grpSp>
      <p:sp>
        <p:nvSpPr>
          <p:cNvPr id="46" name="Rettangolo 45">
            <a:extLst>
              <a:ext uri="{FF2B5EF4-FFF2-40B4-BE49-F238E27FC236}">
                <a16:creationId xmlns:a16="http://schemas.microsoft.com/office/drawing/2014/main" id="{A8776913-0D30-B6E4-474A-07E1CABE5F6D}"/>
              </a:ext>
            </a:extLst>
          </p:cNvPr>
          <p:cNvSpPr/>
          <p:nvPr/>
        </p:nvSpPr>
        <p:spPr>
          <a:xfrm>
            <a:off x="1389201" y="2335898"/>
            <a:ext cx="138030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26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000" dirty="0">
                <a:solidFill>
                  <a:srgbClr val="8008FF"/>
                </a:solidFill>
                <a:latin typeface="Raleway Medium"/>
              </a:rPr>
              <a:t>Qual è il tipo di viaggio per il quale hai scelto l’Italia come destinazione – o una delle destinazioni - nei prossimi 6 mesi?</a:t>
            </a:r>
          </a:p>
        </p:txBody>
      </p:sp>
      <p:pic>
        <p:nvPicPr>
          <p:cNvPr id="47" name="Picture 10" descr="Visualizza immagine di origine">
            <a:extLst>
              <a:ext uri="{FF2B5EF4-FFF2-40B4-BE49-F238E27FC236}">
                <a16:creationId xmlns:a16="http://schemas.microsoft.com/office/drawing/2014/main" id="{EB7752F4-1EAF-30C2-001C-002398E62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1341" y="8636179"/>
            <a:ext cx="497008" cy="70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0" descr="Visualizza immagine di origine">
            <a:extLst>
              <a:ext uri="{FF2B5EF4-FFF2-40B4-BE49-F238E27FC236}">
                <a16:creationId xmlns:a16="http://schemas.microsoft.com/office/drawing/2014/main" id="{831AEEA9-6C20-B727-05CA-8C7BAA846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52647">
            <a:off x="17815778" y="8948971"/>
            <a:ext cx="469561" cy="66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0" descr="Visualizza immagine di origine">
            <a:extLst>
              <a:ext uri="{FF2B5EF4-FFF2-40B4-BE49-F238E27FC236}">
                <a16:creationId xmlns:a16="http://schemas.microsoft.com/office/drawing/2014/main" id="{F071467A-60C0-15E7-E1EE-8BEA36E34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52647">
            <a:off x="17843559" y="7405395"/>
            <a:ext cx="469561" cy="66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0" descr="Visualizza immagine di origine">
            <a:extLst>
              <a:ext uri="{FF2B5EF4-FFF2-40B4-BE49-F238E27FC236}">
                <a16:creationId xmlns:a16="http://schemas.microsoft.com/office/drawing/2014/main" id="{B43A4E44-038E-6266-3F17-30E0DA616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84682">
            <a:off x="19486652" y="7228261"/>
            <a:ext cx="497008" cy="70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0" descr="Visualizza immagine di origine">
            <a:extLst>
              <a:ext uri="{FF2B5EF4-FFF2-40B4-BE49-F238E27FC236}">
                <a16:creationId xmlns:a16="http://schemas.microsoft.com/office/drawing/2014/main" id="{34218C60-3F87-026C-26C6-D6728C480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7543">
            <a:off x="22107452" y="7131945"/>
            <a:ext cx="569974" cy="81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98475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Rettangolo"/>
          <p:cNvSpPr/>
          <p:nvPr/>
        </p:nvSpPr>
        <p:spPr>
          <a:xfrm>
            <a:off x="0" y="4082"/>
            <a:ext cx="24384001" cy="13716000"/>
          </a:xfrm>
          <a:prstGeom prst="rect">
            <a:avLst/>
          </a:prstGeom>
          <a:solidFill>
            <a:srgbClr val="E5E1E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pic>
        <p:nvPicPr>
          <p:cNvPr id="176" name="Immagine" descr="Immag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940" y="12622007"/>
            <a:ext cx="3923708" cy="285247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#UNBOUND  #TTG22  #SIA22  #SUN22  #IEGEXPO  #SAFEBUSINESS"/>
          <p:cNvSpPr txBox="1"/>
          <p:nvPr/>
        </p:nvSpPr>
        <p:spPr>
          <a:xfrm>
            <a:off x="5262826" y="12520974"/>
            <a:ext cx="7670370" cy="48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500">
                <a:solidFill>
                  <a:srgbClr val="8008FF"/>
                </a:solidFill>
                <a:latin typeface="Kallisto Light"/>
                <a:ea typeface="Kallisto Light"/>
                <a:cs typeface="Kallisto Light"/>
                <a:sym typeface="Kallisto Light"/>
              </a:defRPr>
            </a:lvl1pPr>
          </a:lstStyle>
          <a:p>
            <a:r>
              <a:rPr dirty="0"/>
              <a:t>#UNBOUND  #TTG22  #SIA22  #SUN22  #IEGEXPO</a:t>
            </a:r>
          </a:p>
        </p:txBody>
      </p:sp>
      <p:pic>
        <p:nvPicPr>
          <p:cNvPr id="178" name="Immagine" descr="Immag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6685" y="12126242"/>
            <a:ext cx="4445739" cy="1086798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Titolo presentazione"/>
          <p:cNvSpPr txBox="1"/>
          <p:nvPr/>
        </p:nvSpPr>
        <p:spPr>
          <a:xfrm>
            <a:off x="19609865" y="598405"/>
            <a:ext cx="3778827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000">
                <a:solidFill>
                  <a:srgbClr val="8008FF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</a:lstStyle>
          <a:p>
            <a:endParaRPr dirty="0"/>
          </a:p>
        </p:txBody>
      </p:sp>
      <p:sp>
        <p:nvSpPr>
          <p:cNvPr id="182" name="Lorem ipsum  dolor sit amet, consectetur adipiscing elit."/>
          <p:cNvSpPr txBox="1"/>
          <p:nvPr/>
        </p:nvSpPr>
        <p:spPr>
          <a:xfrm>
            <a:off x="277682" y="138344"/>
            <a:ext cx="23681321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7000" b="1">
                <a:solidFill>
                  <a:srgbClr val="8008FF"/>
                </a:solidFill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rPr lang="it-IT" sz="4400" dirty="0"/>
              <a:t>Per quasi 6 turisti su 10 l’Italia sarà l’unica meta del viaggio: per quelli che ci scelgono come una delle mete del viaggio le altre destinazioni dipendono molto dal Paese di origine e dai collegamenti internazionali delle diverse compagnie di bandiera</a:t>
            </a:r>
            <a:endParaRPr sz="4400" dirty="0"/>
          </a:p>
        </p:txBody>
      </p:sp>
      <p:sp>
        <p:nvSpPr>
          <p:cNvPr id="25" name="Segnaposto piè di pagina 5">
            <a:extLst>
              <a:ext uri="{FF2B5EF4-FFF2-40B4-BE49-F238E27FC236}">
                <a16:creationId xmlns:a16="http://schemas.microsoft.com/office/drawing/2014/main" id="{E6DD4070-5D75-8512-BA80-92093CA0DB1F}"/>
              </a:ext>
            </a:extLst>
          </p:cNvPr>
          <p:cNvSpPr txBox="1">
            <a:spLocks/>
          </p:cNvSpPr>
          <p:nvPr/>
        </p:nvSpPr>
        <p:spPr>
          <a:xfrm>
            <a:off x="277682" y="12091139"/>
            <a:ext cx="8079805" cy="246440"/>
          </a:xfrm>
          <a:prstGeom prst="rect">
            <a:avLst/>
          </a:prstGeom>
        </p:spPr>
        <p:txBody>
          <a:bodyPr vert="horz" lIns="84386" tIns="42192" rIns="84386" bIns="42192" rtlCol="0" anchor="ctr"/>
          <a:lstStyle/>
          <a:p>
            <a:pPr algn="r" defTabSz="844052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dirty="0">
                <a:solidFill>
                  <a:srgbClr val="8008FF"/>
                </a:solidFill>
                <a:latin typeface="Raleway Medium"/>
              </a:rPr>
              <a:t>Base dati: CAMPIONE TOTALE: VIAGGERANNO IN ITALIA NEI PROSSIMI 6 MESI</a:t>
            </a:r>
          </a:p>
        </p:txBody>
      </p:sp>
      <p:graphicFrame>
        <p:nvGraphicFramePr>
          <p:cNvPr id="26" name="Grafico 25">
            <a:extLst>
              <a:ext uri="{FF2B5EF4-FFF2-40B4-BE49-F238E27FC236}">
                <a16:creationId xmlns:a16="http://schemas.microsoft.com/office/drawing/2014/main" id="{7949D063-8369-FE62-276F-E1DAEBEA00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6284854"/>
              </p:ext>
            </p:extLst>
          </p:nvPr>
        </p:nvGraphicFramePr>
        <p:xfrm>
          <a:off x="-73529" y="4396419"/>
          <a:ext cx="9167653" cy="6676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Rettangolo 1">
            <a:extLst>
              <a:ext uri="{FF2B5EF4-FFF2-40B4-BE49-F238E27FC236}">
                <a16:creationId xmlns:a16="http://schemas.microsoft.com/office/drawing/2014/main" id="{87EDC4C6-B3CD-D245-5FBE-E346D19FD175}"/>
              </a:ext>
            </a:extLst>
          </p:cNvPr>
          <p:cNvSpPr/>
          <p:nvPr/>
        </p:nvSpPr>
        <p:spPr>
          <a:xfrm>
            <a:off x="663109" y="3135904"/>
            <a:ext cx="76943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8008FF"/>
                </a:solidFill>
                <a:latin typeface="Raleway Medium"/>
              </a:rPr>
              <a:t>L'Italia sarà l'unica meta del tuo viaggio </a:t>
            </a:r>
          </a:p>
          <a:p>
            <a:r>
              <a:rPr lang="it-IT" sz="2800" b="1" dirty="0">
                <a:solidFill>
                  <a:srgbClr val="8008FF"/>
                </a:solidFill>
                <a:latin typeface="Raleway Medium"/>
              </a:rPr>
              <a:t>o sarà una tra le mete del tuo viaggio?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314B2A2-E31F-47CF-FCF3-2310CBFD632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2152" y="4986224"/>
            <a:ext cx="1244790" cy="1244790"/>
          </a:xfrm>
          <a:prstGeom prst="rect">
            <a:avLst/>
          </a:prstGeom>
        </p:spPr>
      </p:pic>
      <p:sp>
        <p:nvSpPr>
          <p:cNvPr id="5" name="Rettangolo ad angolo ripiegato 32">
            <a:extLst>
              <a:ext uri="{FF2B5EF4-FFF2-40B4-BE49-F238E27FC236}">
                <a16:creationId xmlns:a16="http://schemas.microsoft.com/office/drawing/2014/main" id="{9623B015-78C1-E2DB-84BC-EFD56A4B866D}"/>
              </a:ext>
            </a:extLst>
          </p:cNvPr>
          <p:cNvSpPr/>
          <p:nvPr/>
        </p:nvSpPr>
        <p:spPr>
          <a:xfrm>
            <a:off x="13837585" y="5164982"/>
            <a:ext cx="2298245" cy="887275"/>
          </a:xfrm>
          <a:prstGeom prst="foldedCorner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Light" pitchFamily="2" charset="0"/>
              </a:rPr>
              <a:t>48%</a:t>
            </a:r>
          </a:p>
        </p:txBody>
      </p:sp>
      <p:graphicFrame>
        <p:nvGraphicFramePr>
          <p:cNvPr id="9" name="Grafico 8">
            <a:extLst>
              <a:ext uri="{FF2B5EF4-FFF2-40B4-BE49-F238E27FC236}">
                <a16:creationId xmlns:a16="http://schemas.microsoft.com/office/drawing/2014/main" id="{1035667C-3D64-051E-55BF-92313D258F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149987"/>
              </p:ext>
            </p:extLst>
          </p:nvPr>
        </p:nvGraphicFramePr>
        <p:xfrm>
          <a:off x="14750199" y="4978910"/>
          <a:ext cx="8079752" cy="12594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0" name="Parentesi graffa chiusa 9">
            <a:extLst>
              <a:ext uri="{FF2B5EF4-FFF2-40B4-BE49-F238E27FC236}">
                <a16:creationId xmlns:a16="http://schemas.microsoft.com/office/drawing/2014/main" id="{C47029C6-0D7B-401E-847E-EFC643C4D190}"/>
              </a:ext>
            </a:extLst>
          </p:cNvPr>
          <p:cNvSpPr/>
          <p:nvPr/>
        </p:nvSpPr>
        <p:spPr>
          <a:xfrm>
            <a:off x="6804212" y="7073153"/>
            <a:ext cx="1021976" cy="3361765"/>
          </a:xfrm>
          <a:prstGeom prst="rightBrace">
            <a:avLst/>
          </a:prstGeom>
          <a:noFill/>
          <a:ln w="25400" cap="flat">
            <a:solidFill>
              <a:srgbClr val="8008FF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292A7FA3-D70F-7030-8D96-A651D65924BA}"/>
              </a:ext>
            </a:extLst>
          </p:cNvPr>
          <p:cNvSpPr/>
          <p:nvPr/>
        </p:nvSpPr>
        <p:spPr>
          <a:xfrm>
            <a:off x="7826188" y="8202762"/>
            <a:ext cx="1694330" cy="1102544"/>
          </a:xfrm>
          <a:prstGeom prst="rect">
            <a:avLst/>
          </a:prstGeom>
          <a:noFill/>
          <a:ln w="28575" cap="flat">
            <a:solidFill>
              <a:srgbClr val="8008F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Rettangolo ad angolo ripiegato 32">
            <a:extLst>
              <a:ext uri="{FF2B5EF4-FFF2-40B4-BE49-F238E27FC236}">
                <a16:creationId xmlns:a16="http://schemas.microsoft.com/office/drawing/2014/main" id="{D663E015-931D-F19B-71D5-5800B173A99C}"/>
              </a:ext>
            </a:extLst>
          </p:cNvPr>
          <p:cNvSpPr/>
          <p:nvPr/>
        </p:nvSpPr>
        <p:spPr>
          <a:xfrm>
            <a:off x="7510529" y="8310397"/>
            <a:ext cx="2298245" cy="887275"/>
          </a:xfrm>
          <a:prstGeom prst="foldedCorner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Light" pitchFamily="2" charset="0"/>
              </a:rPr>
              <a:t>42%</a:t>
            </a:r>
          </a:p>
        </p:txBody>
      </p:sp>
      <p:cxnSp>
        <p:nvCxnSpPr>
          <p:cNvPr id="15" name="Connettore 4 14">
            <a:extLst>
              <a:ext uri="{FF2B5EF4-FFF2-40B4-BE49-F238E27FC236}">
                <a16:creationId xmlns:a16="http://schemas.microsoft.com/office/drawing/2014/main" id="{28A15E97-E95C-3D54-70FE-11E17D17C251}"/>
              </a:ext>
            </a:extLst>
          </p:cNvPr>
          <p:cNvCxnSpPr/>
          <p:nvPr/>
        </p:nvCxnSpPr>
        <p:spPr>
          <a:xfrm flipV="1">
            <a:off x="9521226" y="7342923"/>
            <a:ext cx="1521983" cy="1518687"/>
          </a:xfrm>
          <a:prstGeom prst="bentConnector3">
            <a:avLst/>
          </a:prstGeom>
          <a:noFill/>
          <a:ln w="25400" cap="flat">
            <a:solidFill>
              <a:srgbClr val="8008FF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Rettangolo ad angolo ripiegato 32">
            <a:extLst>
              <a:ext uri="{FF2B5EF4-FFF2-40B4-BE49-F238E27FC236}">
                <a16:creationId xmlns:a16="http://schemas.microsoft.com/office/drawing/2014/main" id="{856B280E-AB4C-0099-F660-24580CE5166C}"/>
              </a:ext>
            </a:extLst>
          </p:cNvPr>
          <p:cNvSpPr/>
          <p:nvPr/>
        </p:nvSpPr>
        <p:spPr>
          <a:xfrm>
            <a:off x="13837585" y="3650837"/>
            <a:ext cx="2298245" cy="887275"/>
          </a:xfrm>
          <a:prstGeom prst="foldedCorner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5400" b="1" kern="1200" dirty="0">
                <a:solidFill>
                  <a:prstClr val="black"/>
                </a:solidFill>
                <a:latin typeface="Raleway Light" pitchFamily="2" charset="0"/>
              </a:rPr>
              <a:t>59</a:t>
            </a:r>
            <a:r>
              <a:rPr kumimoji="0" lang="it-IT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Light" pitchFamily="2" charset="0"/>
              </a:rPr>
              <a:t>%</a:t>
            </a:r>
          </a:p>
        </p:txBody>
      </p:sp>
      <p:graphicFrame>
        <p:nvGraphicFramePr>
          <p:cNvPr id="19" name="Grafico 18">
            <a:extLst>
              <a:ext uri="{FF2B5EF4-FFF2-40B4-BE49-F238E27FC236}">
                <a16:creationId xmlns:a16="http://schemas.microsoft.com/office/drawing/2014/main" id="{D72B3253-F7FB-4C03-642F-C77FD32BD3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5897952"/>
              </p:ext>
            </p:extLst>
          </p:nvPr>
        </p:nvGraphicFramePr>
        <p:xfrm>
          <a:off x="14750199" y="3464765"/>
          <a:ext cx="8079752" cy="12594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20" name="Picture 6" descr="Visualizza immagine di origine">
            <a:extLst>
              <a:ext uri="{FF2B5EF4-FFF2-40B4-BE49-F238E27FC236}">
                <a16:creationId xmlns:a16="http://schemas.microsoft.com/office/drawing/2014/main" id="{9DB90F6C-E470-B639-A3B9-035D79232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097228" y="3464765"/>
            <a:ext cx="1234639" cy="125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1" name="Grafico 20">
            <a:extLst>
              <a:ext uri="{FF2B5EF4-FFF2-40B4-BE49-F238E27FC236}">
                <a16:creationId xmlns:a16="http://schemas.microsoft.com/office/drawing/2014/main" id="{89B026E0-F3B8-4237-940D-1FC7D4603E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0344324"/>
              </p:ext>
            </p:extLst>
          </p:nvPr>
        </p:nvGraphicFramePr>
        <p:xfrm>
          <a:off x="14748125" y="8195459"/>
          <a:ext cx="8079752" cy="1642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22" name="Immagine 21">
            <a:extLst>
              <a:ext uri="{FF2B5EF4-FFF2-40B4-BE49-F238E27FC236}">
                <a16:creationId xmlns:a16="http://schemas.microsoft.com/office/drawing/2014/main" id="{1CEB39EA-8841-5DC9-605C-D4F91B97DA6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05308" y="8409427"/>
            <a:ext cx="1214331" cy="1214331"/>
          </a:xfrm>
          <a:prstGeom prst="rect">
            <a:avLst/>
          </a:prstGeom>
        </p:spPr>
      </p:pic>
      <p:sp>
        <p:nvSpPr>
          <p:cNvPr id="23" name="Rettangolo ad angolo ripiegato 32">
            <a:extLst>
              <a:ext uri="{FF2B5EF4-FFF2-40B4-BE49-F238E27FC236}">
                <a16:creationId xmlns:a16="http://schemas.microsoft.com/office/drawing/2014/main" id="{BDAA07E8-DD24-7AF6-5F94-11D6FC3A3CD0}"/>
              </a:ext>
            </a:extLst>
          </p:cNvPr>
          <p:cNvSpPr/>
          <p:nvPr/>
        </p:nvSpPr>
        <p:spPr>
          <a:xfrm>
            <a:off x="13835511" y="8572955"/>
            <a:ext cx="2298245" cy="887275"/>
          </a:xfrm>
          <a:prstGeom prst="foldedCorner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Light" pitchFamily="2" charset="0"/>
              </a:rPr>
              <a:t>34%</a:t>
            </a: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A8E3BBC3-8C2C-53E9-F3F5-5349E9E828FC}"/>
              </a:ext>
            </a:extLst>
          </p:cNvPr>
          <p:cNvSpPr/>
          <p:nvPr/>
        </p:nvSpPr>
        <p:spPr>
          <a:xfrm>
            <a:off x="11762017" y="2346231"/>
            <a:ext cx="39735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8008FF"/>
                </a:solidFill>
                <a:latin typeface="Raleway Medium"/>
              </a:rPr>
              <a:t>L’Italia sarà </a:t>
            </a:r>
          </a:p>
          <a:p>
            <a:r>
              <a:rPr lang="it-IT" sz="2800" b="1" dirty="0">
                <a:solidFill>
                  <a:srgbClr val="8008FF"/>
                </a:solidFill>
                <a:latin typeface="Raleway Medium"/>
              </a:rPr>
              <a:t>una delle mete per il …</a:t>
            </a:r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B1D83EE5-26D7-37B3-8D37-14C2D3715F48}"/>
              </a:ext>
            </a:extLst>
          </p:cNvPr>
          <p:cNvSpPr/>
          <p:nvPr/>
        </p:nvSpPr>
        <p:spPr>
          <a:xfrm>
            <a:off x="16182459" y="2630035"/>
            <a:ext cx="52152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8008FF"/>
                </a:solidFill>
                <a:latin typeface="Raleway Medium"/>
              </a:rPr>
              <a:t>Le altre mete principali …</a:t>
            </a:r>
          </a:p>
        </p:txBody>
      </p:sp>
      <p:graphicFrame>
        <p:nvGraphicFramePr>
          <p:cNvPr id="36" name="Grafico 35">
            <a:extLst>
              <a:ext uri="{FF2B5EF4-FFF2-40B4-BE49-F238E27FC236}">
                <a16:creationId xmlns:a16="http://schemas.microsoft.com/office/drawing/2014/main" id="{CF1A7923-9C73-7B0F-8B31-C9678B3088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3703868"/>
              </p:ext>
            </p:extLst>
          </p:nvPr>
        </p:nvGraphicFramePr>
        <p:xfrm>
          <a:off x="14782753" y="6615337"/>
          <a:ext cx="8014644" cy="13967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pic>
        <p:nvPicPr>
          <p:cNvPr id="38" name="Immagine 37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24D87E0B-9388-2470-CF89-A665FA5FDDC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66477" y="6765630"/>
            <a:ext cx="1096140" cy="1096140"/>
          </a:xfrm>
          <a:prstGeom prst="rect">
            <a:avLst/>
          </a:prstGeom>
        </p:spPr>
      </p:pic>
      <p:sp>
        <p:nvSpPr>
          <p:cNvPr id="40" name="Rettangolo ad angolo ripiegato 32">
            <a:extLst>
              <a:ext uri="{FF2B5EF4-FFF2-40B4-BE49-F238E27FC236}">
                <a16:creationId xmlns:a16="http://schemas.microsoft.com/office/drawing/2014/main" id="{82BB9CE8-42CB-D0D1-9B80-FFE2BE661FDC}"/>
              </a:ext>
            </a:extLst>
          </p:cNvPr>
          <p:cNvSpPr/>
          <p:nvPr/>
        </p:nvSpPr>
        <p:spPr>
          <a:xfrm>
            <a:off x="13837585" y="6870063"/>
            <a:ext cx="2298245" cy="887275"/>
          </a:xfrm>
          <a:prstGeom prst="foldedCorner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Light" pitchFamily="2" charset="0"/>
              </a:rPr>
              <a:t>43%</a:t>
            </a:r>
          </a:p>
        </p:txBody>
      </p:sp>
      <p:graphicFrame>
        <p:nvGraphicFramePr>
          <p:cNvPr id="52" name="Grafico 51">
            <a:extLst>
              <a:ext uri="{FF2B5EF4-FFF2-40B4-BE49-F238E27FC236}">
                <a16:creationId xmlns:a16="http://schemas.microsoft.com/office/drawing/2014/main" id="{25DE7E9B-5BDA-3F7A-3B72-59FFB23859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0481706"/>
              </p:ext>
            </p:extLst>
          </p:nvPr>
        </p:nvGraphicFramePr>
        <p:xfrm>
          <a:off x="14782753" y="10121820"/>
          <a:ext cx="8014644" cy="15211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pic>
        <p:nvPicPr>
          <p:cNvPr id="53" name="Picture 4" descr="Visualizza immagine di origine">
            <a:extLst>
              <a:ext uri="{FF2B5EF4-FFF2-40B4-BE49-F238E27FC236}">
                <a16:creationId xmlns:a16="http://schemas.microsoft.com/office/drawing/2014/main" id="{240418EE-D214-3723-B178-029C79B63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1997" y="10094405"/>
            <a:ext cx="1485101" cy="138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ettangolo ad angolo ripiegato 32">
            <a:extLst>
              <a:ext uri="{FF2B5EF4-FFF2-40B4-BE49-F238E27FC236}">
                <a16:creationId xmlns:a16="http://schemas.microsoft.com/office/drawing/2014/main" id="{2CCEDB61-B69F-456F-0966-035CA53D2263}"/>
              </a:ext>
            </a:extLst>
          </p:cNvPr>
          <p:cNvSpPr/>
          <p:nvPr/>
        </p:nvSpPr>
        <p:spPr>
          <a:xfrm>
            <a:off x="13837585" y="10467608"/>
            <a:ext cx="2298245" cy="887275"/>
          </a:xfrm>
          <a:prstGeom prst="foldedCorner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Light" pitchFamily="2" charset="0"/>
              </a:rPr>
              <a:t>33%</a:t>
            </a:r>
          </a:p>
        </p:txBody>
      </p:sp>
    </p:spTree>
    <p:extLst>
      <p:ext uri="{BB962C8B-B14F-4D97-AF65-F5344CB8AC3E}">
        <p14:creationId xmlns:p14="http://schemas.microsoft.com/office/powerpoint/2010/main" val="129497633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Rettangolo"/>
          <p:cNvSpPr/>
          <p:nvPr/>
        </p:nvSpPr>
        <p:spPr>
          <a:xfrm>
            <a:off x="0" y="4082"/>
            <a:ext cx="24384001" cy="13716000"/>
          </a:xfrm>
          <a:prstGeom prst="rect">
            <a:avLst/>
          </a:prstGeom>
          <a:solidFill>
            <a:srgbClr val="E5E1E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76" name="Immagine" descr="Immag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940" y="12622007"/>
            <a:ext cx="3923708" cy="285247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#UNBOUND  #TTG22  #SIA22  #SUN22  #IEGEXPO  #SAFEBUSINESS"/>
          <p:cNvSpPr txBox="1"/>
          <p:nvPr/>
        </p:nvSpPr>
        <p:spPr>
          <a:xfrm>
            <a:off x="5262826" y="12520974"/>
            <a:ext cx="7670370" cy="48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500">
                <a:solidFill>
                  <a:srgbClr val="8008FF"/>
                </a:solidFill>
                <a:latin typeface="Kallisto Light"/>
                <a:ea typeface="Kallisto Light"/>
                <a:cs typeface="Kallisto Light"/>
                <a:sym typeface="Kallisto Light"/>
              </a:defRPr>
            </a:lvl1pPr>
          </a:lstStyle>
          <a:p>
            <a:r>
              <a:rPr dirty="0"/>
              <a:t>#UNBOUND  #TTG22  #SIA22  #SUN22  #IEGEXPO</a:t>
            </a:r>
          </a:p>
        </p:txBody>
      </p:sp>
      <p:pic>
        <p:nvPicPr>
          <p:cNvPr id="178" name="Immagine" descr="Immag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6685" y="12126242"/>
            <a:ext cx="4445739" cy="1086798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Titolo presentazione"/>
          <p:cNvSpPr txBox="1"/>
          <p:nvPr/>
        </p:nvSpPr>
        <p:spPr>
          <a:xfrm>
            <a:off x="19609865" y="598405"/>
            <a:ext cx="3778827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000">
                <a:solidFill>
                  <a:srgbClr val="8008FF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</a:lstStyle>
          <a:p>
            <a:endParaRPr dirty="0"/>
          </a:p>
        </p:txBody>
      </p:sp>
      <p:sp>
        <p:nvSpPr>
          <p:cNvPr id="182" name="Lorem ipsum  dolor sit amet, consectetur adipiscing elit."/>
          <p:cNvSpPr txBox="1"/>
          <p:nvPr/>
        </p:nvSpPr>
        <p:spPr>
          <a:xfrm>
            <a:off x="355367" y="321067"/>
            <a:ext cx="23580398" cy="1456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7000" b="1">
                <a:solidFill>
                  <a:srgbClr val="8008FF"/>
                </a:solidFill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rPr lang="it-IT" sz="4400" dirty="0"/>
              <a:t>Le destinazioni preferite risultano essere le nostre grandi città d’arte e Roma catalizza l’attenzione del turismo internazionale</a:t>
            </a:r>
            <a:endParaRPr sz="4400" dirty="0"/>
          </a:p>
        </p:txBody>
      </p:sp>
      <p:sp>
        <p:nvSpPr>
          <p:cNvPr id="25" name="Segnaposto piè di pagina 5">
            <a:extLst>
              <a:ext uri="{FF2B5EF4-FFF2-40B4-BE49-F238E27FC236}">
                <a16:creationId xmlns:a16="http://schemas.microsoft.com/office/drawing/2014/main" id="{E6DD4070-5D75-8512-BA80-92093CA0DB1F}"/>
              </a:ext>
            </a:extLst>
          </p:cNvPr>
          <p:cNvSpPr txBox="1">
            <a:spLocks/>
          </p:cNvSpPr>
          <p:nvPr/>
        </p:nvSpPr>
        <p:spPr>
          <a:xfrm>
            <a:off x="355367" y="12055207"/>
            <a:ext cx="8079805" cy="246440"/>
          </a:xfrm>
          <a:prstGeom prst="rect">
            <a:avLst/>
          </a:prstGeom>
        </p:spPr>
        <p:txBody>
          <a:bodyPr vert="horz" lIns="84386" tIns="42192" rIns="84386" bIns="42192" rtlCol="0" anchor="ctr"/>
          <a:lstStyle/>
          <a:p>
            <a:pPr algn="r" defTabSz="844052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dirty="0">
                <a:solidFill>
                  <a:srgbClr val="8008FF"/>
                </a:solidFill>
                <a:latin typeface="Raleway Medium"/>
              </a:rPr>
              <a:t>Base dati: CAMPIONE TOTALE: VIAGGERANNO IN ITALIA NEI PROSSIMI 6 MESI</a:t>
            </a:r>
          </a:p>
        </p:txBody>
      </p:sp>
      <p:pic>
        <p:nvPicPr>
          <p:cNvPr id="10" name="Immagine 9" descr="Immagine che contiene testo&#10;&#10;Descrizione generata automaticamente">
            <a:extLst>
              <a:ext uri="{FF2B5EF4-FFF2-40B4-BE49-F238E27FC236}">
                <a16:creationId xmlns:a16="http://schemas.microsoft.com/office/drawing/2014/main" id="{5C7C75B5-2E68-6B28-71BB-3EB05F291D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508" y="2329924"/>
            <a:ext cx="20765272" cy="10434706"/>
          </a:xfrm>
          <a:prstGeom prst="rect">
            <a:avLst/>
          </a:prstGeom>
        </p:spPr>
      </p:pic>
      <p:graphicFrame>
        <p:nvGraphicFramePr>
          <p:cNvPr id="11" name="Tabella 10">
            <a:extLst>
              <a:ext uri="{FF2B5EF4-FFF2-40B4-BE49-F238E27FC236}">
                <a16:creationId xmlns:a16="http://schemas.microsoft.com/office/drawing/2014/main" id="{40B4C0C8-2E3A-B5E0-236C-BBBD633071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2056562"/>
              </p:ext>
            </p:extLst>
          </p:nvPr>
        </p:nvGraphicFramePr>
        <p:xfrm>
          <a:off x="8000307" y="1861755"/>
          <a:ext cx="8383385" cy="495300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83833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6311">
                <a:tc>
                  <a:txBody>
                    <a:bodyPr/>
                    <a:lstStyle/>
                    <a:p>
                      <a:pPr algn="ctr" fontAlgn="t"/>
                      <a:r>
                        <a:rPr lang="it-IT" sz="3200" b="1" i="0" u="none" strike="noStrike" dirty="0">
                          <a:solidFill>
                            <a:schemeClr val="bg1"/>
                          </a:solidFill>
                          <a:latin typeface="Raleway Medium" pitchFamily="2" charset="0"/>
                        </a:rPr>
                        <a:t>TOP</a:t>
                      </a:r>
                      <a:r>
                        <a:rPr lang="it-IT" sz="3200" b="1" i="0" u="none" strike="noStrike" baseline="0" dirty="0">
                          <a:solidFill>
                            <a:schemeClr val="bg1"/>
                          </a:solidFill>
                          <a:latin typeface="Raleway Medium" pitchFamily="2" charset="0"/>
                        </a:rPr>
                        <a:t> DESTINAZIONI ITALIANE </a:t>
                      </a:r>
                      <a:endParaRPr lang="it-IT" sz="3200" b="1" i="0" u="none" strike="noStrike" dirty="0">
                        <a:solidFill>
                          <a:schemeClr val="bg1"/>
                        </a:solidFill>
                        <a:latin typeface="Raleway Medium" pitchFamily="2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886787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1108</Words>
  <Application>Microsoft Macintosh PowerPoint</Application>
  <PresentationFormat>Personalizzato</PresentationFormat>
  <Paragraphs>173</Paragraphs>
  <Slides>11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24" baseType="lpstr">
      <vt:lpstr>Arial</vt:lpstr>
      <vt:lpstr>Calibri</vt:lpstr>
      <vt:lpstr>Calibri Light</vt:lpstr>
      <vt:lpstr>Helvetica Neue</vt:lpstr>
      <vt:lpstr>Helvetica Neue Medium</vt:lpstr>
      <vt:lpstr>Kallisto Light</vt:lpstr>
      <vt:lpstr>Kallisto Medium</vt:lpstr>
      <vt:lpstr>Raleway</vt:lpstr>
      <vt:lpstr>Raleway Light</vt:lpstr>
      <vt:lpstr>Raleway Medium</vt:lpstr>
      <vt:lpstr>Raleway Regular</vt:lpstr>
      <vt:lpstr>Times New Roman</vt:lpstr>
      <vt:lpstr>21_BasicWhite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Giulia Maria Lontani</dc:creator>
  <cp:lastModifiedBy>Sara Merigo</cp:lastModifiedBy>
  <cp:revision>90</cp:revision>
  <dcterms:modified xsi:type="dcterms:W3CDTF">2022-10-07T18:03:44Z</dcterms:modified>
</cp:coreProperties>
</file>