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9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3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49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41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54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62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68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38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83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09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24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56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029FD-55F7-42A5-A4A9-10336ADBFA5F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5E48-B9BC-4E1C-AA20-737AF116A8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47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uonomobilita.assistenza@consap.it" TargetMode="External"/><Relationship Id="rId5" Type="http://schemas.openxmlformats.org/officeDocument/2006/relationships/hyperlink" Target="https://buonomobilita.consap.it/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buonomobilita.consap.it/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5131445"/>
            <a:ext cx="11244658" cy="1280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617" y="1616329"/>
            <a:ext cx="8115765" cy="860882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147" y="6620142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54" y="1079680"/>
            <a:ext cx="10224654" cy="547906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9395587" y="1080538"/>
            <a:ext cx="126132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04570621005</a:t>
            </a:r>
            <a:endParaRPr lang="it-IT" sz="1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689689" y="2336275"/>
            <a:ext cx="2125853" cy="248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04570621005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58630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147" y="6620142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70" y="1155295"/>
            <a:ext cx="9847878" cy="536052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9990695" y="1513315"/>
            <a:ext cx="131895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04570621005</a:t>
            </a:r>
            <a:endParaRPr lang="it-IT" sz="1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726232" y="3142610"/>
            <a:ext cx="131895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04570621005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5972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147" y="6620142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70" y="1088967"/>
            <a:ext cx="9552594" cy="540327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5804489" y="3017920"/>
            <a:ext cx="131895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04570621005</a:t>
            </a:r>
            <a:endParaRPr lang="it-IT" sz="1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586780" y="1405250"/>
            <a:ext cx="131895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04570621005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09014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147" y="6620142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70" y="1090156"/>
            <a:ext cx="9602470" cy="546027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8528858" y="1346662"/>
            <a:ext cx="6816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418480" y="2438400"/>
            <a:ext cx="131895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esercente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329670" y="3697182"/>
            <a:ext cx="131895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CODICE IPA</a:t>
            </a:r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679997" y="2760615"/>
            <a:ext cx="131895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BUONO MOBILITA’</a:t>
            </a:r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430416" y="2726974"/>
            <a:ext cx="131895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04570621005</a:t>
            </a:r>
            <a:endParaRPr lang="it-IT" sz="1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567352" y="3697182"/>
            <a:ext cx="151845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 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23917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147" y="6620142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192" y="2912667"/>
            <a:ext cx="11278578" cy="260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81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5131445"/>
            <a:ext cx="11244658" cy="1280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sp>
        <p:nvSpPr>
          <p:cNvPr id="24" name="CasellaDiTesto 23"/>
          <p:cNvSpPr txBox="1"/>
          <p:nvPr/>
        </p:nvSpPr>
        <p:spPr>
          <a:xfrm>
            <a:off x="599740" y="2245901"/>
            <a:ext cx="11400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MODALITA’ DI RIMBORSO DEI BUONI</a:t>
            </a:r>
          </a:p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LINEE GUIDA FATTURAZIONE</a:t>
            </a:r>
            <a:endParaRPr lang="it-IT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3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11" y="6512769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59837" y="3275044"/>
            <a:ext cx="3437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/>
              <a:t>INFORMAZIONI PRELIMINARI</a:t>
            </a:r>
            <a:endParaRPr lang="it-IT" sz="20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455622" y="1459162"/>
            <a:ext cx="70841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Per il pagamento dei buoni autorizzati deve essere emessa una fattura elettronica da inviare all’indirizzo del Ministero tramite il Sistema di Interscambio.</a:t>
            </a:r>
          </a:p>
          <a:p>
            <a:pPr algn="just"/>
            <a:r>
              <a:rPr lang="it-IT" sz="1600" dirty="0" smtClean="0"/>
              <a:t>La fattura emessa non produce reddito, non rientra nel volume d’affari e, pertanto, non dà luogo ad imposte da versare. </a:t>
            </a:r>
          </a:p>
          <a:p>
            <a:pPr algn="just"/>
            <a:r>
              <a:rPr lang="it-IT" sz="1600" dirty="0" smtClean="0"/>
              <a:t>Tali effetti sono prodotti dal documento fiscale emesso dall’esercente all’atto della cessione del bene al beneficiario.</a:t>
            </a:r>
          </a:p>
          <a:p>
            <a:pPr algn="just"/>
            <a:r>
              <a:rPr lang="it-IT" sz="1600" dirty="0" smtClean="0"/>
              <a:t>L</a:t>
            </a:r>
            <a:r>
              <a:rPr lang="it-IT" sz="1600" dirty="0"/>
              <a:t>a</a:t>
            </a:r>
            <a:r>
              <a:rPr lang="it-IT" sz="1600" dirty="0" smtClean="0"/>
              <a:t> fattura non è soggetta a IVA né all’imposta di bollo. 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4455622" y="3852956"/>
            <a:ext cx="72486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È possibile utilizzare qualunque software di fatturazione purché la compilazione della fattura sia coerente con le linee guida di fatturazione pubblicate sul sito dell’iniziativa. </a:t>
            </a:r>
          </a:p>
          <a:p>
            <a:pPr algn="just"/>
            <a:r>
              <a:rPr lang="it-IT" sz="1600" dirty="0" smtClean="0"/>
              <a:t>E’ consigliato l’utilizzo del software gratuito dell’Agenzia delle Entrate  “FATTURE E CORRISPETTIVI” raggiungibile dal link https://ivaservizi.agenziaentrate.gov.it/portale/</a:t>
            </a:r>
          </a:p>
          <a:p>
            <a:pPr algn="just"/>
            <a:endParaRPr lang="it-IT" sz="1600" dirty="0" smtClean="0"/>
          </a:p>
          <a:p>
            <a:pPr algn="just"/>
            <a:r>
              <a:rPr lang="it-IT" sz="1600" dirty="0" smtClean="0"/>
              <a:t>E’ inoltre possibile utilizzare la funzionalità chiamata XML FATTURA disponibile sul sito www.buonomobilita.it nell’area riservata dell’esercente che consente di compilare in modalità «assistita» il format della fattura con cadenza settimanale. </a:t>
            </a:r>
          </a:p>
        </p:txBody>
      </p:sp>
    </p:spTree>
    <p:extLst>
      <p:ext uri="{BB962C8B-B14F-4D97-AF65-F5344CB8AC3E}">
        <p14:creationId xmlns:p14="http://schemas.microsoft.com/office/powerpoint/2010/main" val="5896123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11" y="6512769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07411" y="1483567"/>
            <a:ext cx="3437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Come avviene la fatturazione?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430416" y="2660994"/>
            <a:ext cx="63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Oltre ai dati previsti dalla normativa vigente, è necessario </a:t>
            </a:r>
            <a:r>
              <a:rPr lang="it-IT" sz="1600" dirty="0"/>
              <a:t>indicare: </a:t>
            </a:r>
          </a:p>
          <a:p>
            <a:pPr algn="just"/>
            <a:r>
              <a:rPr lang="it-IT" sz="1600" dirty="0"/>
              <a:t>a) </a:t>
            </a:r>
            <a:r>
              <a:rPr lang="it-IT" sz="1600" dirty="0" smtClean="0"/>
              <a:t>La partita iva </a:t>
            </a:r>
            <a:r>
              <a:rPr lang="it-IT" sz="1600" dirty="0"/>
              <a:t>del soggetto </a:t>
            </a:r>
            <a:r>
              <a:rPr lang="it-IT" sz="1600" dirty="0" smtClean="0"/>
              <a:t>convenzionato; </a:t>
            </a:r>
            <a:endParaRPr lang="it-IT" sz="1600" dirty="0"/>
          </a:p>
          <a:p>
            <a:pPr algn="just"/>
            <a:r>
              <a:rPr lang="it-IT" sz="1600" dirty="0"/>
              <a:t>b) </a:t>
            </a:r>
            <a:r>
              <a:rPr lang="it-IT" sz="1600" dirty="0" smtClean="0"/>
              <a:t>Il codice di 8 caratteri alfanumerici identificativo del </a:t>
            </a:r>
            <a:r>
              <a:rPr lang="it-IT" sz="1600" dirty="0"/>
              <a:t>buono </a:t>
            </a:r>
            <a:r>
              <a:rPr lang="it-IT" sz="1600" dirty="0" smtClean="0"/>
              <a:t>(si tratta di un campo case sensitive) con </a:t>
            </a:r>
            <a:r>
              <a:rPr lang="it-IT" sz="1600" dirty="0"/>
              <a:t>il relativo </a:t>
            </a:r>
            <a:r>
              <a:rPr lang="it-IT" sz="1600" dirty="0" smtClean="0"/>
              <a:t>importo;</a:t>
            </a:r>
            <a:endParaRPr lang="it-IT" sz="1600" dirty="0"/>
          </a:p>
          <a:p>
            <a:pPr algn="just"/>
            <a:r>
              <a:rPr lang="it-IT" sz="1600" dirty="0"/>
              <a:t>c) Codice IBAN di un c/c </a:t>
            </a:r>
            <a:r>
              <a:rPr lang="it-IT" sz="1600" dirty="0" smtClean="0"/>
              <a:t>valido.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dirty="0" smtClean="0"/>
              <a:t>Le specifiche per la compilazione della fattura emessa nell’ambito del «Buono mobilità» saranno contenute nel documento «Linee guida per la fatturazione» pubblicato sul sito dell’iniziativa.</a:t>
            </a:r>
            <a:endParaRPr lang="it-IT" sz="16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430416" y="1176448"/>
            <a:ext cx="6350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La fattura deve essere emessa ed inviata utilizzando il Sistema di Interscambio secondo il tracciato stabilito per la fatturazione elettronica verso la pubblica amministrazione (“Schema del file xml </a:t>
            </a:r>
            <a:r>
              <a:rPr lang="it-IT" sz="1600" dirty="0" err="1" smtClean="0"/>
              <a:t>FatturaPA</a:t>
            </a:r>
            <a:r>
              <a:rPr lang="it-IT" sz="1600" dirty="0" smtClean="0"/>
              <a:t>” reperibile nel sito www.fatturapa.gov.it, sezione Norme e regole, Documentazione </a:t>
            </a:r>
            <a:r>
              <a:rPr lang="it-IT" sz="1600" dirty="0" err="1" smtClean="0"/>
              <a:t>FatturaPA</a:t>
            </a:r>
            <a:r>
              <a:rPr lang="it-IT" sz="1600" dirty="0" smtClean="0"/>
              <a:t>).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07411" y="3199603"/>
            <a:ext cx="4472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Quali sono gli elementi essenziali da indicare in fattura? </a:t>
            </a:r>
            <a:endParaRPr lang="it-IT" sz="2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07411" y="5223415"/>
            <a:ext cx="4808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E’ prevista una scadenza per richiedere il rimborso dei buoni validati? </a:t>
            </a:r>
            <a:endParaRPr lang="it-IT" sz="2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430417" y="5284970"/>
            <a:ext cx="63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Il termine ultimo per la fatturazione è fissato il 31 marzo 2021 (art. 8 c. 2 D.M. 14 agosto 2020)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03732958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3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11" y="6512769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07411" y="1483567"/>
            <a:ext cx="3437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E’ previsto un numero minimo di buoni da inserire in fattura?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488416" y="1302943"/>
            <a:ext cx="6350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No, è possibile inserire in fattura anche un solo buono fino ad un massimo di 999. La scelta è legata all’organizzazione di vendita dell’esercente.</a:t>
            </a:r>
          </a:p>
          <a:p>
            <a:pPr algn="just"/>
            <a:r>
              <a:rPr lang="it-IT" sz="1600" dirty="0" smtClean="0"/>
              <a:t>E’ consigliabile fatturare regolarmente (ad esempio settimanalmente) al fine di intervenire tempestivamente in caso di anomalie, quali ad esempio buoni non validati e quindi non rimborsabili.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07411" y="3107636"/>
            <a:ext cx="48084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sz="2000" dirty="0" smtClean="0"/>
              <a:t>Quali sono i tempi di pagamento della fattura? </a:t>
            </a:r>
            <a:endParaRPr lang="it-IT" sz="2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430416" y="3342385"/>
            <a:ext cx="63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La </a:t>
            </a:r>
            <a:r>
              <a:rPr lang="it-IT" dirty="0"/>
              <a:t>liquidazione </a:t>
            </a:r>
            <a:r>
              <a:rPr lang="it-IT" dirty="0" smtClean="0"/>
              <a:t>della fattura </a:t>
            </a:r>
            <a:r>
              <a:rPr lang="it-IT" dirty="0"/>
              <a:t>avviene entro 30 giorni dalla relativa </a:t>
            </a:r>
            <a:r>
              <a:rPr lang="it-IT" dirty="0" smtClean="0"/>
              <a:t>ricezione da parte di Consap.</a:t>
            </a:r>
            <a:endParaRPr lang="it-IT" sz="16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07411" y="4801510"/>
            <a:ext cx="3437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Come viene effettuato il pagamento della fattura? 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413601" y="4227105"/>
            <a:ext cx="635045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r>
              <a:rPr lang="it-IT" sz="1600" dirty="0" smtClean="0"/>
              <a:t>Il pagamento avviene esclusivamente </a:t>
            </a:r>
            <a:r>
              <a:rPr lang="it-IT" sz="1600" dirty="0"/>
              <a:t>attraverso bonifico bancario sul codice IBAN indicato in fattura. </a:t>
            </a:r>
            <a:r>
              <a:rPr lang="it-IT" sz="1600" dirty="0" smtClean="0"/>
              <a:t>Si raccomanda di </a:t>
            </a:r>
            <a:r>
              <a:rPr lang="it-IT" sz="1600" dirty="0"/>
              <a:t>verificare sempre con estrema attenzione il corretto inserimento del codice IBAN nonché di controllare, soprattutto in caso di fusioni bancarie, che non siano intervenute eventuali variazioni o aggiornamenti che potrebbero causare storni dei pagamenti con conseguenti ritardi nelle liquidazioni. </a:t>
            </a:r>
          </a:p>
        </p:txBody>
      </p:sp>
    </p:spTree>
    <p:extLst>
      <p:ext uri="{BB962C8B-B14F-4D97-AF65-F5344CB8AC3E}">
        <p14:creationId xmlns:p14="http://schemas.microsoft.com/office/powerpoint/2010/main" val="246651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7" grpId="0"/>
      <p:bldP spid="18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11" y="6512769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499053" y="2154357"/>
            <a:ext cx="4403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In caso di problemi nella predisposizione della fattura elettronica, chi posso contattare?</a:t>
            </a:r>
          </a:p>
        </p:txBody>
      </p:sp>
      <p:sp>
        <p:nvSpPr>
          <p:cNvPr id="3" name="Rettangolo 2"/>
          <p:cNvSpPr/>
          <p:nvPr/>
        </p:nvSpPr>
        <p:spPr>
          <a:xfrm>
            <a:off x="5293584" y="1726462"/>
            <a:ext cx="62232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/>
              <a:t>Fermo il rinvio alle Linee guida di fatturazione e all’applicazione web </a:t>
            </a:r>
            <a:r>
              <a:rPr lang="it-IT" sz="1600" dirty="0">
                <a:hlinkClick r:id="rId5"/>
              </a:rPr>
              <a:t>https://</a:t>
            </a:r>
            <a:r>
              <a:rPr lang="it-IT" sz="1600" dirty="0" smtClean="0">
                <a:hlinkClick r:id="rId5"/>
              </a:rPr>
              <a:t>buonomobilita.consap.it</a:t>
            </a:r>
            <a:r>
              <a:rPr lang="it-IT" sz="1600" dirty="0" smtClean="0"/>
              <a:t> è possibile inviare una richiesta di assistenza all’indirizzo </a:t>
            </a:r>
            <a:r>
              <a:rPr lang="it-IT" sz="1600" dirty="0" smtClean="0">
                <a:hlinkClick r:id="rId6"/>
              </a:rPr>
              <a:t>buonomobilita.assistenza@consap.it</a:t>
            </a:r>
            <a:endParaRPr lang="it-IT" sz="1600" dirty="0" smtClean="0"/>
          </a:p>
          <a:p>
            <a:pPr algn="just"/>
            <a:r>
              <a:rPr lang="it-IT" sz="1600" dirty="0" smtClean="0"/>
              <a:t>Se i problemi derivano dall’utilizzo di un software di fatturazione diverso da quello gratuito dell’Agenzia delle Entrate “FATTURE E CORRISPETTIVI” a cui fanno riferimento le Linee guida di fatturazione, si consiglia di contattare direttamente l’assistenza del fornitore.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99053" y="4866544"/>
            <a:ext cx="4472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E’ possibile controllare lo stato di avanzamento della fattura?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246786" y="4447431"/>
            <a:ext cx="63168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r>
              <a:rPr lang="it-IT" sz="1600" dirty="0" smtClean="0"/>
              <a:t>Consap mette a </a:t>
            </a:r>
            <a:r>
              <a:rPr lang="it-IT" sz="1600" dirty="0"/>
              <a:t>disposizione l’applicazione web </a:t>
            </a:r>
            <a:r>
              <a:rPr lang="it-IT" sz="1600" dirty="0" smtClean="0"/>
              <a:t>raggiungibile all’URL </a:t>
            </a:r>
            <a:r>
              <a:rPr lang="it-IT" sz="1600" dirty="0" smtClean="0">
                <a:hlinkClick r:id="rId5"/>
              </a:rPr>
              <a:t>https://buonomobilita.consap.it</a:t>
            </a:r>
            <a:r>
              <a:rPr lang="it-IT" sz="1600" dirty="0" smtClean="0"/>
              <a:t>, accessibile </a:t>
            </a:r>
            <a:r>
              <a:rPr lang="it-IT" sz="1600" dirty="0"/>
              <a:t>con credenziali </a:t>
            </a:r>
            <a:r>
              <a:rPr lang="it-IT" sz="1600" dirty="0" smtClean="0"/>
              <a:t>personali, dove è possibile monitorare lo stato di avanzamento delle fatture e conoscere il dettaglio degli errori compiuti in fase di compilazione.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1041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11" y="6512769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1457" y="2594665"/>
            <a:ext cx="678499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000" b="1" i="0" u="none" strike="noStrike" cap="none" normalizeH="0" baseline="0" dirty="0" smtClean="0">
                <a:ln>
                  <a:noFill/>
                </a:ln>
                <a:solidFill>
                  <a:srgbClr val="3E76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WEB APP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000" b="1" i="0" u="none" strike="noStrike" cap="none" normalizeH="0" baseline="0" dirty="0" smtClean="0">
                <a:ln>
                  <a:noFill/>
                </a:ln>
                <a:solidFill>
                  <a:srgbClr val="3E76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www.buonomobilita.consap.it</a:t>
            </a:r>
            <a:endParaRPr kumimoji="0" lang="it-IT" alt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32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11" y="6512769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57385" y="1015341"/>
            <a:ext cx="67358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dirty="0"/>
              <a:t> </a:t>
            </a:r>
          </a:p>
          <a:p>
            <a:r>
              <a:rPr lang="it-IT" dirty="0" smtClean="0"/>
              <a:t>L’applicazione </a:t>
            </a:r>
            <a:r>
              <a:rPr lang="it-IT" dirty="0"/>
              <a:t>è raggiungibile all’URL </a:t>
            </a:r>
            <a:r>
              <a:rPr lang="it-IT" u="sng" dirty="0">
                <a:hlinkClick r:id="rId5"/>
              </a:rPr>
              <a:t>https://</a:t>
            </a:r>
            <a:r>
              <a:rPr lang="it-IT" u="sng" dirty="0" smtClean="0">
                <a:hlinkClick r:id="rId5"/>
              </a:rPr>
              <a:t>buonomobilita.consap.it</a:t>
            </a:r>
            <a:endParaRPr lang="it-IT" u="sng" dirty="0" smtClean="0"/>
          </a:p>
          <a:p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1400" y="1755999"/>
            <a:ext cx="9657531" cy="467603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41964" y="4023360"/>
            <a:ext cx="2967643" cy="4987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123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6">
                <a:lumMod val="40000"/>
                <a:lumOff val="60000"/>
              </a:schemeClr>
            </a:gs>
            <a:gs pos="24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11" y="6512769"/>
            <a:ext cx="4274668" cy="2667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1" y="251926"/>
            <a:ext cx="1054359" cy="951723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539550" y="461343"/>
            <a:ext cx="38908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cap="small" dirty="0">
                <a:latin typeface="Castellar" panose="020A0402060406010301" pitchFamily="18" charset="0"/>
              </a:rPr>
              <a:t>m</a:t>
            </a:r>
            <a:r>
              <a:rPr lang="it-IT" cap="small" dirty="0" smtClean="0">
                <a:latin typeface="Castellar" panose="020A0402060406010301" pitchFamily="18" charset="0"/>
              </a:rPr>
              <a:t>inistero dell’ambiente </a:t>
            </a:r>
          </a:p>
          <a:p>
            <a:r>
              <a:rPr lang="it-IT" sz="1200" cap="small" dirty="0" smtClean="0">
                <a:latin typeface="Castellar" panose="020A0402060406010301" pitchFamily="18" charset="0"/>
              </a:rPr>
              <a:t>e della tutela del territorio e del mare</a:t>
            </a:r>
            <a:endParaRPr lang="it-IT" sz="1200" cap="small" dirty="0">
              <a:latin typeface="Castellar" panose="020A0402060406010301" pitchFamily="18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79" y="462891"/>
            <a:ext cx="3143250" cy="55245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4958" y="1177896"/>
            <a:ext cx="11022661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3200" dirty="0" smtClean="0"/>
              <a:t>Per </a:t>
            </a:r>
            <a:r>
              <a:rPr lang="it-IT" sz="3200" dirty="0"/>
              <a:t>ogni fattura è visibile il relativo stato</a:t>
            </a:r>
            <a:r>
              <a:rPr lang="it-IT" sz="3200" dirty="0" smtClean="0"/>
              <a:t>:</a:t>
            </a:r>
          </a:p>
          <a:p>
            <a:endParaRPr lang="it-IT" sz="2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b="1" dirty="0" smtClean="0"/>
              <a:t> </a:t>
            </a:r>
            <a:r>
              <a:rPr lang="it-IT" sz="3200" b="1" u="sng" dirty="0" smtClean="0"/>
              <a:t>In </a:t>
            </a:r>
            <a:r>
              <a:rPr lang="it-IT" sz="3200" b="1" u="sng" dirty="0"/>
              <a:t>elaborazione</a:t>
            </a:r>
            <a:r>
              <a:rPr lang="it-IT" sz="3200" dirty="0"/>
              <a:t>: fattura in fase di </a:t>
            </a:r>
            <a:r>
              <a:rPr lang="it-IT" sz="3200" dirty="0" smtClean="0"/>
              <a:t>controllo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b="1" dirty="0" smtClean="0"/>
              <a:t> </a:t>
            </a:r>
            <a:r>
              <a:rPr lang="it-IT" sz="3200" b="1" u="sng" dirty="0" smtClean="0"/>
              <a:t>Rifiutata</a:t>
            </a:r>
            <a:r>
              <a:rPr lang="it-IT" sz="3200" dirty="0"/>
              <a:t>: fattura scartata a causa di uno o più errori </a:t>
            </a:r>
            <a:r>
              <a:rPr lang="it-IT" sz="3200" dirty="0" smtClean="0"/>
              <a:t>bloccanti.</a:t>
            </a:r>
          </a:p>
          <a:p>
            <a:pPr marL="531813" lvl="0" algn="just"/>
            <a:r>
              <a:rPr lang="it-IT" sz="3200" dirty="0" smtClean="0"/>
              <a:t>In</a:t>
            </a:r>
            <a:r>
              <a:rPr lang="it-IT" sz="3200" b="1" dirty="0" smtClean="0"/>
              <a:t> </a:t>
            </a:r>
            <a:r>
              <a:rPr lang="it-IT" sz="3200" b="1" dirty="0"/>
              <a:t>“Dettaglio Fattura”  </a:t>
            </a:r>
            <a:r>
              <a:rPr lang="it-IT" sz="3200" dirty="0"/>
              <a:t>tramite la funzione</a:t>
            </a:r>
            <a:r>
              <a:rPr lang="it-IT" sz="3200" b="1" dirty="0"/>
              <a:t> “Visualizza errori” </a:t>
            </a:r>
            <a:r>
              <a:rPr lang="it-IT" sz="3200" dirty="0" smtClean="0"/>
              <a:t>è possibile </a:t>
            </a:r>
            <a:r>
              <a:rPr lang="it-IT" sz="3200" dirty="0"/>
              <a:t>consultare l’elenco dettagliato delle anomalie riscontrate. </a:t>
            </a:r>
            <a:endParaRPr lang="it-IT" sz="3200" dirty="0" smtClean="0"/>
          </a:p>
          <a:p>
            <a:pPr marL="531813" lvl="0" algn="just"/>
            <a:endParaRPr lang="it-IT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200" b="1" dirty="0" smtClean="0"/>
              <a:t> </a:t>
            </a:r>
            <a:r>
              <a:rPr lang="it-IT" sz="3200" b="1" u="sng" dirty="0" smtClean="0"/>
              <a:t>Accettata</a:t>
            </a:r>
            <a:r>
              <a:rPr lang="it-IT" sz="3200" dirty="0"/>
              <a:t>: fattura compilata correttamente pronta per la liquidazione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98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864</Words>
  <Application>Microsoft Office PowerPoint</Application>
  <PresentationFormat>Personalizzato</PresentationFormat>
  <Paragraphs>89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D'Andrea Monica</dc:creator>
  <cp:lastModifiedBy>Zavi</cp:lastModifiedBy>
  <cp:revision>41</cp:revision>
  <dcterms:created xsi:type="dcterms:W3CDTF">2020-09-22T08:40:12Z</dcterms:created>
  <dcterms:modified xsi:type="dcterms:W3CDTF">2020-10-07T15:41:33Z</dcterms:modified>
</cp:coreProperties>
</file>